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2" r:id="rId1"/>
    <p:sldMasterId id="2147483723" r:id="rId2"/>
  </p:sldMasterIdLst>
  <p:notesMasterIdLst>
    <p:notesMasterId r:id="rId11"/>
  </p:notesMasterIdLst>
  <p:sldIdLst>
    <p:sldId id="267" r:id="rId3"/>
    <p:sldId id="268" r:id="rId4"/>
    <p:sldId id="260" r:id="rId5"/>
    <p:sldId id="261" r:id="rId6"/>
    <p:sldId id="262" r:id="rId7"/>
    <p:sldId id="263" r:id="rId8"/>
    <p:sldId id="259"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varScale="1">
        <p:scale>
          <a:sx n="72" d="100"/>
          <a:sy n="72" d="100"/>
        </p:scale>
        <p:origin x="61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diagrams/_rels/data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8EA581CF-AE68-43CE-AE51-3A34BA60DC1B}"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E305BF4D-FB2A-42C8-B76B-4F37DD1A59C9}">
      <dgm:prSet/>
      <dgm:spPr/>
      <dgm:t>
        <a:bodyPr/>
        <a:lstStyle/>
        <a:p>
          <a:r>
            <a:rPr lang="en-US"/>
            <a:t>The Six Sigma process is based on data analysis.</a:t>
          </a:r>
        </a:p>
      </dgm:t>
    </dgm:pt>
    <dgm:pt modelId="{BE8B8CD5-7BD5-4C5C-A80F-6DACFEC1EA69}" type="parTrans" cxnId="{69D7723F-C3D8-4394-B554-A8AB44D4B69F}">
      <dgm:prSet/>
      <dgm:spPr/>
      <dgm:t>
        <a:bodyPr/>
        <a:lstStyle/>
        <a:p>
          <a:endParaRPr lang="en-US"/>
        </a:p>
      </dgm:t>
    </dgm:pt>
    <dgm:pt modelId="{E6DE6AC7-F84D-4ECF-9517-93DBA7969733}" type="sibTrans" cxnId="{69D7723F-C3D8-4394-B554-A8AB44D4B69F}">
      <dgm:prSet/>
      <dgm:spPr/>
      <dgm:t>
        <a:bodyPr/>
        <a:lstStyle/>
        <a:p>
          <a:endParaRPr lang="en-US"/>
        </a:p>
      </dgm:t>
    </dgm:pt>
    <dgm:pt modelId="{E249F676-0F43-4BC7-B31C-31094D947426}">
      <dgm:prSet/>
      <dgm:spPr/>
      <dgm:t>
        <a:bodyPr/>
        <a:lstStyle/>
        <a:p>
          <a:r>
            <a:rPr lang="en-US"/>
            <a:t>Organizations must implement and execute Six Sigma correctly to enjoy its benefits. </a:t>
          </a:r>
        </a:p>
      </dgm:t>
    </dgm:pt>
    <dgm:pt modelId="{62CB9E3C-096D-4AA8-8D23-886A0C37235A}" type="parTrans" cxnId="{84DC4AB4-91F2-4911-A1A2-B4135FE1CC10}">
      <dgm:prSet/>
      <dgm:spPr/>
      <dgm:t>
        <a:bodyPr/>
        <a:lstStyle/>
        <a:p>
          <a:endParaRPr lang="en-US"/>
        </a:p>
      </dgm:t>
    </dgm:pt>
    <dgm:pt modelId="{64E68D67-F1EF-4797-AF67-07CD2359ADFE}" type="sibTrans" cxnId="{84DC4AB4-91F2-4911-A1A2-B4135FE1CC10}">
      <dgm:prSet/>
      <dgm:spPr/>
      <dgm:t>
        <a:bodyPr/>
        <a:lstStyle/>
        <a:p>
          <a:endParaRPr lang="en-US"/>
        </a:p>
      </dgm:t>
    </dgm:pt>
    <dgm:pt modelId="{A3882E20-666C-4770-8673-AE3DBA94FBB5}">
      <dgm:prSet/>
      <dgm:spPr/>
      <dgm:t>
        <a:bodyPr/>
        <a:lstStyle/>
        <a:p>
          <a:r>
            <a:rPr lang="en-US"/>
            <a:t>If high-performing employees are not included in the process and provided adequate training project teams will struggle and be ineffective. </a:t>
          </a:r>
        </a:p>
      </dgm:t>
    </dgm:pt>
    <dgm:pt modelId="{8BA6D93F-EC85-4E79-B3C7-F0E5175FAA87}" type="parTrans" cxnId="{AA3D3E02-26E8-4D68-A2EB-E6B46B09BF7E}">
      <dgm:prSet/>
      <dgm:spPr/>
      <dgm:t>
        <a:bodyPr/>
        <a:lstStyle/>
        <a:p>
          <a:endParaRPr lang="en-US"/>
        </a:p>
      </dgm:t>
    </dgm:pt>
    <dgm:pt modelId="{CF538452-AE8E-4D57-8146-7F4B96ADE377}" type="sibTrans" cxnId="{AA3D3E02-26E8-4D68-A2EB-E6B46B09BF7E}">
      <dgm:prSet/>
      <dgm:spPr/>
      <dgm:t>
        <a:bodyPr/>
        <a:lstStyle/>
        <a:p>
          <a:endParaRPr lang="en-US"/>
        </a:p>
      </dgm:t>
    </dgm:pt>
    <dgm:pt modelId="{03BDD9D1-2158-47E5-AC4D-6773CE1735C7}">
      <dgm:prSet/>
      <dgm:spPr/>
      <dgm:t>
        <a:bodyPr/>
        <a:lstStyle/>
        <a:p>
          <a:r>
            <a:rPr lang="en-US"/>
            <a:t>If management pursues improvements based on incorrect or misinterpreted data, process changes could be inadequate or occur in the wrong area.</a:t>
          </a:r>
        </a:p>
      </dgm:t>
    </dgm:pt>
    <dgm:pt modelId="{838136E9-1842-42CA-9B67-0A7E7046DD1C}" type="parTrans" cxnId="{D75AA2F9-6E2E-407F-BA6C-61E30937BB80}">
      <dgm:prSet/>
      <dgm:spPr/>
      <dgm:t>
        <a:bodyPr/>
        <a:lstStyle/>
        <a:p>
          <a:endParaRPr lang="en-US"/>
        </a:p>
      </dgm:t>
    </dgm:pt>
    <dgm:pt modelId="{58E313C5-0E1B-4FD8-A514-3BFC1DDF2F4A}" type="sibTrans" cxnId="{D75AA2F9-6E2E-407F-BA6C-61E30937BB80}">
      <dgm:prSet/>
      <dgm:spPr/>
      <dgm:t>
        <a:bodyPr/>
        <a:lstStyle/>
        <a:p>
          <a:endParaRPr lang="en-US"/>
        </a:p>
      </dgm:t>
    </dgm:pt>
    <dgm:pt modelId="{CBA796E9-1D49-4660-9883-C5AC5A3323AD}" type="pres">
      <dgm:prSet presAssocID="{8EA581CF-AE68-43CE-AE51-3A34BA60DC1B}" presName="root" presStyleCnt="0">
        <dgm:presLayoutVars>
          <dgm:dir/>
          <dgm:resizeHandles val="exact"/>
        </dgm:presLayoutVars>
      </dgm:prSet>
      <dgm:spPr/>
    </dgm:pt>
    <dgm:pt modelId="{AD71BC37-0033-456C-AA4A-2B0BBD6A8BB4}" type="pres">
      <dgm:prSet presAssocID="{E305BF4D-FB2A-42C8-B76B-4F37DD1A59C9}" presName="compNode" presStyleCnt="0"/>
      <dgm:spPr/>
    </dgm:pt>
    <dgm:pt modelId="{497D22B3-4A2D-4C15-8B1E-045F1EE84E2B}" type="pres">
      <dgm:prSet presAssocID="{E305BF4D-FB2A-42C8-B76B-4F37DD1A59C9}" presName="bgRect" presStyleLbl="bgShp" presStyleIdx="0" presStyleCnt="4"/>
      <dgm:spPr/>
    </dgm:pt>
    <dgm:pt modelId="{2CABA853-E45C-4EC9-AE72-D59984A95BC8}" type="pres">
      <dgm:prSet presAssocID="{E305BF4D-FB2A-42C8-B76B-4F37DD1A59C9}"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ocessor"/>
        </a:ext>
      </dgm:extLst>
    </dgm:pt>
    <dgm:pt modelId="{D042EEA4-5DDB-45B2-AD5F-EEA48F9E87FE}" type="pres">
      <dgm:prSet presAssocID="{E305BF4D-FB2A-42C8-B76B-4F37DD1A59C9}" presName="spaceRect" presStyleCnt="0"/>
      <dgm:spPr/>
    </dgm:pt>
    <dgm:pt modelId="{66BE7CA6-3F2F-4104-B222-9662B261EB3B}" type="pres">
      <dgm:prSet presAssocID="{E305BF4D-FB2A-42C8-B76B-4F37DD1A59C9}" presName="parTx" presStyleLbl="revTx" presStyleIdx="0" presStyleCnt="4">
        <dgm:presLayoutVars>
          <dgm:chMax val="0"/>
          <dgm:chPref val="0"/>
        </dgm:presLayoutVars>
      </dgm:prSet>
      <dgm:spPr/>
    </dgm:pt>
    <dgm:pt modelId="{AE557FFD-F45A-48CD-AB73-347CDE19B0BA}" type="pres">
      <dgm:prSet presAssocID="{E6DE6AC7-F84D-4ECF-9517-93DBA7969733}" presName="sibTrans" presStyleCnt="0"/>
      <dgm:spPr/>
    </dgm:pt>
    <dgm:pt modelId="{8D99150A-069E-4051-ABE0-694EBCAF4655}" type="pres">
      <dgm:prSet presAssocID="{E249F676-0F43-4BC7-B31C-31094D947426}" presName="compNode" presStyleCnt="0"/>
      <dgm:spPr/>
    </dgm:pt>
    <dgm:pt modelId="{2F824A57-A45C-4109-9799-C47C159834C6}" type="pres">
      <dgm:prSet presAssocID="{E249F676-0F43-4BC7-B31C-31094D947426}" presName="bgRect" presStyleLbl="bgShp" presStyleIdx="1" presStyleCnt="4"/>
      <dgm:spPr/>
    </dgm:pt>
    <dgm:pt modelId="{53AE6609-1939-40CA-A721-0F1A95D9E7D1}" type="pres">
      <dgm:prSet presAssocID="{E249F676-0F43-4BC7-B31C-31094D947426}"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resentation with Checklist"/>
        </a:ext>
      </dgm:extLst>
    </dgm:pt>
    <dgm:pt modelId="{9EC22926-9C17-4FD8-BA36-ED00C4C03991}" type="pres">
      <dgm:prSet presAssocID="{E249F676-0F43-4BC7-B31C-31094D947426}" presName="spaceRect" presStyleCnt="0"/>
      <dgm:spPr/>
    </dgm:pt>
    <dgm:pt modelId="{59AED3E0-1C0F-4D1A-9BC1-63F982E631D7}" type="pres">
      <dgm:prSet presAssocID="{E249F676-0F43-4BC7-B31C-31094D947426}" presName="parTx" presStyleLbl="revTx" presStyleIdx="1" presStyleCnt="4">
        <dgm:presLayoutVars>
          <dgm:chMax val="0"/>
          <dgm:chPref val="0"/>
        </dgm:presLayoutVars>
      </dgm:prSet>
      <dgm:spPr/>
    </dgm:pt>
    <dgm:pt modelId="{BC3E957C-1639-42ED-8787-11EC2D0E32BE}" type="pres">
      <dgm:prSet presAssocID="{64E68D67-F1EF-4797-AF67-07CD2359ADFE}" presName="sibTrans" presStyleCnt="0"/>
      <dgm:spPr/>
    </dgm:pt>
    <dgm:pt modelId="{1A6E6224-CC7D-49FB-AA2E-EEB56CA2EE2E}" type="pres">
      <dgm:prSet presAssocID="{A3882E20-666C-4770-8673-AE3DBA94FBB5}" presName="compNode" presStyleCnt="0"/>
      <dgm:spPr/>
    </dgm:pt>
    <dgm:pt modelId="{C265C472-5C6A-4810-BD16-E03AAF88E466}" type="pres">
      <dgm:prSet presAssocID="{A3882E20-666C-4770-8673-AE3DBA94FBB5}" presName="bgRect" presStyleLbl="bgShp" presStyleIdx="2" presStyleCnt="4"/>
      <dgm:spPr/>
    </dgm:pt>
    <dgm:pt modelId="{DBE7B2CC-DC1D-4B99-BEC7-8A26FE8BA0D7}" type="pres">
      <dgm:prSet presAssocID="{A3882E20-666C-4770-8673-AE3DBA94FBB5}"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ierarchy"/>
        </a:ext>
      </dgm:extLst>
    </dgm:pt>
    <dgm:pt modelId="{5DAB9758-9FA9-4487-899C-F45476B5CA8E}" type="pres">
      <dgm:prSet presAssocID="{A3882E20-666C-4770-8673-AE3DBA94FBB5}" presName="spaceRect" presStyleCnt="0"/>
      <dgm:spPr/>
    </dgm:pt>
    <dgm:pt modelId="{92A65B50-94C0-4946-A620-367868F1B751}" type="pres">
      <dgm:prSet presAssocID="{A3882E20-666C-4770-8673-AE3DBA94FBB5}" presName="parTx" presStyleLbl="revTx" presStyleIdx="2" presStyleCnt="4">
        <dgm:presLayoutVars>
          <dgm:chMax val="0"/>
          <dgm:chPref val="0"/>
        </dgm:presLayoutVars>
      </dgm:prSet>
      <dgm:spPr/>
    </dgm:pt>
    <dgm:pt modelId="{5E91996C-7C01-46EC-91EE-8D3975D23AD3}" type="pres">
      <dgm:prSet presAssocID="{CF538452-AE8E-4D57-8146-7F4B96ADE377}" presName="sibTrans" presStyleCnt="0"/>
      <dgm:spPr/>
    </dgm:pt>
    <dgm:pt modelId="{1AB69010-4035-467E-920B-49C47A93C589}" type="pres">
      <dgm:prSet presAssocID="{03BDD9D1-2158-47E5-AC4D-6773CE1735C7}" presName="compNode" presStyleCnt="0"/>
      <dgm:spPr/>
    </dgm:pt>
    <dgm:pt modelId="{20A6B778-BB04-4151-BF39-A0788B6EE49A}" type="pres">
      <dgm:prSet presAssocID="{03BDD9D1-2158-47E5-AC4D-6773CE1735C7}" presName="bgRect" presStyleLbl="bgShp" presStyleIdx="3" presStyleCnt="4"/>
      <dgm:spPr/>
    </dgm:pt>
    <dgm:pt modelId="{D371CE9F-B03E-49D8-BF4A-4405CA1A8D7E}" type="pres">
      <dgm:prSet presAssocID="{03BDD9D1-2158-47E5-AC4D-6773CE1735C7}"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Warning"/>
        </a:ext>
      </dgm:extLst>
    </dgm:pt>
    <dgm:pt modelId="{CECBA42B-BB20-49BA-8C1C-AF556ABA6650}" type="pres">
      <dgm:prSet presAssocID="{03BDD9D1-2158-47E5-AC4D-6773CE1735C7}" presName="spaceRect" presStyleCnt="0"/>
      <dgm:spPr/>
    </dgm:pt>
    <dgm:pt modelId="{487FADC7-86BA-40AC-A13E-41C3D4A9E8C1}" type="pres">
      <dgm:prSet presAssocID="{03BDD9D1-2158-47E5-AC4D-6773CE1735C7}" presName="parTx" presStyleLbl="revTx" presStyleIdx="3" presStyleCnt="4">
        <dgm:presLayoutVars>
          <dgm:chMax val="0"/>
          <dgm:chPref val="0"/>
        </dgm:presLayoutVars>
      </dgm:prSet>
      <dgm:spPr/>
    </dgm:pt>
  </dgm:ptLst>
  <dgm:cxnLst>
    <dgm:cxn modelId="{AA3D3E02-26E8-4D68-A2EB-E6B46B09BF7E}" srcId="{8EA581CF-AE68-43CE-AE51-3A34BA60DC1B}" destId="{A3882E20-666C-4770-8673-AE3DBA94FBB5}" srcOrd="2" destOrd="0" parTransId="{8BA6D93F-EC85-4E79-B3C7-F0E5175FAA87}" sibTransId="{CF538452-AE8E-4D57-8146-7F4B96ADE377}"/>
    <dgm:cxn modelId="{2A685C2E-29B9-4DC1-AEC3-838317252353}" type="presOf" srcId="{8EA581CF-AE68-43CE-AE51-3A34BA60DC1B}" destId="{CBA796E9-1D49-4660-9883-C5AC5A3323AD}" srcOrd="0" destOrd="0" presId="urn:microsoft.com/office/officeart/2018/2/layout/IconVerticalSolidList"/>
    <dgm:cxn modelId="{2CCAE433-C281-490B-AD8A-460B4EA588B5}" type="presOf" srcId="{03BDD9D1-2158-47E5-AC4D-6773CE1735C7}" destId="{487FADC7-86BA-40AC-A13E-41C3D4A9E8C1}" srcOrd="0" destOrd="0" presId="urn:microsoft.com/office/officeart/2018/2/layout/IconVerticalSolidList"/>
    <dgm:cxn modelId="{69D7723F-C3D8-4394-B554-A8AB44D4B69F}" srcId="{8EA581CF-AE68-43CE-AE51-3A34BA60DC1B}" destId="{E305BF4D-FB2A-42C8-B76B-4F37DD1A59C9}" srcOrd="0" destOrd="0" parTransId="{BE8B8CD5-7BD5-4C5C-A80F-6DACFEC1EA69}" sibTransId="{E6DE6AC7-F84D-4ECF-9517-93DBA7969733}"/>
    <dgm:cxn modelId="{DC300A64-551D-4485-94EF-A8C05368B51E}" type="presOf" srcId="{E249F676-0F43-4BC7-B31C-31094D947426}" destId="{59AED3E0-1C0F-4D1A-9BC1-63F982E631D7}" srcOrd="0" destOrd="0" presId="urn:microsoft.com/office/officeart/2018/2/layout/IconVerticalSolidList"/>
    <dgm:cxn modelId="{9D9D8768-4619-4074-A193-C8ED3ECE31A6}" type="presOf" srcId="{A3882E20-666C-4770-8673-AE3DBA94FBB5}" destId="{92A65B50-94C0-4946-A620-367868F1B751}" srcOrd="0" destOrd="0" presId="urn:microsoft.com/office/officeart/2018/2/layout/IconVerticalSolidList"/>
    <dgm:cxn modelId="{9D9F1D6E-C90D-4D9C-98A6-0F1F21112570}" type="presOf" srcId="{E305BF4D-FB2A-42C8-B76B-4F37DD1A59C9}" destId="{66BE7CA6-3F2F-4104-B222-9662B261EB3B}" srcOrd="0" destOrd="0" presId="urn:microsoft.com/office/officeart/2018/2/layout/IconVerticalSolidList"/>
    <dgm:cxn modelId="{84DC4AB4-91F2-4911-A1A2-B4135FE1CC10}" srcId="{8EA581CF-AE68-43CE-AE51-3A34BA60DC1B}" destId="{E249F676-0F43-4BC7-B31C-31094D947426}" srcOrd="1" destOrd="0" parTransId="{62CB9E3C-096D-4AA8-8D23-886A0C37235A}" sibTransId="{64E68D67-F1EF-4797-AF67-07CD2359ADFE}"/>
    <dgm:cxn modelId="{D75AA2F9-6E2E-407F-BA6C-61E30937BB80}" srcId="{8EA581CF-AE68-43CE-AE51-3A34BA60DC1B}" destId="{03BDD9D1-2158-47E5-AC4D-6773CE1735C7}" srcOrd="3" destOrd="0" parTransId="{838136E9-1842-42CA-9B67-0A7E7046DD1C}" sibTransId="{58E313C5-0E1B-4FD8-A514-3BFC1DDF2F4A}"/>
    <dgm:cxn modelId="{6D9700C1-0621-496F-85CF-BDE2FC4072BA}" type="presParOf" srcId="{CBA796E9-1D49-4660-9883-C5AC5A3323AD}" destId="{AD71BC37-0033-456C-AA4A-2B0BBD6A8BB4}" srcOrd="0" destOrd="0" presId="urn:microsoft.com/office/officeart/2018/2/layout/IconVerticalSolidList"/>
    <dgm:cxn modelId="{CF7ECE17-0AB8-4EE7-B9BD-B29470A419B2}" type="presParOf" srcId="{AD71BC37-0033-456C-AA4A-2B0BBD6A8BB4}" destId="{497D22B3-4A2D-4C15-8B1E-045F1EE84E2B}" srcOrd="0" destOrd="0" presId="urn:microsoft.com/office/officeart/2018/2/layout/IconVerticalSolidList"/>
    <dgm:cxn modelId="{486D6698-6826-4ABD-A724-D083CB4006A3}" type="presParOf" srcId="{AD71BC37-0033-456C-AA4A-2B0BBD6A8BB4}" destId="{2CABA853-E45C-4EC9-AE72-D59984A95BC8}" srcOrd="1" destOrd="0" presId="urn:microsoft.com/office/officeart/2018/2/layout/IconVerticalSolidList"/>
    <dgm:cxn modelId="{4C9379E3-CD8B-4703-91E4-75362090342B}" type="presParOf" srcId="{AD71BC37-0033-456C-AA4A-2B0BBD6A8BB4}" destId="{D042EEA4-5DDB-45B2-AD5F-EEA48F9E87FE}" srcOrd="2" destOrd="0" presId="urn:microsoft.com/office/officeart/2018/2/layout/IconVerticalSolidList"/>
    <dgm:cxn modelId="{D83B6150-7B35-4930-81E5-9D1FF13F86F5}" type="presParOf" srcId="{AD71BC37-0033-456C-AA4A-2B0BBD6A8BB4}" destId="{66BE7CA6-3F2F-4104-B222-9662B261EB3B}" srcOrd="3" destOrd="0" presId="urn:microsoft.com/office/officeart/2018/2/layout/IconVerticalSolidList"/>
    <dgm:cxn modelId="{D224F1B6-53F8-46C5-8657-8C96B42100BA}" type="presParOf" srcId="{CBA796E9-1D49-4660-9883-C5AC5A3323AD}" destId="{AE557FFD-F45A-48CD-AB73-347CDE19B0BA}" srcOrd="1" destOrd="0" presId="urn:microsoft.com/office/officeart/2018/2/layout/IconVerticalSolidList"/>
    <dgm:cxn modelId="{62F6D785-677B-410E-AAB9-FA7C8E265D44}" type="presParOf" srcId="{CBA796E9-1D49-4660-9883-C5AC5A3323AD}" destId="{8D99150A-069E-4051-ABE0-694EBCAF4655}" srcOrd="2" destOrd="0" presId="urn:microsoft.com/office/officeart/2018/2/layout/IconVerticalSolidList"/>
    <dgm:cxn modelId="{51583E15-7DF5-4ABA-8715-570383C52B4B}" type="presParOf" srcId="{8D99150A-069E-4051-ABE0-694EBCAF4655}" destId="{2F824A57-A45C-4109-9799-C47C159834C6}" srcOrd="0" destOrd="0" presId="urn:microsoft.com/office/officeart/2018/2/layout/IconVerticalSolidList"/>
    <dgm:cxn modelId="{BAEA80D5-141B-4F7F-A810-D8CCC8400687}" type="presParOf" srcId="{8D99150A-069E-4051-ABE0-694EBCAF4655}" destId="{53AE6609-1939-40CA-A721-0F1A95D9E7D1}" srcOrd="1" destOrd="0" presId="urn:microsoft.com/office/officeart/2018/2/layout/IconVerticalSolidList"/>
    <dgm:cxn modelId="{4E9B8632-A856-4E9B-AC5C-E60BEA956D9C}" type="presParOf" srcId="{8D99150A-069E-4051-ABE0-694EBCAF4655}" destId="{9EC22926-9C17-4FD8-BA36-ED00C4C03991}" srcOrd="2" destOrd="0" presId="urn:microsoft.com/office/officeart/2018/2/layout/IconVerticalSolidList"/>
    <dgm:cxn modelId="{CC3E5243-7F54-4892-8A70-E68F93CE48CD}" type="presParOf" srcId="{8D99150A-069E-4051-ABE0-694EBCAF4655}" destId="{59AED3E0-1C0F-4D1A-9BC1-63F982E631D7}" srcOrd="3" destOrd="0" presId="urn:microsoft.com/office/officeart/2018/2/layout/IconVerticalSolidList"/>
    <dgm:cxn modelId="{6EA8B9AD-BF71-4DEE-B674-03280CAF31D1}" type="presParOf" srcId="{CBA796E9-1D49-4660-9883-C5AC5A3323AD}" destId="{BC3E957C-1639-42ED-8787-11EC2D0E32BE}" srcOrd="3" destOrd="0" presId="urn:microsoft.com/office/officeart/2018/2/layout/IconVerticalSolidList"/>
    <dgm:cxn modelId="{1BA1EBEB-02C9-470D-AD0F-A552F6D64386}" type="presParOf" srcId="{CBA796E9-1D49-4660-9883-C5AC5A3323AD}" destId="{1A6E6224-CC7D-49FB-AA2E-EEB56CA2EE2E}" srcOrd="4" destOrd="0" presId="urn:microsoft.com/office/officeart/2018/2/layout/IconVerticalSolidList"/>
    <dgm:cxn modelId="{2A31F3FE-1D1F-46D7-B95D-1776AE6AFEC0}" type="presParOf" srcId="{1A6E6224-CC7D-49FB-AA2E-EEB56CA2EE2E}" destId="{C265C472-5C6A-4810-BD16-E03AAF88E466}" srcOrd="0" destOrd="0" presId="urn:microsoft.com/office/officeart/2018/2/layout/IconVerticalSolidList"/>
    <dgm:cxn modelId="{5E840DE3-D47B-4BE0-A192-2371952119A5}" type="presParOf" srcId="{1A6E6224-CC7D-49FB-AA2E-EEB56CA2EE2E}" destId="{DBE7B2CC-DC1D-4B99-BEC7-8A26FE8BA0D7}" srcOrd="1" destOrd="0" presId="urn:microsoft.com/office/officeart/2018/2/layout/IconVerticalSolidList"/>
    <dgm:cxn modelId="{64580CE7-D58E-45E3-9339-D2FA160C5608}" type="presParOf" srcId="{1A6E6224-CC7D-49FB-AA2E-EEB56CA2EE2E}" destId="{5DAB9758-9FA9-4487-899C-F45476B5CA8E}" srcOrd="2" destOrd="0" presId="urn:microsoft.com/office/officeart/2018/2/layout/IconVerticalSolidList"/>
    <dgm:cxn modelId="{39469CF3-2FE0-42EF-90C8-FA6F3FDCBC1F}" type="presParOf" srcId="{1A6E6224-CC7D-49FB-AA2E-EEB56CA2EE2E}" destId="{92A65B50-94C0-4946-A620-367868F1B751}" srcOrd="3" destOrd="0" presId="urn:microsoft.com/office/officeart/2018/2/layout/IconVerticalSolidList"/>
    <dgm:cxn modelId="{2E1A0C93-B0B0-44A9-A0A5-0C81E157B0DE}" type="presParOf" srcId="{CBA796E9-1D49-4660-9883-C5AC5A3323AD}" destId="{5E91996C-7C01-46EC-91EE-8D3975D23AD3}" srcOrd="5" destOrd="0" presId="urn:microsoft.com/office/officeart/2018/2/layout/IconVerticalSolidList"/>
    <dgm:cxn modelId="{C28DAFC0-665A-44F0-A30E-B28B5A916D84}" type="presParOf" srcId="{CBA796E9-1D49-4660-9883-C5AC5A3323AD}" destId="{1AB69010-4035-467E-920B-49C47A93C589}" srcOrd="6" destOrd="0" presId="urn:microsoft.com/office/officeart/2018/2/layout/IconVerticalSolidList"/>
    <dgm:cxn modelId="{DA2E8165-4B6C-46F3-A77A-0DF454583EC2}" type="presParOf" srcId="{1AB69010-4035-467E-920B-49C47A93C589}" destId="{20A6B778-BB04-4151-BF39-A0788B6EE49A}" srcOrd="0" destOrd="0" presId="urn:microsoft.com/office/officeart/2018/2/layout/IconVerticalSolidList"/>
    <dgm:cxn modelId="{ECA1C0B2-0803-4CD1-A932-82125FAABE2C}" type="presParOf" srcId="{1AB69010-4035-467E-920B-49C47A93C589}" destId="{D371CE9F-B03E-49D8-BF4A-4405CA1A8D7E}" srcOrd="1" destOrd="0" presId="urn:microsoft.com/office/officeart/2018/2/layout/IconVerticalSolidList"/>
    <dgm:cxn modelId="{BB74572F-0674-4BF9-AFAF-98F3B0D0631B}" type="presParOf" srcId="{1AB69010-4035-467E-920B-49C47A93C589}" destId="{CECBA42B-BB20-49BA-8C1C-AF556ABA6650}" srcOrd="2" destOrd="0" presId="urn:microsoft.com/office/officeart/2018/2/layout/IconVerticalSolidList"/>
    <dgm:cxn modelId="{7858093E-4781-4BD6-80F2-47A789C68D82}" type="presParOf" srcId="{1AB69010-4035-467E-920B-49C47A93C589}" destId="{487FADC7-86BA-40AC-A13E-41C3D4A9E8C1}"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7D22B3-4A2D-4C15-8B1E-045F1EE84E2B}">
      <dsp:nvSpPr>
        <dsp:cNvPr id="0" name=""/>
        <dsp:cNvSpPr/>
      </dsp:nvSpPr>
      <dsp:spPr>
        <a:xfrm>
          <a:off x="0" y="1805"/>
          <a:ext cx="11407487" cy="915310"/>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CABA853-E45C-4EC9-AE72-D59984A95BC8}">
      <dsp:nvSpPr>
        <dsp:cNvPr id="0" name=""/>
        <dsp:cNvSpPr/>
      </dsp:nvSpPr>
      <dsp:spPr>
        <a:xfrm>
          <a:off x="276881" y="207750"/>
          <a:ext cx="503420" cy="50342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6BE7CA6-3F2F-4104-B222-9662B261EB3B}">
      <dsp:nvSpPr>
        <dsp:cNvPr id="0" name=""/>
        <dsp:cNvSpPr/>
      </dsp:nvSpPr>
      <dsp:spPr>
        <a:xfrm>
          <a:off x="1057183" y="1805"/>
          <a:ext cx="10350303"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90000"/>
            </a:lnSpc>
            <a:spcBef>
              <a:spcPct val="0"/>
            </a:spcBef>
            <a:spcAft>
              <a:spcPct val="35000"/>
            </a:spcAft>
            <a:buNone/>
          </a:pPr>
          <a:r>
            <a:rPr lang="en-US" sz="2200" kern="1200"/>
            <a:t>The Six Sigma process is based on data analysis.</a:t>
          </a:r>
        </a:p>
      </dsp:txBody>
      <dsp:txXfrm>
        <a:off x="1057183" y="1805"/>
        <a:ext cx="10350303" cy="915310"/>
      </dsp:txXfrm>
    </dsp:sp>
    <dsp:sp modelId="{2F824A57-A45C-4109-9799-C47C159834C6}">
      <dsp:nvSpPr>
        <dsp:cNvPr id="0" name=""/>
        <dsp:cNvSpPr/>
      </dsp:nvSpPr>
      <dsp:spPr>
        <a:xfrm>
          <a:off x="0" y="1145944"/>
          <a:ext cx="11407487" cy="915310"/>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3AE6609-1939-40CA-A721-0F1A95D9E7D1}">
      <dsp:nvSpPr>
        <dsp:cNvPr id="0" name=""/>
        <dsp:cNvSpPr/>
      </dsp:nvSpPr>
      <dsp:spPr>
        <a:xfrm>
          <a:off x="276881" y="1351889"/>
          <a:ext cx="503420" cy="50342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9AED3E0-1C0F-4D1A-9BC1-63F982E631D7}">
      <dsp:nvSpPr>
        <dsp:cNvPr id="0" name=""/>
        <dsp:cNvSpPr/>
      </dsp:nvSpPr>
      <dsp:spPr>
        <a:xfrm>
          <a:off x="1057183" y="1145944"/>
          <a:ext cx="10350303"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90000"/>
            </a:lnSpc>
            <a:spcBef>
              <a:spcPct val="0"/>
            </a:spcBef>
            <a:spcAft>
              <a:spcPct val="35000"/>
            </a:spcAft>
            <a:buNone/>
          </a:pPr>
          <a:r>
            <a:rPr lang="en-US" sz="2200" kern="1200"/>
            <a:t>Organizations must implement and execute Six Sigma correctly to enjoy its benefits. </a:t>
          </a:r>
        </a:p>
      </dsp:txBody>
      <dsp:txXfrm>
        <a:off x="1057183" y="1145944"/>
        <a:ext cx="10350303" cy="915310"/>
      </dsp:txXfrm>
    </dsp:sp>
    <dsp:sp modelId="{C265C472-5C6A-4810-BD16-E03AAF88E466}">
      <dsp:nvSpPr>
        <dsp:cNvPr id="0" name=""/>
        <dsp:cNvSpPr/>
      </dsp:nvSpPr>
      <dsp:spPr>
        <a:xfrm>
          <a:off x="0" y="2290082"/>
          <a:ext cx="11407487" cy="915310"/>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BE7B2CC-DC1D-4B99-BEC7-8A26FE8BA0D7}">
      <dsp:nvSpPr>
        <dsp:cNvPr id="0" name=""/>
        <dsp:cNvSpPr/>
      </dsp:nvSpPr>
      <dsp:spPr>
        <a:xfrm>
          <a:off x="276881" y="2496027"/>
          <a:ext cx="503420" cy="50342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A65B50-94C0-4946-A620-367868F1B751}">
      <dsp:nvSpPr>
        <dsp:cNvPr id="0" name=""/>
        <dsp:cNvSpPr/>
      </dsp:nvSpPr>
      <dsp:spPr>
        <a:xfrm>
          <a:off x="1057183" y="2290082"/>
          <a:ext cx="10350303"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90000"/>
            </a:lnSpc>
            <a:spcBef>
              <a:spcPct val="0"/>
            </a:spcBef>
            <a:spcAft>
              <a:spcPct val="35000"/>
            </a:spcAft>
            <a:buNone/>
          </a:pPr>
          <a:r>
            <a:rPr lang="en-US" sz="2200" kern="1200"/>
            <a:t>If high-performing employees are not included in the process and provided adequate training project teams will struggle and be ineffective. </a:t>
          </a:r>
        </a:p>
      </dsp:txBody>
      <dsp:txXfrm>
        <a:off x="1057183" y="2290082"/>
        <a:ext cx="10350303" cy="915310"/>
      </dsp:txXfrm>
    </dsp:sp>
    <dsp:sp modelId="{20A6B778-BB04-4151-BF39-A0788B6EE49A}">
      <dsp:nvSpPr>
        <dsp:cNvPr id="0" name=""/>
        <dsp:cNvSpPr/>
      </dsp:nvSpPr>
      <dsp:spPr>
        <a:xfrm>
          <a:off x="0" y="3434221"/>
          <a:ext cx="11407487" cy="915310"/>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371CE9F-B03E-49D8-BF4A-4405CA1A8D7E}">
      <dsp:nvSpPr>
        <dsp:cNvPr id="0" name=""/>
        <dsp:cNvSpPr/>
      </dsp:nvSpPr>
      <dsp:spPr>
        <a:xfrm>
          <a:off x="276881" y="3640166"/>
          <a:ext cx="503420" cy="50342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87FADC7-86BA-40AC-A13E-41C3D4A9E8C1}">
      <dsp:nvSpPr>
        <dsp:cNvPr id="0" name=""/>
        <dsp:cNvSpPr/>
      </dsp:nvSpPr>
      <dsp:spPr>
        <a:xfrm>
          <a:off x="1057183" y="3434221"/>
          <a:ext cx="10350303"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90000"/>
            </a:lnSpc>
            <a:spcBef>
              <a:spcPct val="0"/>
            </a:spcBef>
            <a:spcAft>
              <a:spcPct val="35000"/>
            </a:spcAft>
            <a:buNone/>
          </a:pPr>
          <a:r>
            <a:rPr lang="en-US" sz="2200" kern="1200"/>
            <a:t>If management pursues improvements based on incorrect or misinterpreted data, process changes could be inadequate or occur in the wrong area.</a:t>
          </a:r>
        </a:p>
      </dsp:txBody>
      <dsp:txXfrm>
        <a:off x="1057183" y="3434221"/>
        <a:ext cx="10350303" cy="915310"/>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W"/>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2380B1-7CC5-44FF-98AE-796E8A4443ED}" type="datetimeFigureOut">
              <a:rPr lang="en-ZW" smtClean="0"/>
              <a:t>16/2/2023</a:t>
            </a:fld>
            <a:endParaRPr lang="en-ZW"/>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W"/>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W"/>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W"/>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AF14FE-A2F0-4119-B900-857233998A45}" type="slidenum">
              <a:rPr lang="en-ZW" smtClean="0"/>
              <a:t>‹#›</a:t>
            </a:fld>
            <a:endParaRPr lang="en-ZW"/>
          </a:p>
        </p:txBody>
      </p:sp>
    </p:spTree>
    <p:extLst>
      <p:ext uri="{BB962C8B-B14F-4D97-AF65-F5344CB8AC3E}">
        <p14:creationId xmlns:p14="http://schemas.microsoft.com/office/powerpoint/2010/main" val="807250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sp>
        <p:nvSpPr>
          <p:cNvPr id="7" name="Rectangle 6"/>
          <p:cNvSpPr/>
          <p:nvPr userDrawn="1"/>
        </p:nvSpPr>
        <p:spPr bwMode="gray">
          <a:xfrm>
            <a:off x="410451" y="655131"/>
            <a:ext cx="10962044" cy="4863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905" dirty="0"/>
          </a:p>
        </p:txBody>
      </p:sp>
      <p:sp>
        <p:nvSpPr>
          <p:cNvPr id="3" name="Subtitle 2"/>
          <p:cNvSpPr>
            <a:spLocks noGrp="1"/>
          </p:cNvSpPr>
          <p:nvPr>
            <p:ph type="subTitle" idx="1"/>
          </p:nvPr>
        </p:nvSpPr>
        <p:spPr bwMode="gray">
          <a:xfrm>
            <a:off x="819920" y="2691382"/>
            <a:ext cx="8865264" cy="195406"/>
          </a:xfrm>
          <a:prstGeom prst="rect">
            <a:avLst/>
          </a:prstGeom>
        </p:spPr>
        <p:txBody>
          <a:bodyPr wrap="square" lIns="0" tIns="0" rIns="0" bIns="0" anchor="t">
            <a:spAutoFit/>
          </a:bodyPr>
          <a:lstStyle>
            <a:lvl1pPr marL="0" indent="0" algn="l">
              <a:buNone/>
              <a:defRPr sz="1270" b="0">
                <a:solidFill>
                  <a:schemeClr val="bg1"/>
                </a:solidFill>
              </a:defRPr>
            </a:lvl1pPr>
            <a:lvl2pPr marL="473026" indent="0" algn="ctr">
              <a:buNone/>
              <a:defRPr>
                <a:solidFill>
                  <a:schemeClr val="tx1">
                    <a:tint val="75000"/>
                  </a:schemeClr>
                </a:solidFill>
              </a:defRPr>
            </a:lvl2pPr>
            <a:lvl3pPr marL="946052" indent="0" algn="ctr">
              <a:buNone/>
              <a:defRPr>
                <a:solidFill>
                  <a:schemeClr val="tx1">
                    <a:tint val="75000"/>
                  </a:schemeClr>
                </a:solidFill>
              </a:defRPr>
            </a:lvl3pPr>
            <a:lvl4pPr marL="1419078" indent="0" algn="ctr">
              <a:buNone/>
              <a:defRPr>
                <a:solidFill>
                  <a:schemeClr val="tx1">
                    <a:tint val="75000"/>
                  </a:schemeClr>
                </a:solidFill>
              </a:defRPr>
            </a:lvl4pPr>
            <a:lvl5pPr marL="1892104" indent="0" algn="ctr">
              <a:buNone/>
              <a:defRPr>
                <a:solidFill>
                  <a:schemeClr val="tx1">
                    <a:tint val="75000"/>
                  </a:schemeClr>
                </a:solidFill>
              </a:defRPr>
            </a:lvl5pPr>
            <a:lvl6pPr marL="2365129" indent="0" algn="ctr">
              <a:buNone/>
              <a:defRPr>
                <a:solidFill>
                  <a:schemeClr val="tx1">
                    <a:tint val="75000"/>
                  </a:schemeClr>
                </a:solidFill>
              </a:defRPr>
            </a:lvl6pPr>
            <a:lvl7pPr marL="2838155" indent="0" algn="ctr">
              <a:buNone/>
              <a:defRPr>
                <a:solidFill>
                  <a:schemeClr val="tx1">
                    <a:tint val="75000"/>
                  </a:schemeClr>
                </a:solidFill>
              </a:defRPr>
            </a:lvl7pPr>
            <a:lvl8pPr marL="3311181" indent="0" algn="ctr">
              <a:buNone/>
              <a:defRPr>
                <a:solidFill>
                  <a:schemeClr val="tx1">
                    <a:tint val="75000"/>
                  </a:schemeClr>
                </a:solidFill>
              </a:defRPr>
            </a:lvl8pPr>
            <a:lvl9pPr marL="3784207" indent="0" algn="ctr">
              <a:buNone/>
              <a:defRPr>
                <a:solidFill>
                  <a:schemeClr val="tx1">
                    <a:tint val="75000"/>
                  </a:schemeClr>
                </a:solidFill>
              </a:defRPr>
            </a:lvl9pPr>
          </a:lstStyle>
          <a:p>
            <a:r>
              <a:rPr lang="en-US"/>
              <a:t>Click to edit Master subtitle style</a:t>
            </a:r>
            <a:endParaRPr lang="en-GB" dirty="0"/>
          </a:p>
        </p:txBody>
      </p:sp>
      <p:sp>
        <p:nvSpPr>
          <p:cNvPr id="2" name="Title 1"/>
          <p:cNvSpPr>
            <a:spLocks noGrp="1"/>
          </p:cNvSpPr>
          <p:nvPr>
            <p:ph type="ctrTitle"/>
          </p:nvPr>
        </p:nvSpPr>
        <p:spPr bwMode="gray">
          <a:xfrm>
            <a:off x="819920" y="2198652"/>
            <a:ext cx="8865264" cy="290317"/>
          </a:xfrm>
        </p:spPr>
        <p:txBody>
          <a:bodyPr wrap="square" anchor="t">
            <a:spAutoFit/>
          </a:bodyPr>
          <a:lstStyle>
            <a:lvl1pPr algn="l">
              <a:defRPr sz="2358">
                <a:solidFill>
                  <a:schemeClr val="bg1"/>
                </a:solidFill>
              </a:defRPr>
            </a:lvl1pPr>
          </a:lstStyle>
          <a:p>
            <a:r>
              <a:rPr lang="en-US"/>
              <a:t>Click to edit Master title style</a:t>
            </a:r>
            <a:endParaRPr lang="en-GB" dirty="0"/>
          </a:p>
        </p:txBody>
      </p:sp>
      <p:sp>
        <p:nvSpPr>
          <p:cNvPr id="30" name="Text Placeholder 29"/>
          <p:cNvSpPr>
            <a:spLocks noGrp="1"/>
          </p:cNvSpPr>
          <p:nvPr>
            <p:ph type="body" sz="quarter" idx="11" hasCustomPrompt="1"/>
          </p:nvPr>
        </p:nvSpPr>
        <p:spPr bwMode="gray">
          <a:xfrm>
            <a:off x="819920" y="1966834"/>
            <a:ext cx="5277865" cy="156324"/>
          </a:xfrm>
          <a:prstGeom prst="rect">
            <a:avLst/>
          </a:prstGeom>
        </p:spPr>
        <p:txBody>
          <a:bodyPr vert="horz" wrap="square" lIns="0" tIns="0" rIns="0" bIns="0" rtlCol="0" anchor="t" anchorCtr="0">
            <a:spAutoFit/>
          </a:bodyPr>
          <a:lstStyle>
            <a:lvl1pPr algn="l" defTabSz="946052" rtl="0" eaLnBrk="1" latinLnBrk="0" hangingPunct="1">
              <a:lnSpc>
                <a:spcPct val="80000"/>
              </a:lnSpc>
              <a:spcBef>
                <a:spcPct val="0"/>
              </a:spcBef>
              <a:buNone/>
              <a:defRPr lang="en-GB" sz="1270" b="1" kern="1200" cap="all" baseline="0" dirty="0" smtClean="0">
                <a:solidFill>
                  <a:schemeClr val="bg1"/>
                </a:solidFill>
                <a:latin typeface="+mj-lt"/>
                <a:ea typeface="+mj-ea"/>
                <a:cs typeface="+mj-cs"/>
              </a:defRPr>
            </a:lvl1pPr>
            <a:lvl2pPr>
              <a:defRPr sz="1270" b="0" cap="all" baseline="0">
                <a:solidFill>
                  <a:schemeClr val="bg1"/>
                </a:solidFill>
              </a:defRPr>
            </a:lvl2pPr>
            <a:lvl3pPr>
              <a:defRPr sz="1270" b="0" cap="all" baseline="0">
                <a:solidFill>
                  <a:schemeClr val="bg1"/>
                </a:solidFill>
              </a:defRPr>
            </a:lvl3pPr>
            <a:lvl4pPr>
              <a:defRPr sz="1270" b="0" cap="all" baseline="0">
                <a:solidFill>
                  <a:schemeClr val="bg1"/>
                </a:solidFill>
              </a:defRPr>
            </a:lvl4pPr>
            <a:lvl5pPr>
              <a:defRPr sz="1270" b="0" cap="all" baseline="0">
                <a:solidFill>
                  <a:schemeClr val="bg1"/>
                </a:solidFill>
              </a:defRPr>
            </a:lvl5pPr>
          </a:lstStyle>
          <a:p>
            <a:pPr lvl="0"/>
            <a:r>
              <a:rPr lang="en-US" dirty="0"/>
              <a:t>Sector</a:t>
            </a:r>
            <a:endParaRPr lang="en-GB" dirty="0"/>
          </a:p>
        </p:txBody>
      </p:sp>
      <p:sp>
        <p:nvSpPr>
          <p:cNvPr id="31" name="Rectangle 30"/>
          <p:cNvSpPr/>
          <p:nvPr userDrawn="1"/>
        </p:nvSpPr>
        <p:spPr bwMode="gray">
          <a:xfrm>
            <a:off x="410452" y="325407"/>
            <a:ext cx="11371096" cy="6203821"/>
          </a:xfrm>
          <a:prstGeom prst="rect">
            <a:avLst/>
          </a:prstGeom>
          <a:noFill/>
          <a:ln w="31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905" dirty="0"/>
          </a:p>
        </p:txBody>
      </p:sp>
      <p:pic>
        <p:nvPicPr>
          <p:cNvPr id="1026" name="Picture 2" descr="G:\Office97\_GRAPHICS\hb@BDO\Library\Logos\BDO\BDO 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261562" y="5862474"/>
            <a:ext cx="1108219" cy="338955"/>
          </a:xfrm>
          <a:prstGeom prst="rect">
            <a:avLst/>
          </a:prstGeom>
          <a:noFill/>
          <a:extLst>
            <a:ext uri="{909E8E84-426E-40DD-AFC4-6F175D3DCCD1}">
              <a14:hiddenFill xmlns:a14="http://schemas.microsoft.com/office/drawing/2010/main">
                <a:solidFill>
                  <a:srgbClr val="FFFFFF"/>
                </a:solidFill>
              </a14:hiddenFill>
            </a:ext>
          </a:extLst>
        </p:spPr>
      </p:pic>
      <p:grpSp>
        <p:nvGrpSpPr>
          <p:cNvPr id="55" name="Group 54"/>
          <p:cNvGrpSpPr/>
          <p:nvPr userDrawn="1"/>
        </p:nvGrpSpPr>
        <p:grpSpPr>
          <a:xfrm>
            <a:off x="1096847" y="326846"/>
            <a:ext cx="184618" cy="1383695"/>
            <a:chOff x="1079175" y="360363"/>
            <a:chExt cx="161925" cy="1525588"/>
          </a:xfrm>
        </p:grpSpPr>
        <p:sp>
          <p:nvSpPr>
            <p:cNvPr id="56" name="Freeform 5"/>
            <p:cNvSpPr>
              <a:spLocks/>
            </p:cNvSpPr>
            <p:nvPr userDrawn="1"/>
          </p:nvSpPr>
          <p:spPr bwMode="auto">
            <a:xfrm>
              <a:off x="1079175" y="360363"/>
              <a:ext cx="161925" cy="896938"/>
            </a:xfrm>
            <a:custGeom>
              <a:avLst/>
              <a:gdLst>
                <a:gd name="T0" fmla="*/ 102 w 102"/>
                <a:gd name="T1" fmla="*/ 493 h 565"/>
                <a:gd name="T2" fmla="*/ 102 w 102"/>
                <a:gd name="T3" fmla="*/ 0 h 565"/>
                <a:gd name="T4" fmla="*/ 0 w 102"/>
                <a:gd name="T5" fmla="*/ 0 h 565"/>
                <a:gd name="T6" fmla="*/ 0 w 102"/>
                <a:gd name="T7" fmla="*/ 565 h 565"/>
                <a:gd name="T8" fmla="*/ 102 w 102"/>
                <a:gd name="T9" fmla="*/ 493 h 565"/>
              </a:gdLst>
              <a:ahLst/>
              <a:cxnLst>
                <a:cxn ang="0">
                  <a:pos x="T0" y="T1"/>
                </a:cxn>
                <a:cxn ang="0">
                  <a:pos x="T2" y="T3"/>
                </a:cxn>
                <a:cxn ang="0">
                  <a:pos x="T4" y="T5"/>
                </a:cxn>
                <a:cxn ang="0">
                  <a:pos x="T6" y="T7"/>
                </a:cxn>
                <a:cxn ang="0">
                  <a:pos x="T8" y="T9"/>
                </a:cxn>
              </a:cxnLst>
              <a:rect l="0" t="0" r="r" b="b"/>
              <a:pathLst>
                <a:path w="102" h="565">
                  <a:moveTo>
                    <a:pt x="102" y="493"/>
                  </a:moveTo>
                  <a:lnTo>
                    <a:pt x="102" y="0"/>
                  </a:lnTo>
                  <a:lnTo>
                    <a:pt x="0" y="0"/>
                  </a:lnTo>
                  <a:lnTo>
                    <a:pt x="0" y="565"/>
                  </a:lnTo>
                  <a:lnTo>
                    <a:pt x="102" y="493"/>
                  </a:lnTo>
                  <a:close/>
                </a:path>
              </a:pathLst>
            </a:custGeom>
            <a:solidFill>
              <a:srgbClr val="EC1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905"/>
            </a:p>
          </p:txBody>
        </p:sp>
        <p:sp>
          <p:nvSpPr>
            <p:cNvPr id="57" name="Freeform 5"/>
            <p:cNvSpPr>
              <a:spLocks/>
            </p:cNvSpPr>
            <p:nvPr userDrawn="1"/>
          </p:nvSpPr>
          <p:spPr bwMode="auto">
            <a:xfrm>
              <a:off x="1079175" y="989013"/>
              <a:ext cx="161925" cy="896938"/>
            </a:xfrm>
            <a:custGeom>
              <a:avLst/>
              <a:gdLst>
                <a:gd name="T0" fmla="*/ 102 w 102"/>
                <a:gd name="T1" fmla="*/ 493 h 565"/>
                <a:gd name="T2" fmla="*/ 102 w 102"/>
                <a:gd name="T3" fmla="*/ 0 h 565"/>
                <a:gd name="T4" fmla="*/ 0 w 102"/>
                <a:gd name="T5" fmla="*/ 0 h 565"/>
                <a:gd name="T6" fmla="*/ 0 w 102"/>
                <a:gd name="T7" fmla="*/ 565 h 565"/>
                <a:gd name="T8" fmla="*/ 102 w 102"/>
                <a:gd name="T9" fmla="*/ 493 h 565"/>
              </a:gdLst>
              <a:ahLst/>
              <a:cxnLst>
                <a:cxn ang="0">
                  <a:pos x="T0" y="T1"/>
                </a:cxn>
                <a:cxn ang="0">
                  <a:pos x="T2" y="T3"/>
                </a:cxn>
                <a:cxn ang="0">
                  <a:pos x="T4" y="T5"/>
                </a:cxn>
                <a:cxn ang="0">
                  <a:pos x="T6" y="T7"/>
                </a:cxn>
                <a:cxn ang="0">
                  <a:pos x="T8" y="T9"/>
                </a:cxn>
              </a:cxnLst>
              <a:rect l="0" t="0" r="r" b="b"/>
              <a:pathLst>
                <a:path w="102" h="565">
                  <a:moveTo>
                    <a:pt x="102" y="493"/>
                  </a:moveTo>
                  <a:lnTo>
                    <a:pt x="102" y="0"/>
                  </a:lnTo>
                  <a:lnTo>
                    <a:pt x="0" y="0"/>
                  </a:lnTo>
                  <a:lnTo>
                    <a:pt x="0" y="565"/>
                  </a:lnTo>
                  <a:lnTo>
                    <a:pt x="102" y="493"/>
                  </a:lnTo>
                  <a:close/>
                </a:path>
              </a:pathLst>
            </a:custGeom>
            <a:solidFill>
              <a:srgbClr val="EC1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905"/>
            </a:p>
          </p:txBody>
        </p:sp>
      </p:grpSp>
      <p:grpSp>
        <p:nvGrpSpPr>
          <p:cNvPr id="59" name="Group 58"/>
          <p:cNvGrpSpPr/>
          <p:nvPr userDrawn="1"/>
        </p:nvGrpSpPr>
        <p:grpSpPr>
          <a:xfrm>
            <a:off x="1096847" y="5100076"/>
            <a:ext cx="184618" cy="1429152"/>
            <a:chOff x="8277225" y="5636196"/>
            <a:chExt cx="161925" cy="1575706"/>
          </a:xfrm>
        </p:grpSpPr>
        <p:sp>
          <p:nvSpPr>
            <p:cNvPr id="60" name="Freeform 5"/>
            <p:cNvSpPr>
              <a:spLocks/>
            </p:cNvSpPr>
            <p:nvPr userDrawn="1"/>
          </p:nvSpPr>
          <p:spPr bwMode="auto">
            <a:xfrm rot="10800000">
              <a:off x="8277225" y="6314964"/>
              <a:ext cx="161925" cy="896938"/>
            </a:xfrm>
            <a:custGeom>
              <a:avLst/>
              <a:gdLst>
                <a:gd name="T0" fmla="*/ 102 w 102"/>
                <a:gd name="T1" fmla="*/ 493 h 565"/>
                <a:gd name="T2" fmla="*/ 102 w 102"/>
                <a:gd name="T3" fmla="*/ 0 h 565"/>
                <a:gd name="T4" fmla="*/ 0 w 102"/>
                <a:gd name="T5" fmla="*/ 0 h 565"/>
                <a:gd name="T6" fmla="*/ 0 w 102"/>
                <a:gd name="T7" fmla="*/ 565 h 565"/>
                <a:gd name="T8" fmla="*/ 102 w 102"/>
                <a:gd name="T9" fmla="*/ 493 h 565"/>
              </a:gdLst>
              <a:ahLst/>
              <a:cxnLst>
                <a:cxn ang="0">
                  <a:pos x="T0" y="T1"/>
                </a:cxn>
                <a:cxn ang="0">
                  <a:pos x="T2" y="T3"/>
                </a:cxn>
                <a:cxn ang="0">
                  <a:pos x="T4" y="T5"/>
                </a:cxn>
                <a:cxn ang="0">
                  <a:pos x="T6" y="T7"/>
                </a:cxn>
                <a:cxn ang="0">
                  <a:pos x="T8" y="T9"/>
                </a:cxn>
              </a:cxnLst>
              <a:rect l="0" t="0" r="r" b="b"/>
              <a:pathLst>
                <a:path w="102" h="565">
                  <a:moveTo>
                    <a:pt x="102" y="493"/>
                  </a:moveTo>
                  <a:lnTo>
                    <a:pt x="102" y="0"/>
                  </a:lnTo>
                  <a:lnTo>
                    <a:pt x="0" y="0"/>
                  </a:lnTo>
                  <a:lnTo>
                    <a:pt x="0" y="565"/>
                  </a:lnTo>
                  <a:lnTo>
                    <a:pt x="102" y="493"/>
                  </a:lnTo>
                  <a:close/>
                </a:path>
              </a:pathLst>
            </a:custGeom>
            <a:solidFill>
              <a:srgbClr val="EC1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905"/>
            </a:p>
          </p:txBody>
        </p:sp>
        <p:sp>
          <p:nvSpPr>
            <p:cNvPr id="61" name="Freeform 5"/>
            <p:cNvSpPr>
              <a:spLocks/>
            </p:cNvSpPr>
            <p:nvPr userDrawn="1"/>
          </p:nvSpPr>
          <p:spPr bwMode="auto">
            <a:xfrm rot="10800000">
              <a:off x="8277225" y="5636196"/>
              <a:ext cx="161925" cy="896938"/>
            </a:xfrm>
            <a:custGeom>
              <a:avLst/>
              <a:gdLst>
                <a:gd name="T0" fmla="*/ 102 w 102"/>
                <a:gd name="T1" fmla="*/ 493 h 565"/>
                <a:gd name="T2" fmla="*/ 102 w 102"/>
                <a:gd name="T3" fmla="*/ 0 h 565"/>
                <a:gd name="T4" fmla="*/ 0 w 102"/>
                <a:gd name="T5" fmla="*/ 0 h 565"/>
                <a:gd name="T6" fmla="*/ 0 w 102"/>
                <a:gd name="T7" fmla="*/ 565 h 565"/>
                <a:gd name="T8" fmla="*/ 102 w 102"/>
                <a:gd name="T9" fmla="*/ 493 h 565"/>
              </a:gdLst>
              <a:ahLst/>
              <a:cxnLst>
                <a:cxn ang="0">
                  <a:pos x="T0" y="T1"/>
                </a:cxn>
                <a:cxn ang="0">
                  <a:pos x="T2" y="T3"/>
                </a:cxn>
                <a:cxn ang="0">
                  <a:pos x="T4" y="T5"/>
                </a:cxn>
                <a:cxn ang="0">
                  <a:pos x="T6" y="T7"/>
                </a:cxn>
                <a:cxn ang="0">
                  <a:pos x="T8" y="T9"/>
                </a:cxn>
              </a:cxnLst>
              <a:rect l="0" t="0" r="r" b="b"/>
              <a:pathLst>
                <a:path w="102" h="565">
                  <a:moveTo>
                    <a:pt x="102" y="493"/>
                  </a:moveTo>
                  <a:lnTo>
                    <a:pt x="102" y="0"/>
                  </a:lnTo>
                  <a:lnTo>
                    <a:pt x="0" y="0"/>
                  </a:lnTo>
                  <a:lnTo>
                    <a:pt x="0" y="565"/>
                  </a:lnTo>
                  <a:lnTo>
                    <a:pt x="102" y="493"/>
                  </a:lnTo>
                  <a:close/>
                </a:path>
              </a:pathLst>
            </a:custGeom>
            <a:solidFill>
              <a:srgbClr val="EC1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905"/>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t>2/16/2023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775530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t>2/16/2023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1059639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2/16/2023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3308011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2/16/2023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336341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D720A-C3F3-4546-9199-134D6CA7FC95}"/>
              </a:ext>
            </a:extLst>
          </p:cNvPr>
          <p:cNvSpPr>
            <a:spLocks noGrp="1"/>
          </p:cNvSpPr>
          <p:nvPr>
            <p:ph type="title"/>
          </p:nvPr>
        </p:nvSpPr>
        <p:spPr/>
        <p:txBody>
          <a:bodyPr/>
          <a:lstStyle/>
          <a:p>
            <a:r>
              <a:rPr lang="en-US"/>
              <a:t>Click to edit Master title style</a:t>
            </a:r>
            <a:endParaRPr lang="en-ZW"/>
          </a:p>
        </p:txBody>
      </p:sp>
      <p:sp>
        <p:nvSpPr>
          <p:cNvPr id="3" name="Content Placeholder 2">
            <a:extLst>
              <a:ext uri="{FF2B5EF4-FFF2-40B4-BE49-F238E27FC236}">
                <a16:creationId xmlns:a16="http://schemas.microsoft.com/office/drawing/2014/main" id="{A1B28505-2D74-408E-99EC-F62308C837D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W"/>
          </a:p>
        </p:txBody>
      </p:sp>
      <p:sp>
        <p:nvSpPr>
          <p:cNvPr id="4" name="Date Placeholder 3">
            <a:extLst>
              <a:ext uri="{FF2B5EF4-FFF2-40B4-BE49-F238E27FC236}">
                <a16:creationId xmlns:a16="http://schemas.microsoft.com/office/drawing/2014/main" id="{09D3DC08-B8F6-4EF6-AD2F-2B14C4B13DF7}"/>
              </a:ext>
            </a:extLst>
          </p:cNvPr>
          <p:cNvSpPr>
            <a:spLocks noGrp="1"/>
          </p:cNvSpPr>
          <p:nvPr>
            <p:ph type="dt" sz="half" idx="10"/>
          </p:nvPr>
        </p:nvSpPr>
        <p:spPr/>
        <p:txBody>
          <a:bodyPr/>
          <a:lstStyle/>
          <a:p>
            <a:fld id="{A948FEB6-D3B4-4616-A362-B27ED2EC5989}" type="datetimeFigureOut">
              <a:rPr lang="en-ZW" smtClean="0"/>
              <a:t>16/2/2023</a:t>
            </a:fld>
            <a:endParaRPr lang="en-ZW"/>
          </a:p>
        </p:txBody>
      </p:sp>
      <p:sp>
        <p:nvSpPr>
          <p:cNvPr id="5" name="Footer Placeholder 4">
            <a:extLst>
              <a:ext uri="{FF2B5EF4-FFF2-40B4-BE49-F238E27FC236}">
                <a16:creationId xmlns:a16="http://schemas.microsoft.com/office/drawing/2014/main" id="{B3FE09A1-55CD-4C2C-894B-151FE7A3BB50}"/>
              </a:ext>
            </a:extLst>
          </p:cNvPr>
          <p:cNvSpPr>
            <a:spLocks noGrp="1"/>
          </p:cNvSpPr>
          <p:nvPr>
            <p:ph type="ftr" sz="quarter" idx="11"/>
          </p:nvPr>
        </p:nvSpPr>
        <p:spPr/>
        <p:txBody>
          <a:bodyPr/>
          <a:lstStyle/>
          <a:p>
            <a:endParaRPr lang="en-ZW"/>
          </a:p>
        </p:txBody>
      </p:sp>
      <p:sp>
        <p:nvSpPr>
          <p:cNvPr id="6" name="Slide Number Placeholder 5">
            <a:extLst>
              <a:ext uri="{FF2B5EF4-FFF2-40B4-BE49-F238E27FC236}">
                <a16:creationId xmlns:a16="http://schemas.microsoft.com/office/drawing/2014/main" id="{01139413-99EE-44D4-90EA-37ECE742F3B1}"/>
              </a:ext>
            </a:extLst>
          </p:cNvPr>
          <p:cNvSpPr>
            <a:spLocks noGrp="1"/>
          </p:cNvSpPr>
          <p:nvPr>
            <p:ph type="sldNum" sz="quarter" idx="12"/>
          </p:nvPr>
        </p:nvSpPr>
        <p:spPr/>
        <p:txBody>
          <a:bodyPr/>
          <a:lstStyle/>
          <a:p>
            <a:fld id="{14AFA0DC-A71C-4CB4-8B74-92296FB0CFEF}" type="slidenum">
              <a:rPr lang="en-ZW" smtClean="0"/>
              <a:t>‹#›</a:t>
            </a:fld>
            <a:endParaRPr lang="en-ZW"/>
          </a:p>
        </p:txBody>
      </p:sp>
    </p:spTree>
    <p:extLst>
      <p:ext uri="{BB962C8B-B14F-4D97-AF65-F5344CB8AC3E}">
        <p14:creationId xmlns:p14="http://schemas.microsoft.com/office/powerpoint/2010/main" val="2527889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solidFill>
              </a:defRPr>
            </a:lvl1pPr>
          </a:lstStyle>
          <a:p>
            <a:fld id="{96DFF08F-DC6B-4601-B491-B0F83F6DD2DA}" type="datetimeFigureOut">
              <a:rPr lang="en-US" smtClean="0"/>
              <a:t>2/16/2023</a:t>
            </a:fld>
            <a:endParaRPr lang="en-US" dirty="0"/>
          </a:p>
        </p:txBody>
      </p:sp>
      <p:sp>
        <p:nvSpPr>
          <p:cNvPr id="5" name="Footer Placeholder 4"/>
          <p:cNvSpPr>
            <a:spLocks noGrp="1"/>
          </p:cNvSpPr>
          <p:nvPr>
            <p:ph type="ftr" sz="quarter" idx="11"/>
          </p:nvPr>
        </p:nvSpPr>
        <p:spPr/>
        <p:txBody>
          <a:bodyPr/>
          <a:lstStyle>
            <a:lvl1pPr>
              <a:defRPr>
                <a:solidFill>
                  <a:schemeClr val="tx1"/>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4FAB73BC-B049-4115-A692-8D63A059BFB8}" type="slidenum">
              <a:rPr lang="en-US" smtClean="0"/>
              <a:t>‹#›</a:t>
            </a:fld>
            <a:endParaRPr lang="en-US" dirty="0"/>
          </a:p>
        </p:txBody>
      </p:sp>
      <p:cxnSp>
        <p:nvCxnSpPr>
          <p:cNvPr id="8" name="Straight Connector 7"/>
          <p:cNvCxnSpPr/>
          <p:nvPr/>
        </p:nvCxnSpPr>
        <p:spPr>
          <a:xfrm>
            <a:off x="1978660" y="3733800"/>
            <a:ext cx="822960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8876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48FEB6-D3B4-4616-A362-B27ED2EC5989}" type="datetimeFigureOut">
              <a:rPr lang="en-ZW" smtClean="0"/>
              <a:t>16/2/2023</a:t>
            </a:fld>
            <a:endParaRPr lang="en-ZW"/>
          </a:p>
        </p:txBody>
      </p:sp>
      <p:sp>
        <p:nvSpPr>
          <p:cNvPr id="5" name="Footer Placeholder 4"/>
          <p:cNvSpPr>
            <a:spLocks noGrp="1"/>
          </p:cNvSpPr>
          <p:nvPr>
            <p:ph type="ftr" sz="quarter" idx="11"/>
          </p:nvPr>
        </p:nvSpPr>
        <p:spPr/>
        <p:txBody>
          <a:bodyPr/>
          <a:lstStyle/>
          <a:p>
            <a:endParaRPr lang="en-ZW"/>
          </a:p>
        </p:txBody>
      </p:sp>
      <p:sp>
        <p:nvSpPr>
          <p:cNvPr id="6" name="Slide Number Placeholder 5"/>
          <p:cNvSpPr>
            <a:spLocks noGrp="1"/>
          </p:cNvSpPr>
          <p:nvPr>
            <p:ph type="sldNum" sz="quarter" idx="12"/>
          </p:nvPr>
        </p:nvSpPr>
        <p:spPr/>
        <p:txBody>
          <a:bodyPr/>
          <a:lstStyle/>
          <a:p>
            <a:fld id="{14AFA0DC-A71C-4CB4-8B74-92296FB0CFEF}" type="slidenum">
              <a:rPr lang="en-ZW" smtClean="0"/>
              <a:t>‹#›</a:t>
            </a:fld>
            <a:endParaRPr lang="en-ZW"/>
          </a:p>
        </p:txBody>
      </p:sp>
    </p:spTree>
    <p:extLst>
      <p:ext uri="{BB962C8B-B14F-4D97-AF65-F5344CB8AC3E}">
        <p14:creationId xmlns:p14="http://schemas.microsoft.com/office/powerpoint/2010/main" val="36397576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t>2/16/2023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7" name="Straight Connector 6"/>
          <p:cNvCxnSpPr/>
          <p:nvPr/>
        </p:nvCxnSpPr>
        <p:spPr>
          <a:xfrm>
            <a:off x="1981200" y="4020408"/>
            <a:ext cx="822960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3356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smtClean="0"/>
              <a:t>2/16/2023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830137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t>2/16/2023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198345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smtClean="0"/>
              <a:t>2/16/2023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7796691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smtClean="0"/>
              <a:t>2/16/2023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3034236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615749" y="800556"/>
            <a:ext cx="10959050" cy="270843"/>
          </a:xfrm>
          <a:prstGeom prst="rect">
            <a:avLst/>
          </a:prstGeom>
        </p:spPr>
        <p:txBody>
          <a:bodyPr vert="horz" wrap="square" lIns="0" tIns="0" rIns="0" bIns="0" rtlCol="0" anchor="t" anchorCtr="0">
            <a:spAutoFit/>
          </a:bodyPr>
          <a:lstStyle/>
          <a:p>
            <a:r>
              <a:rPr lang="en-US"/>
              <a:t>Click to edit Master title style</a:t>
            </a:r>
            <a:endParaRPr lang="en-GB" dirty="0"/>
          </a:p>
        </p:txBody>
      </p:sp>
      <p:cxnSp>
        <p:nvCxnSpPr>
          <p:cNvPr id="8" name="Straight Connector 7"/>
          <p:cNvCxnSpPr/>
          <p:nvPr/>
        </p:nvCxnSpPr>
        <p:spPr bwMode="auto">
          <a:xfrm>
            <a:off x="615392" y="489775"/>
            <a:ext cx="10959050" cy="0"/>
          </a:xfrm>
          <a:prstGeom prst="line">
            <a:avLst/>
          </a:prstGeom>
          <a:solidFill>
            <a:schemeClr val="accent1"/>
          </a:solidFill>
          <a:ln w="6350" cap="flat" cmpd="sng" algn="ctr">
            <a:solidFill>
              <a:schemeClr val="tx1"/>
            </a:solidFill>
            <a:prstDash val="solid"/>
            <a:round/>
            <a:headEnd type="none" w="med" len="med"/>
            <a:tailEnd type="none" w="lg" len="med"/>
          </a:ln>
          <a:effectLst/>
        </p:spPr>
      </p:cxnSp>
      <p:sp>
        <p:nvSpPr>
          <p:cNvPr id="13" name="TextBox 12"/>
          <p:cNvSpPr txBox="1"/>
          <p:nvPr/>
        </p:nvSpPr>
        <p:spPr>
          <a:xfrm>
            <a:off x="5776539" y="6434890"/>
            <a:ext cx="638922" cy="97703"/>
          </a:xfrm>
          <a:prstGeom prst="rect">
            <a:avLst/>
          </a:prstGeom>
          <a:noFill/>
        </p:spPr>
        <p:txBody>
          <a:bodyPr wrap="square" lIns="0" tIns="0" rIns="0" bIns="0" rtlCol="0">
            <a:spAutoFit/>
          </a:bodyPr>
          <a:lstStyle/>
          <a:p>
            <a:pPr algn="ctr"/>
            <a:fld id="{B8186998-85CC-4FAE-B5DF-3D8FF224E2EC}" type="slidenum">
              <a:rPr lang="en-GB" sz="635" b="1" smtClean="0">
                <a:solidFill>
                  <a:schemeClr val="tx2"/>
                </a:solidFill>
              </a:rPr>
              <a:pPr algn="ctr"/>
              <a:t>‹#›</a:t>
            </a:fld>
            <a:endParaRPr lang="en-GB" sz="635" b="1" dirty="0">
              <a:solidFill>
                <a:schemeClr val="tx2"/>
              </a:solidFill>
            </a:endParaRPr>
          </a:p>
        </p:txBody>
      </p:sp>
      <p:cxnSp>
        <p:nvCxnSpPr>
          <p:cNvPr id="14" name="Straight Connector 13"/>
          <p:cNvCxnSpPr/>
          <p:nvPr/>
        </p:nvCxnSpPr>
        <p:spPr bwMode="auto">
          <a:xfrm>
            <a:off x="615392" y="6369469"/>
            <a:ext cx="10959050" cy="0"/>
          </a:xfrm>
          <a:prstGeom prst="line">
            <a:avLst/>
          </a:prstGeom>
          <a:solidFill>
            <a:schemeClr val="accent1"/>
          </a:solidFill>
          <a:ln w="6350" cap="flat" cmpd="sng" algn="ctr">
            <a:solidFill>
              <a:schemeClr val="tx1"/>
            </a:solidFill>
            <a:prstDash val="solid"/>
            <a:round/>
            <a:headEnd type="none" w="med" len="med"/>
            <a:tailEnd type="none" w="lg" len="med"/>
          </a:ln>
          <a:effectLst/>
        </p:spPr>
      </p:cxnSp>
      <p:sp>
        <p:nvSpPr>
          <p:cNvPr id="3" name="Text Placeholder 2"/>
          <p:cNvSpPr>
            <a:spLocks noGrp="1"/>
          </p:cNvSpPr>
          <p:nvPr>
            <p:ph type="body" idx="1"/>
          </p:nvPr>
        </p:nvSpPr>
        <p:spPr>
          <a:xfrm>
            <a:off x="609963" y="1966833"/>
            <a:ext cx="10972076" cy="3992701"/>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75504463"/>
      </p:ext>
    </p:extLst>
  </p:cSld>
  <p:clrMap bg1="lt1" tx1="dk1" bg2="lt2" tx2="dk2" accent1="accent1" accent2="accent2" accent3="accent3" accent4="accent4" accent5="accent5" accent6="accent6" hlink="hlink" folHlink="folHlink"/>
  <p:sldLayoutIdLst>
    <p:sldLayoutId id="2147483649" r:id="rId1"/>
    <p:sldLayoutId id="2147483686" r:id="rId2"/>
  </p:sldLayoutIdLst>
  <p:txStyles>
    <p:titleStyle>
      <a:lvl1pPr algn="l" defTabSz="1043056" rtl="0" eaLnBrk="1" latinLnBrk="0" hangingPunct="1">
        <a:lnSpc>
          <a:spcPct val="80000"/>
        </a:lnSpc>
        <a:spcBef>
          <a:spcPct val="0"/>
        </a:spcBef>
        <a:buNone/>
        <a:defRPr sz="2200" b="1" kern="1200" cap="all" baseline="0">
          <a:solidFill>
            <a:schemeClr val="tx2"/>
          </a:solidFill>
          <a:latin typeface="+mj-lt"/>
          <a:ea typeface="+mj-ea"/>
          <a:cs typeface="+mj-cs"/>
        </a:defRPr>
      </a:lvl1pPr>
    </p:titleStyle>
    <p:bodyStyle>
      <a:lvl1pPr marL="0" indent="0" algn="l" defTabSz="1043056" rtl="0" eaLnBrk="1" latinLnBrk="0" hangingPunct="1">
        <a:lnSpc>
          <a:spcPct val="100000"/>
        </a:lnSpc>
        <a:spcBef>
          <a:spcPts val="0"/>
        </a:spcBef>
        <a:spcAft>
          <a:spcPts val="600"/>
        </a:spcAft>
        <a:buFont typeface="Arial" pitchFamily="34" charset="0"/>
        <a:buNone/>
        <a:defRPr sz="1000" b="1" kern="1200">
          <a:solidFill>
            <a:schemeClr val="tx2"/>
          </a:solidFill>
          <a:latin typeface="+mn-lt"/>
          <a:ea typeface="+mn-ea"/>
          <a:cs typeface="+mn-cs"/>
        </a:defRPr>
      </a:lvl1pPr>
      <a:lvl2pPr marL="0" indent="0" algn="l" defTabSz="1043056" rtl="0" eaLnBrk="1" latinLnBrk="0" hangingPunct="1">
        <a:lnSpc>
          <a:spcPct val="100000"/>
        </a:lnSpc>
        <a:spcBef>
          <a:spcPts val="0"/>
        </a:spcBef>
        <a:spcAft>
          <a:spcPts val="600"/>
        </a:spcAft>
        <a:buFont typeface="Arial" pitchFamily="34" charset="0"/>
        <a:buNone/>
        <a:defRPr sz="1000" kern="1200">
          <a:solidFill>
            <a:schemeClr val="tx1"/>
          </a:solidFill>
          <a:latin typeface="+mn-lt"/>
          <a:ea typeface="+mn-ea"/>
          <a:cs typeface="+mn-cs"/>
        </a:defRPr>
      </a:lvl2pPr>
      <a:lvl3pPr marL="179388" indent="-179388" algn="l" defTabSz="1043056" rtl="0" eaLnBrk="1" latinLnBrk="0" hangingPunct="1">
        <a:lnSpc>
          <a:spcPct val="100000"/>
        </a:lnSpc>
        <a:spcBef>
          <a:spcPts val="0"/>
        </a:spcBef>
        <a:spcAft>
          <a:spcPts val="600"/>
        </a:spcAft>
        <a:buFont typeface="Trebuchet MS" pitchFamily="34" charset="0"/>
        <a:buChar char="•"/>
        <a:defRPr sz="1000" kern="1200">
          <a:solidFill>
            <a:schemeClr val="tx1"/>
          </a:solidFill>
          <a:latin typeface="+mn-lt"/>
          <a:ea typeface="+mn-ea"/>
          <a:cs typeface="+mn-cs"/>
        </a:defRPr>
      </a:lvl3pPr>
      <a:lvl4pPr marL="357188" indent="-177800" algn="l" defTabSz="1043056" rtl="0" eaLnBrk="1" latinLnBrk="0" hangingPunct="1">
        <a:lnSpc>
          <a:spcPct val="100000"/>
        </a:lnSpc>
        <a:spcBef>
          <a:spcPts val="0"/>
        </a:spcBef>
        <a:spcAft>
          <a:spcPts val="600"/>
        </a:spcAft>
        <a:buFont typeface="Trebuchet MS" pitchFamily="34" charset="0"/>
        <a:buChar char="–"/>
        <a:defRPr sz="1000" kern="1200">
          <a:solidFill>
            <a:schemeClr val="tx1"/>
          </a:solidFill>
          <a:latin typeface="+mn-lt"/>
          <a:ea typeface="+mn-ea"/>
          <a:cs typeface="+mn-cs"/>
        </a:defRPr>
      </a:lvl4pPr>
      <a:lvl5pPr marL="536575" indent="-179388" algn="l" defTabSz="1043056" rtl="0" eaLnBrk="1" latinLnBrk="0" hangingPunct="1">
        <a:lnSpc>
          <a:spcPct val="100000"/>
        </a:lnSpc>
        <a:spcBef>
          <a:spcPts val="0"/>
        </a:spcBef>
        <a:spcAft>
          <a:spcPts val="600"/>
        </a:spcAft>
        <a:buClr>
          <a:schemeClr val="tx1"/>
        </a:buClr>
        <a:buFont typeface="Arial" panose="020B0604020202020204" pitchFamily="34" charset="0"/>
        <a:buChar char="̵"/>
        <a:defRPr sz="1000" kern="1200">
          <a:solidFill>
            <a:schemeClr val="tx1"/>
          </a:solidFill>
          <a:latin typeface="+mn-lt"/>
          <a:ea typeface="+mn-ea"/>
          <a:cs typeface="+mn-cs"/>
        </a:defRPr>
      </a:lvl5pPr>
      <a:lvl6pPr marL="539750" indent="0" algn="l" defTabSz="1043056" rtl="0" eaLnBrk="1" latinLnBrk="0" hangingPunct="1">
        <a:lnSpc>
          <a:spcPct val="100000"/>
        </a:lnSpc>
        <a:spcBef>
          <a:spcPts val="0"/>
        </a:spcBef>
        <a:spcAft>
          <a:spcPts val="600"/>
        </a:spcAft>
        <a:buClr>
          <a:schemeClr val="tx1"/>
        </a:buClr>
        <a:buFont typeface="Arial" panose="020B0604020202020204" pitchFamily="34" charset="0"/>
        <a:buNone/>
        <a:defRPr lang="en-GB" sz="900" kern="1200" baseline="0" dirty="0" smtClean="0">
          <a:solidFill>
            <a:schemeClr val="tx1"/>
          </a:solidFill>
          <a:latin typeface="+mn-lt"/>
          <a:ea typeface="+mn-ea"/>
          <a:cs typeface="+mn-cs"/>
        </a:defRPr>
      </a:lvl6pPr>
      <a:lvl7pPr marL="539750" indent="0" algn="l" defTabSz="1043056" rtl="0" eaLnBrk="1" latinLnBrk="0" hangingPunct="1">
        <a:lnSpc>
          <a:spcPct val="100000"/>
        </a:lnSpc>
        <a:spcBef>
          <a:spcPts val="0"/>
        </a:spcBef>
        <a:spcAft>
          <a:spcPts val="600"/>
        </a:spcAft>
        <a:buClr>
          <a:schemeClr val="tx1"/>
        </a:buClr>
        <a:buFont typeface="Arial" panose="020B0604020202020204" pitchFamily="34" charset="0"/>
        <a:buNone/>
        <a:defRPr sz="900" kern="1200">
          <a:solidFill>
            <a:schemeClr val="tx1"/>
          </a:solidFill>
          <a:latin typeface="+mn-lt"/>
          <a:ea typeface="+mn-ea"/>
          <a:cs typeface="+mn-cs"/>
        </a:defRPr>
      </a:lvl7pPr>
      <a:lvl8pPr marL="539750" indent="0" algn="l" defTabSz="1043056" rtl="0" eaLnBrk="1" latinLnBrk="0" hangingPunct="1">
        <a:lnSpc>
          <a:spcPct val="100000"/>
        </a:lnSpc>
        <a:spcBef>
          <a:spcPts val="0"/>
        </a:spcBef>
        <a:spcAft>
          <a:spcPts val="600"/>
        </a:spcAft>
        <a:buClr>
          <a:schemeClr val="tx1"/>
        </a:buClr>
        <a:buFont typeface="Arial" panose="020B0604020202020204" pitchFamily="34" charset="0"/>
        <a:buNone/>
        <a:defRPr sz="900" kern="1200">
          <a:solidFill>
            <a:schemeClr val="tx1"/>
          </a:solidFill>
          <a:latin typeface="+mn-lt"/>
          <a:ea typeface="+mn-ea"/>
          <a:cs typeface="+mn-cs"/>
        </a:defRPr>
      </a:lvl8pPr>
      <a:lvl9pPr marL="539750" indent="0" algn="l" defTabSz="1043056" rtl="0" eaLnBrk="1" latinLnBrk="0" hangingPunct="1">
        <a:lnSpc>
          <a:spcPct val="100000"/>
        </a:lnSpc>
        <a:spcBef>
          <a:spcPts val="0"/>
        </a:spcBef>
        <a:spcAft>
          <a:spcPts val="600"/>
        </a:spcAft>
        <a:buClr>
          <a:schemeClr val="tx1"/>
        </a:buClr>
        <a:buFont typeface="Arial" panose="020B0604020202020204" pitchFamily="34" charset="0"/>
        <a:buNone/>
        <a:defRPr sz="900" kern="1200">
          <a:solidFill>
            <a:schemeClr val="tx1"/>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tx1"/>
                </a:solidFill>
              </a:defRPr>
            </a:lvl1pPr>
          </a:lstStyle>
          <a:p>
            <a:fld id="{96DFF08F-DC6B-4601-B491-B0F83F6DD2DA}" type="datetimeFigureOut">
              <a:rPr lang="en-US" dirty="0"/>
              <a:pPr/>
              <a:t>2/16/2023</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tx1"/>
                </a:solidFill>
              </a:defRPr>
            </a:lvl1pPr>
          </a:lstStyle>
          <a:p>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tx1"/>
                </a:solidFill>
              </a:defRPr>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2530083665"/>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tx1"/>
        </a:buClr>
        <a:buSzPct val="80000"/>
        <a:buFont typeface="Corbel" pitchFamily="34" charset="0"/>
        <a:buChar char="•"/>
        <a:defRPr sz="2200" kern="1200">
          <a:solidFill>
            <a:schemeClr val="tx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2000" kern="1200">
          <a:solidFill>
            <a:schemeClr val="tx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800" kern="1200">
          <a:solidFill>
            <a:schemeClr val="tx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1B8F8F-D8DA-4E63-AE01-86AE19749F34}"/>
              </a:ext>
            </a:extLst>
          </p:cNvPr>
          <p:cNvSpPr>
            <a:spLocks noGrp="1"/>
          </p:cNvSpPr>
          <p:nvPr>
            <p:ph type="ctrTitle"/>
          </p:nvPr>
        </p:nvSpPr>
        <p:spPr/>
        <p:txBody>
          <a:bodyPr/>
          <a:lstStyle/>
          <a:p>
            <a:r>
              <a:rPr lang="en-ZW" dirty="0"/>
              <a:t>SIX SIGMA IMPLEMENTATIONS IN LEAN</a:t>
            </a:r>
          </a:p>
        </p:txBody>
      </p:sp>
    </p:spTree>
    <p:extLst>
      <p:ext uri="{BB962C8B-B14F-4D97-AF65-F5344CB8AC3E}">
        <p14:creationId xmlns:p14="http://schemas.microsoft.com/office/powerpoint/2010/main" val="29707366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A52A53-CA78-84D8-3591-A26CE1A3E1D2}"/>
              </a:ext>
            </a:extLst>
          </p:cNvPr>
          <p:cNvSpPr>
            <a:spLocks noGrp="1"/>
          </p:cNvSpPr>
          <p:nvPr>
            <p:ph type="title"/>
          </p:nvPr>
        </p:nvSpPr>
        <p:spPr/>
        <p:txBody>
          <a:bodyPr/>
          <a:lstStyle/>
          <a:p>
            <a:r>
              <a:rPr lang="en-ZW" dirty="0"/>
              <a:t>Presentation Outline</a:t>
            </a:r>
          </a:p>
        </p:txBody>
      </p:sp>
      <p:sp>
        <p:nvSpPr>
          <p:cNvPr id="3" name="Content Placeholder 2">
            <a:extLst>
              <a:ext uri="{FF2B5EF4-FFF2-40B4-BE49-F238E27FC236}">
                <a16:creationId xmlns:a16="http://schemas.microsoft.com/office/drawing/2014/main" id="{C55FB7D1-68F3-2FDE-F7CE-D60D2342DF0E}"/>
              </a:ext>
            </a:extLst>
          </p:cNvPr>
          <p:cNvSpPr>
            <a:spLocks noGrp="1"/>
          </p:cNvSpPr>
          <p:nvPr>
            <p:ph idx="1"/>
          </p:nvPr>
        </p:nvSpPr>
        <p:spPr/>
        <p:txBody>
          <a:bodyPr/>
          <a:lstStyle/>
          <a:p>
            <a:r>
              <a:rPr lang="en-ZW" dirty="0"/>
              <a:t>How we get Commitment</a:t>
            </a:r>
          </a:p>
          <a:p>
            <a:r>
              <a:rPr lang="en-ZW" dirty="0"/>
              <a:t>Support of executive management</a:t>
            </a:r>
          </a:p>
          <a:p>
            <a:r>
              <a:rPr lang="en-ZW" dirty="0"/>
              <a:t>Resource allocation</a:t>
            </a:r>
          </a:p>
          <a:p>
            <a:r>
              <a:rPr lang="en-ZW" dirty="0"/>
              <a:t>Training</a:t>
            </a:r>
          </a:p>
          <a:p>
            <a:r>
              <a:rPr lang="en-ZW" dirty="0"/>
              <a:t>Data for decision making</a:t>
            </a:r>
          </a:p>
          <a:p>
            <a:r>
              <a:rPr lang="en-ZW" dirty="0"/>
              <a:t>Deployment Strategy</a:t>
            </a:r>
          </a:p>
          <a:p>
            <a:endParaRPr lang="en-ZW" dirty="0"/>
          </a:p>
          <a:p>
            <a:endParaRPr lang="en-ZW" dirty="0"/>
          </a:p>
        </p:txBody>
      </p:sp>
    </p:spTree>
    <p:extLst>
      <p:ext uri="{BB962C8B-B14F-4D97-AF65-F5344CB8AC3E}">
        <p14:creationId xmlns:p14="http://schemas.microsoft.com/office/powerpoint/2010/main" val="1809074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9D739-84AA-4D3C-96D4-8E1D1D4698BE}"/>
              </a:ext>
            </a:extLst>
          </p:cNvPr>
          <p:cNvSpPr>
            <a:spLocks noGrp="1"/>
          </p:cNvSpPr>
          <p:nvPr>
            <p:ph type="title"/>
          </p:nvPr>
        </p:nvSpPr>
        <p:spPr>
          <a:xfrm>
            <a:off x="2729948" y="410817"/>
            <a:ext cx="8332304" cy="954882"/>
          </a:xfrm>
        </p:spPr>
        <p:txBody>
          <a:bodyPr/>
          <a:lstStyle/>
          <a:p>
            <a:r>
              <a:rPr lang="en-ZW" dirty="0"/>
              <a:t>How do we get commitment?</a:t>
            </a:r>
          </a:p>
        </p:txBody>
      </p:sp>
      <p:pic>
        <p:nvPicPr>
          <p:cNvPr id="4" name="Content Placeholder 3">
            <a:extLst>
              <a:ext uri="{FF2B5EF4-FFF2-40B4-BE49-F238E27FC236}">
                <a16:creationId xmlns:a16="http://schemas.microsoft.com/office/drawing/2014/main" id="{07E2A98D-0CB4-4998-8733-C18CCDAF910A}"/>
              </a:ext>
            </a:extLst>
          </p:cNvPr>
          <p:cNvPicPr>
            <a:picLocks noGrp="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43339" y="1365699"/>
            <a:ext cx="6711398" cy="4789383"/>
          </a:xfrm>
        </p:spPr>
      </p:pic>
      <p:pic>
        <p:nvPicPr>
          <p:cNvPr id="5" name="Picture 4" descr="Image result for six sigma implementation">
            <a:extLst>
              <a:ext uri="{FF2B5EF4-FFF2-40B4-BE49-F238E27FC236}">
                <a16:creationId xmlns:a16="http://schemas.microsoft.com/office/drawing/2014/main" id="{956D3BFA-EE2C-4908-9F03-24B2C377F4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68209" y="1365698"/>
            <a:ext cx="4137068" cy="47893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4530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CB47DD-C069-4201-8A99-9A0FFA606BB9}"/>
              </a:ext>
            </a:extLst>
          </p:cNvPr>
          <p:cNvSpPr>
            <a:spLocks noGrp="1"/>
          </p:cNvSpPr>
          <p:nvPr>
            <p:ph type="title"/>
          </p:nvPr>
        </p:nvSpPr>
        <p:spPr>
          <a:xfrm>
            <a:off x="1043631" y="809898"/>
            <a:ext cx="9942716" cy="1554480"/>
          </a:xfrm>
        </p:spPr>
        <p:txBody>
          <a:bodyPr anchor="ctr">
            <a:normAutofit/>
          </a:bodyPr>
          <a:lstStyle/>
          <a:p>
            <a:r>
              <a:rPr lang="en-US" sz="4800" b="1"/>
              <a:t>Support of executive management</a:t>
            </a:r>
            <a:br>
              <a:rPr lang="en-US" sz="4800" b="1"/>
            </a:br>
            <a:endParaRPr lang="en-ZW" sz="4800"/>
          </a:p>
        </p:txBody>
      </p:sp>
      <p:sp>
        <p:nvSpPr>
          <p:cNvPr id="3" name="Content Placeholder 2">
            <a:extLst>
              <a:ext uri="{FF2B5EF4-FFF2-40B4-BE49-F238E27FC236}">
                <a16:creationId xmlns:a16="http://schemas.microsoft.com/office/drawing/2014/main" id="{82DC7EA1-5AA2-40A0-8970-828EFDB42E43}"/>
              </a:ext>
            </a:extLst>
          </p:cNvPr>
          <p:cNvSpPr>
            <a:spLocks noGrp="1"/>
          </p:cNvSpPr>
          <p:nvPr>
            <p:ph idx="1"/>
          </p:nvPr>
        </p:nvSpPr>
        <p:spPr>
          <a:xfrm>
            <a:off x="1045028" y="2001077"/>
            <a:ext cx="9941319" cy="4320209"/>
          </a:xfrm>
        </p:spPr>
        <p:txBody>
          <a:bodyPr anchor="ctr">
            <a:normAutofit/>
          </a:bodyPr>
          <a:lstStyle/>
          <a:p>
            <a:pPr algn="just"/>
            <a:r>
              <a:rPr lang="en-US" sz="2000" dirty="0"/>
              <a:t>To succeed, Six Sigma must be a permanent part of the business strategy and practice. </a:t>
            </a:r>
          </a:p>
          <a:p>
            <a:pPr algn="just"/>
            <a:r>
              <a:rPr lang="en-US" sz="2000" dirty="0"/>
              <a:t>It must be at the core of management’s vision for the company. Adoption of Six Sigma requires the full support of upper management. </a:t>
            </a:r>
          </a:p>
          <a:p>
            <a:pPr algn="just"/>
            <a:r>
              <a:rPr lang="en-US" sz="2000" dirty="0"/>
              <a:t>Executives establish project selection and approval criteria and define the standards for success. </a:t>
            </a:r>
          </a:p>
          <a:p>
            <a:pPr algn="just"/>
            <a:r>
              <a:rPr lang="en-US" sz="2000" dirty="0"/>
              <a:t>Management has the power to select and train the deployment team; they can ensure that the organization’s top performers take charge of implementing Six Sigma. </a:t>
            </a:r>
          </a:p>
          <a:p>
            <a:pPr algn="just"/>
            <a:r>
              <a:rPr lang="en-US" sz="2000" dirty="0"/>
              <a:t>This sends a powerful message about the company’s commitment to Six Sigma.</a:t>
            </a:r>
          </a:p>
          <a:p>
            <a:endParaRPr lang="en-ZW" sz="2000" dirty="0"/>
          </a:p>
        </p:txBody>
      </p:sp>
    </p:spTree>
    <p:extLst>
      <p:ext uri="{BB962C8B-B14F-4D97-AF65-F5344CB8AC3E}">
        <p14:creationId xmlns:p14="http://schemas.microsoft.com/office/powerpoint/2010/main" val="38090778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CDAE11-0D3F-4826-A5E0-76E80207270E}"/>
              </a:ext>
            </a:extLst>
          </p:cNvPr>
          <p:cNvSpPr>
            <a:spLocks noGrp="1"/>
          </p:cNvSpPr>
          <p:nvPr>
            <p:ph type="title"/>
          </p:nvPr>
        </p:nvSpPr>
        <p:spPr>
          <a:xfrm>
            <a:off x="1043631" y="809898"/>
            <a:ext cx="9942716" cy="1554480"/>
          </a:xfrm>
        </p:spPr>
        <p:txBody>
          <a:bodyPr anchor="ctr">
            <a:normAutofit/>
          </a:bodyPr>
          <a:lstStyle/>
          <a:p>
            <a:r>
              <a:rPr lang="en-US" sz="4800" b="1" dirty="0"/>
              <a:t>Resource allocation</a:t>
            </a:r>
            <a:br>
              <a:rPr lang="en-US" sz="4800" dirty="0"/>
            </a:br>
            <a:endParaRPr lang="en-ZW" sz="4800" dirty="0"/>
          </a:p>
        </p:txBody>
      </p:sp>
      <p:sp>
        <p:nvSpPr>
          <p:cNvPr id="3" name="Content Placeholder 2">
            <a:extLst>
              <a:ext uri="{FF2B5EF4-FFF2-40B4-BE49-F238E27FC236}">
                <a16:creationId xmlns:a16="http://schemas.microsoft.com/office/drawing/2014/main" id="{9AC6B5A6-07C6-4F00-A1DB-DEE806F9A817}"/>
              </a:ext>
            </a:extLst>
          </p:cNvPr>
          <p:cNvSpPr>
            <a:spLocks noGrp="1"/>
          </p:cNvSpPr>
          <p:nvPr>
            <p:ph idx="1"/>
          </p:nvPr>
        </p:nvSpPr>
        <p:spPr>
          <a:xfrm>
            <a:off x="1019243" y="2040835"/>
            <a:ext cx="9941319" cy="3753001"/>
          </a:xfrm>
        </p:spPr>
        <p:txBody>
          <a:bodyPr anchor="ctr">
            <a:normAutofit/>
          </a:bodyPr>
          <a:lstStyle/>
          <a:p>
            <a:pPr algn="just"/>
            <a:r>
              <a:rPr lang="en-US" sz="2400" dirty="0"/>
              <a:t>The most important resource required to deploy Six Sigma is people. </a:t>
            </a:r>
          </a:p>
          <a:p>
            <a:pPr algn="just"/>
            <a:r>
              <a:rPr lang="en-US" sz="2400" dirty="0"/>
              <a:t>Six Sigma works best when there is a critical mass of employees at all levels of the company who are trained to lead and staff project teams.</a:t>
            </a:r>
          </a:p>
          <a:p>
            <a:pPr algn="just"/>
            <a:r>
              <a:rPr lang="en-US" sz="2400" dirty="0"/>
              <a:t> Upper management’s support of Six Sigma implementation helps to overcome the opposition that might occur when the organization’s best and brightest employees are taken from their daily work to be trained in the methods of Six Sigma.</a:t>
            </a:r>
          </a:p>
          <a:p>
            <a:pPr marL="0" indent="0">
              <a:buNone/>
            </a:pPr>
            <a:endParaRPr lang="en-US" sz="2400" dirty="0"/>
          </a:p>
          <a:p>
            <a:endParaRPr lang="en-ZW" sz="2400" dirty="0"/>
          </a:p>
        </p:txBody>
      </p:sp>
    </p:spTree>
    <p:extLst>
      <p:ext uri="{BB962C8B-B14F-4D97-AF65-F5344CB8AC3E}">
        <p14:creationId xmlns:p14="http://schemas.microsoft.com/office/powerpoint/2010/main" val="2633023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8A3A0-D980-4F3C-9E27-FB06733E2513}"/>
              </a:ext>
            </a:extLst>
          </p:cNvPr>
          <p:cNvSpPr>
            <a:spLocks noGrp="1"/>
          </p:cNvSpPr>
          <p:nvPr>
            <p:ph type="title"/>
          </p:nvPr>
        </p:nvSpPr>
        <p:spPr>
          <a:xfrm>
            <a:off x="609600" y="809898"/>
            <a:ext cx="10376747" cy="1098415"/>
          </a:xfrm>
        </p:spPr>
        <p:txBody>
          <a:bodyPr anchor="ctr">
            <a:normAutofit fontScale="90000"/>
          </a:bodyPr>
          <a:lstStyle/>
          <a:p>
            <a:r>
              <a:rPr lang="en-US" sz="4800" b="1" dirty="0"/>
              <a:t>Training</a:t>
            </a:r>
            <a:br>
              <a:rPr lang="en-US" sz="4800" b="1" dirty="0"/>
            </a:br>
            <a:endParaRPr lang="en-ZW" sz="4800" dirty="0"/>
          </a:p>
        </p:txBody>
      </p:sp>
      <p:sp>
        <p:nvSpPr>
          <p:cNvPr id="3" name="Content Placeholder 2">
            <a:extLst>
              <a:ext uri="{FF2B5EF4-FFF2-40B4-BE49-F238E27FC236}">
                <a16:creationId xmlns:a16="http://schemas.microsoft.com/office/drawing/2014/main" id="{A7243DA1-D4EE-4E5B-A8F9-538206BF805B}"/>
              </a:ext>
            </a:extLst>
          </p:cNvPr>
          <p:cNvSpPr>
            <a:spLocks noGrp="1"/>
          </p:cNvSpPr>
          <p:nvPr>
            <p:ph idx="1"/>
          </p:nvPr>
        </p:nvSpPr>
        <p:spPr>
          <a:xfrm>
            <a:off x="609600" y="1537252"/>
            <a:ext cx="10972800" cy="4684441"/>
          </a:xfrm>
        </p:spPr>
        <p:txBody>
          <a:bodyPr anchor="ctr">
            <a:normAutofit fontScale="92500" lnSpcReduction="20000"/>
          </a:bodyPr>
          <a:lstStyle/>
          <a:p>
            <a:pPr algn="just"/>
            <a:r>
              <a:rPr lang="en-US" dirty="0"/>
              <a:t>Any effort at Six Sigma implementation will only be as successful as the quality of training that employees are given. Effective training first takes into account the knowledge, skills and abilities that are required for each group of participants. After needed skills are assessed employees may require remedial education to make sure they meet basic requirements of literacy and numeracy.</a:t>
            </a:r>
          </a:p>
          <a:p>
            <a:pPr algn="just"/>
            <a:r>
              <a:rPr lang="en-US" dirty="0"/>
              <a:t>Training begins at the </a:t>
            </a:r>
            <a:r>
              <a:rPr lang="en-US" dirty="0">
                <a:solidFill>
                  <a:srgbClr val="FF0000"/>
                </a:solidFill>
              </a:rPr>
              <a:t>executive level </a:t>
            </a:r>
            <a:r>
              <a:rPr lang="en-US" dirty="0"/>
              <a:t>to help top managers understand the vision of how Six Sigma methodology impacts business success, so that Six Sigma projects can be connected to achieving business goals. </a:t>
            </a:r>
          </a:p>
          <a:p>
            <a:pPr algn="just"/>
            <a:r>
              <a:rPr lang="en-US" dirty="0"/>
              <a:t>Middle managers are trained to be Six Sigma champions and act as project sponsors to lead by example and demonstrate the organization’s commitment to Six Sigma by conferring authority on project teams and allocating needed resources.</a:t>
            </a:r>
          </a:p>
          <a:p>
            <a:pPr algn="just"/>
            <a:r>
              <a:rPr lang="en-US" dirty="0"/>
              <a:t>Black Belts are chosen for their leadership ability and knowledge of the company’s operations and culture. Their training focus not only on Six Sigma methodology but also on successfully completing projects to prepare them for leading project teams full time. </a:t>
            </a:r>
          </a:p>
          <a:p>
            <a:pPr algn="just"/>
            <a:r>
              <a:rPr lang="en-US" dirty="0"/>
              <a:t>Green Belts are chosen from the ranks of the company and possess knowledge of the business processes and critical thinking skills. Green Belt training gives candidates a basic understanding of Six Sigma and allows them to meaningfully participate in and contribute to the project team.</a:t>
            </a:r>
          </a:p>
          <a:p>
            <a:endParaRPr lang="en-ZW" sz="1300" dirty="0"/>
          </a:p>
        </p:txBody>
      </p:sp>
    </p:spTree>
    <p:extLst>
      <p:ext uri="{BB962C8B-B14F-4D97-AF65-F5344CB8AC3E}">
        <p14:creationId xmlns:p14="http://schemas.microsoft.com/office/powerpoint/2010/main" val="21535808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088F6-7811-4721-A98B-1B12FA8DD707}"/>
              </a:ext>
            </a:extLst>
          </p:cNvPr>
          <p:cNvSpPr>
            <a:spLocks noGrp="1"/>
          </p:cNvSpPr>
          <p:nvPr>
            <p:ph type="title"/>
          </p:nvPr>
        </p:nvSpPr>
        <p:spPr>
          <a:xfrm>
            <a:off x="391379" y="837510"/>
            <a:ext cx="11407487" cy="1325563"/>
          </a:xfrm>
        </p:spPr>
        <p:txBody>
          <a:bodyPr>
            <a:normAutofit/>
          </a:bodyPr>
          <a:lstStyle/>
          <a:p>
            <a:r>
              <a:rPr lang="en-US" sz="4200" b="1" dirty="0"/>
              <a:t>Data for decision making</a:t>
            </a:r>
            <a:br>
              <a:rPr lang="en-US" sz="4200" b="1" dirty="0"/>
            </a:br>
            <a:endParaRPr lang="en-ZW" sz="4200" dirty="0"/>
          </a:p>
        </p:txBody>
      </p:sp>
      <p:graphicFrame>
        <p:nvGraphicFramePr>
          <p:cNvPr id="26" name="Content Placeholder 2">
            <a:extLst>
              <a:ext uri="{FF2B5EF4-FFF2-40B4-BE49-F238E27FC236}">
                <a16:creationId xmlns:a16="http://schemas.microsoft.com/office/drawing/2014/main" id="{FC70D72F-AE76-42EB-8208-1146B07074C0}"/>
              </a:ext>
            </a:extLst>
          </p:cNvPr>
          <p:cNvGraphicFramePr>
            <a:graphicFrameLocks noGrp="1"/>
          </p:cNvGraphicFramePr>
          <p:nvPr>
            <p:ph idx="1"/>
            <p:extLst>
              <p:ext uri="{D42A27DB-BD31-4B8C-83A1-F6EECF244321}">
                <p14:modId xmlns:p14="http://schemas.microsoft.com/office/powerpoint/2010/main" val="3618161985"/>
              </p:ext>
            </p:extLst>
          </p:nvPr>
        </p:nvGraphicFramePr>
        <p:xfrm>
          <a:off x="391379" y="1825625"/>
          <a:ext cx="11407487"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32498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7004DD-CB93-4495-BEFF-EF380E04160A}"/>
              </a:ext>
            </a:extLst>
          </p:cNvPr>
          <p:cNvSpPr>
            <a:spLocks noGrp="1"/>
          </p:cNvSpPr>
          <p:nvPr>
            <p:ph type="title"/>
          </p:nvPr>
        </p:nvSpPr>
        <p:spPr>
          <a:xfrm>
            <a:off x="806489" y="715820"/>
            <a:ext cx="9942716" cy="886380"/>
          </a:xfrm>
        </p:spPr>
        <p:txBody>
          <a:bodyPr anchor="ctr">
            <a:normAutofit/>
          </a:bodyPr>
          <a:lstStyle/>
          <a:p>
            <a:r>
              <a:rPr lang="en-ZW" sz="4800" dirty="0"/>
              <a:t>Deployment Strategy</a:t>
            </a:r>
          </a:p>
        </p:txBody>
      </p:sp>
      <p:sp>
        <p:nvSpPr>
          <p:cNvPr id="3" name="Content Placeholder 2">
            <a:extLst>
              <a:ext uri="{FF2B5EF4-FFF2-40B4-BE49-F238E27FC236}">
                <a16:creationId xmlns:a16="http://schemas.microsoft.com/office/drawing/2014/main" id="{48147F25-D114-4847-85D3-B8F4E9959A48}"/>
              </a:ext>
            </a:extLst>
          </p:cNvPr>
          <p:cNvSpPr>
            <a:spLocks noGrp="1"/>
          </p:cNvSpPr>
          <p:nvPr>
            <p:ph idx="1"/>
          </p:nvPr>
        </p:nvSpPr>
        <p:spPr>
          <a:xfrm>
            <a:off x="806490" y="1364974"/>
            <a:ext cx="10179858" cy="5493026"/>
          </a:xfrm>
        </p:spPr>
        <p:txBody>
          <a:bodyPr anchor="ctr">
            <a:normAutofit/>
          </a:bodyPr>
          <a:lstStyle/>
          <a:p>
            <a:pPr algn="just"/>
            <a:r>
              <a:rPr lang="en-US" sz="1600" b="1" dirty="0"/>
              <a:t>The Enterprise-Wide Model</a:t>
            </a:r>
            <a:r>
              <a:rPr lang="en-US" sz="1600" dirty="0"/>
              <a:t> – The traditional, top-down model that rapidly produces a major cultural and procedural change for the entire organization. This model tends to suit large organizations with strong, structured leadership from management. While this model has the potential to change the entire organization, special attention must be paid to provide consistent leadership and management during the initial deployment and throughout the transition.</a:t>
            </a:r>
          </a:p>
          <a:p>
            <a:pPr algn="just"/>
            <a:r>
              <a:rPr lang="en-US" sz="1600" b="1" dirty="0"/>
              <a:t>The Department/Business Model</a:t>
            </a:r>
            <a:r>
              <a:rPr lang="en-US" sz="1600" dirty="0"/>
              <a:t> – Scales down the enterprise model to a particular department or group of workers. The department can then serve as a “pilot” for managers, allowing them the opportunity to see how Six Sigma works in practice without the challenges of rapid enterprise-level change. The department/business model typically creates a greater potential for outside consulting and training. It enables tweaking of the Six Sigma implementation to the point where it can eventually be integrated into the entire business.</a:t>
            </a:r>
          </a:p>
          <a:p>
            <a:pPr algn="just"/>
            <a:r>
              <a:rPr lang="en-US" sz="1600" b="1" dirty="0"/>
              <a:t>The Targeted Model</a:t>
            </a:r>
            <a:r>
              <a:rPr lang="en-US" sz="1600" dirty="0"/>
              <a:t> – Further scales down implementation to the point of specific business problems or tasks. This model can be tailored to suit businesses of all sizes, making it an attractive option for smaller organizations. While it may not produce overall change, as with the two models discussed above, its focus on particular issues produces results quickly and with minimized risk. </a:t>
            </a:r>
          </a:p>
          <a:p>
            <a:pPr algn="just"/>
            <a:r>
              <a:rPr lang="en-US" sz="1600" b="1" dirty="0"/>
              <a:t>The Grassroots Model</a:t>
            </a:r>
            <a:r>
              <a:rPr lang="en-US" sz="1600" dirty="0"/>
              <a:t> – The largest contrast to the enterprise-wide model. This model favors bottom-up implementation, typically carried out by a group of motivated workers. Here, workers can organize Six Sigma deployment to suit their needs. As this model is not directed by a management team, it may not be received by other employees as well as the other methods and may not produce long-term change.</a:t>
            </a:r>
          </a:p>
          <a:p>
            <a:endParaRPr lang="en-ZW" sz="1300" dirty="0"/>
          </a:p>
        </p:txBody>
      </p:sp>
    </p:spTree>
    <p:extLst>
      <p:ext uri="{BB962C8B-B14F-4D97-AF65-F5344CB8AC3E}">
        <p14:creationId xmlns:p14="http://schemas.microsoft.com/office/powerpoint/2010/main" val="1446260899"/>
      </p:ext>
    </p:extLst>
  </p:cSld>
  <p:clrMapOvr>
    <a:masterClrMapping/>
  </p:clrMapOvr>
</p:sld>
</file>

<file path=ppt/theme/theme1.xml><?xml version="1.0" encoding="utf-8"?>
<a:theme xmlns:a="http://schemas.openxmlformats.org/drawingml/2006/main" name="A4 Landscape Document">
  <a:themeElements>
    <a:clrScheme name="BDO new 2017">
      <a:dk1>
        <a:srgbClr val="404040"/>
      </a:dk1>
      <a:lt1>
        <a:srgbClr val="FFFFFF"/>
      </a:lt1>
      <a:dk2>
        <a:srgbClr val="ED1A3B"/>
      </a:dk2>
      <a:lt2>
        <a:srgbClr val="218F8B"/>
      </a:lt2>
      <a:accent1>
        <a:srgbClr val="02A5E2"/>
      </a:accent1>
      <a:accent2>
        <a:srgbClr val="DF8639"/>
      </a:accent2>
      <a:accent3>
        <a:srgbClr val="98002E"/>
      </a:accent3>
      <a:accent4>
        <a:srgbClr val="657C91"/>
      </a:accent4>
      <a:accent5>
        <a:srgbClr val="E7E7E7"/>
      </a:accent5>
      <a:accent6>
        <a:srgbClr val="FFFFFF"/>
      </a:accent6>
      <a:hlink>
        <a:srgbClr val="FFFFFF"/>
      </a:hlink>
      <a:folHlink>
        <a:srgbClr val="FFFFFF"/>
      </a:folHlink>
    </a:clrScheme>
    <a:fontScheme name="BDO Templat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A4 Landscape Document_global_040517.potx" id="{B6C74164-96A1-48EE-A30D-F4766E04FC2E}" vid="{F42FD3D3-CCBF-4345-9D13-E8E21E520CA0}"/>
    </a:ext>
  </a:extLst>
</a:theme>
</file>

<file path=ppt/theme/theme2.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ACC63D00-1EE0-4159-BF5A-6FF02000B71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1338</TotalTime>
  <Words>816</Words>
  <Application>Microsoft Office PowerPoint</Application>
  <PresentationFormat>Widescreen</PresentationFormat>
  <Paragraphs>35</Paragraphs>
  <Slides>8</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8</vt:i4>
      </vt:variant>
    </vt:vector>
  </HeadingPairs>
  <TitlesOfParts>
    <vt:vector size="14" baseType="lpstr">
      <vt:lpstr>Arial</vt:lpstr>
      <vt:lpstr>Calibri</vt:lpstr>
      <vt:lpstr>Corbel</vt:lpstr>
      <vt:lpstr>Trebuchet MS</vt:lpstr>
      <vt:lpstr>A4 Landscape Document</vt:lpstr>
      <vt:lpstr>Basis</vt:lpstr>
      <vt:lpstr>SIX SIGMA IMPLEMENTATIONS IN LEAN</vt:lpstr>
      <vt:lpstr>Presentation Outline</vt:lpstr>
      <vt:lpstr>How do we get commitment?</vt:lpstr>
      <vt:lpstr>Support of executive management </vt:lpstr>
      <vt:lpstr>Resource allocation </vt:lpstr>
      <vt:lpstr>Training </vt:lpstr>
      <vt:lpstr>Data for decision making </vt:lpstr>
      <vt:lpstr>Deployment Strategy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Six sigma implementations in Lean</dc:title>
  <dc:creator>Natalie Musvaire</dc:creator>
  <cp:lastModifiedBy>Natalie Musvaire</cp:lastModifiedBy>
  <cp:revision>8</cp:revision>
  <dcterms:created xsi:type="dcterms:W3CDTF">2020-06-18T20:41:30Z</dcterms:created>
  <dcterms:modified xsi:type="dcterms:W3CDTF">2023-02-16T14:47:34Z</dcterms:modified>
</cp:coreProperties>
</file>