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953" r:id="rId2"/>
  </p:sldMasterIdLst>
  <p:notesMasterIdLst>
    <p:notesMasterId r:id="rId23"/>
  </p:notesMasterIdLst>
  <p:sldIdLst>
    <p:sldId id="280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2C6B49-3E45-40E1-BC0F-83E03DAD3FC5}" type="doc">
      <dgm:prSet loTypeId="urn:microsoft.com/office/officeart/2008/layout/LinedList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FC390356-11FB-4235-A9A1-BC880ECAD511}">
      <dgm:prSet/>
      <dgm:spPr/>
      <dgm:t>
        <a:bodyPr/>
        <a:lstStyle/>
        <a:p>
          <a:pPr>
            <a:lnSpc>
              <a:spcPct val="100000"/>
            </a:lnSpc>
          </a:pPr>
          <a:r>
            <a:rPr lang="en-ZW" baseline="0"/>
            <a:t>Lean and Six Sigma are process improvement methodologies </a:t>
          </a:r>
          <a:endParaRPr lang="en-US"/>
        </a:p>
      </dgm:t>
    </dgm:pt>
    <dgm:pt modelId="{CC9B4CC0-8532-4674-822D-4FD40BE397C0}" type="parTrans" cxnId="{1A6C9CFE-5385-49FE-8081-146F8EC8BDFD}">
      <dgm:prSet/>
      <dgm:spPr/>
      <dgm:t>
        <a:bodyPr/>
        <a:lstStyle/>
        <a:p>
          <a:endParaRPr lang="en-US"/>
        </a:p>
      </dgm:t>
    </dgm:pt>
    <dgm:pt modelId="{9F9CA4AA-6D77-4D90-B486-8374F37650D1}" type="sibTrans" cxnId="{1A6C9CFE-5385-49FE-8081-146F8EC8BDFD}">
      <dgm:prSet/>
      <dgm:spPr/>
      <dgm:t>
        <a:bodyPr/>
        <a:lstStyle/>
        <a:p>
          <a:endParaRPr lang="en-US"/>
        </a:p>
      </dgm:t>
    </dgm:pt>
    <dgm:pt modelId="{533B3021-31CA-4AD9-B997-B3E5EC146675}">
      <dgm:prSet/>
      <dgm:spPr/>
      <dgm:t>
        <a:bodyPr/>
        <a:lstStyle/>
        <a:p>
          <a:pPr>
            <a:lnSpc>
              <a:spcPct val="100000"/>
            </a:lnSpc>
          </a:pPr>
          <a:r>
            <a:rPr lang="en-ZW" b="1" baseline="0"/>
            <a:t>LEAN</a:t>
          </a:r>
          <a:r>
            <a:rPr lang="en-ZW" baseline="0"/>
            <a:t> is about speed &amp; efficiency (waste reduction/elimination)</a:t>
          </a:r>
          <a:endParaRPr lang="en-US"/>
        </a:p>
      </dgm:t>
    </dgm:pt>
    <dgm:pt modelId="{6503300C-9406-4850-AE86-045E2EE9B703}" type="parTrans" cxnId="{82FA536A-A612-41F9-A4D4-DC17D7810231}">
      <dgm:prSet/>
      <dgm:spPr/>
      <dgm:t>
        <a:bodyPr/>
        <a:lstStyle/>
        <a:p>
          <a:endParaRPr lang="en-US"/>
        </a:p>
      </dgm:t>
    </dgm:pt>
    <dgm:pt modelId="{923E4E82-D82C-4401-816A-398BEBF95859}" type="sibTrans" cxnId="{82FA536A-A612-41F9-A4D4-DC17D7810231}">
      <dgm:prSet/>
      <dgm:spPr/>
      <dgm:t>
        <a:bodyPr/>
        <a:lstStyle/>
        <a:p>
          <a:endParaRPr lang="en-US"/>
        </a:p>
      </dgm:t>
    </dgm:pt>
    <dgm:pt modelId="{2740CB80-9B4F-4C36-A6CC-12186F448FC7}">
      <dgm:prSet/>
      <dgm:spPr/>
      <dgm:t>
        <a:bodyPr/>
        <a:lstStyle/>
        <a:p>
          <a:pPr>
            <a:lnSpc>
              <a:spcPct val="100000"/>
            </a:lnSpc>
          </a:pPr>
          <a:r>
            <a:rPr lang="en-ZW" b="1" baseline="0"/>
            <a:t>SIX SIGMA </a:t>
          </a:r>
          <a:r>
            <a:rPr lang="en-ZW" baseline="0"/>
            <a:t>is about precision and accuracy leading to data driven decisions </a:t>
          </a:r>
          <a:endParaRPr lang="en-US"/>
        </a:p>
      </dgm:t>
    </dgm:pt>
    <dgm:pt modelId="{2E279838-1494-4DBA-8451-F408D683F281}" type="parTrans" cxnId="{3579D4A0-238F-420A-A4D3-EC5263DA4F3F}">
      <dgm:prSet/>
      <dgm:spPr/>
      <dgm:t>
        <a:bodyPr/>
        <a:lstStyle/>
        <a:p>
          <a:endParaRPr lang="en-US"/>
        </a:p>
      </dgm:t>
    </dgm:pt>
    <dgm:pt modelId="{77452CB1-2CB1-4909-AE71-820E6CEF41F9}" type="sibTrans" cxnId="{3579D4A0-238F-420A-A4D3-EC5263DA4F3F}">
      <dgm:prSet/>
      <dgm:spPr/>
      <dgm:t>
        <a:bodyPr/>
        <a:lstStyle/>
        <a:p>
          <a:endParaRPr lang="en-US"/>
        </a:p>
      </dgm:t>
    </dgm:pt>
    <dgm:pt modelId="{55E6FCD7-8F50-48AA-BAB7-3FA02B120E6A}">
      <dgm:prSet/>
      <dgm:spPr/>
      <dgm:t>
        <a:bodyPr/>
        <a:lstStyle/>
        <a:p>
          <a:pPr>
            <a:lnSpc>
              <a:spcPct val="100000"/>
            </a:lnSpc>
          </a:pPr>
          <a:r>
            <a:rPr lang="en-ZW" baseline="0"/>
            <a:t>Lean arose as a method to optimize auto manufacturing - Lean manufacturing – Toyota </a:t>
          </a:r>
          <a:endParaRPr lang="en-US"/>
        </a:p>
      </dgm:t>
    </dgm:pt>
    <dgm:pt modelId="{CDDAA484-8BE3-4E11-84BB-A3D5E309D6CF}" type="parTrans" cxnId="{A5975EA2-7702-4DD7-B028-5D5D8C9258FE}">
      <dgm:prSet/>
      <dgm:spPr/>
      <dgm:t>
        <a:bodyPr/>
        <a:lstStyle/>
        <a:p>
          <a:endParaRPr lang="en-US"/>
        </a:p>
      </dgm:t>
    </dgm:pt>
    <dgm:pt modelId="{B795C64E-21EB-464A-9F82-F8C654A0421C}" type="sibTrans" cxnId="{A5975EA2-7702-4DD7-B028-5D5D8C9258FE}">
      <dgm:prSet/>
      <dgm:spPr/>
      <dgm:t>
        <a:bodyPr/>
        <a:lstStyle/>
        <a:p>
          <a:endParaRPr lang="en-US"/>
        </a:p>
      </dgm:t>
    </dgm:pt>
    <dgm:pt modelId="{B5485C86-2997-4518-973C-74DB25EA6642}">
      <dgm:prSet/>
      <dgm:spPr/>
      <dgm:t>
        <a:bodyPr/>
        <a:lstStyle/>
        <a:p>
          <a:pPr>
            <a:lnSpc>
              <a:spcPct val="100000"/>
            </a:lnSpc>
          </a:pPr>
          <a:r>
            <a:rPr lang="en-ZW" baseline="0"/>
            <a:t>Six Sigma evolved as a quality initiative to reduce variance in the semiconductor industry – Motorola </a:t>
          </a:r>
          <a:endParaRPr lang="en-US"/>
        </a:p>
      </dgm:t>
    </dgm:pt>
    <dgm:pt modelId="{543B0B23-9AD7-4104-A96E-610978C5F9B5}" type="parTrans" cxnId="{382BD23B-1516-40B5-A55E-91B09FD1E0B3}">
      <dgm:prSet/>
      <dgm:spPr/>
      <dgm:t>
        <a:bodyPr/>
        <a:lstStyle/>
        <a:p>
          <a:endParaRPr lang="en-US"/>
        </a:p>
      </dgm:t>
    </dgm:pt>
    <dgm:pt modelId="{F715BE1E-9F57-4343-AADF-ABB22C3079D0}" type="sibTrans" cxnId="{382BD23B-1516-40B5-A55E-91B09FD1E0B3}">
      <dgm:prSet/>
      <dgm:spPr/>
      <dgm:t>
        <a:bodyPr/>
        <a:lstStyle/>
        <a:p>
          <a:endParaRPr lang="en-US"/>
        </a:p>
      </dgm:t>
    </dgm:pt>
    <dgm:pt modelId="{26C3AF73-25B1-4C99-8541-0EF360AD366B}" type="pres">
      <dgm:prSet presAssocID="{FE2C6B49-3E45-40E1-BC0F-83E03DAD3FC5}" presName="vert0" presStyleCnt="0">
        <dgm:presLayoutVars>
          <dgm:dir/>
          <dgm:animOne val="branch"/>
          <dgm:animLvl val="lvl"/>
        </dgm:presLayoutVars>
      </dgm:prSet>
      <dgm:spPr/>
    </dgm:pt>
    <dgm:pt modelId="{8F5A53E6-45BF-404A-80CE-78651063F253}" type="pres">
      <dgm:prSet presAssocID="{FC390356-11FB-4235-A9A1-BC880ECAD511}" presName="thickLine" presStyleLbl="alignNode1" presStyleIdx="0" presStyleCnt="5"/>
      <dgm:spPr/>
    </dgm:pt>
    <dgm:pt modelId="{B2657527-16D3-4BA6-B3A8-AF718C8C10F9}" type="pres">
      <dgm:prSet presAssocID="{FC390356-11FB-4235-A9A1-BC880ECAD511}" presName="horz1" presStyleCnt="0"/>
      <dgm:spPr/>
    </dgm:pt>
    <dgm:pt modelId="{E3FB9BA5-A236-4873-826B-190A093D6385}" type="pres">
      <dgm:prSet presAssocID="{FC390356-11FB-4235-A9A1-BC880ECAD511}" presName="tx1" presStyleLbl="revTx" presStyleIdx="0" presStyleCnt="5"/>
      <dgm:spPr/>
    </dgm:pt>
    <dgm:pt modelId="{126FAD86-5AEB-44AB-A9D1-5EBE30DF3911}" type="pres">
      <dgm:prSet presAssocID="{FC390356-11FB-4235-A9A1-BC880ECAD511}" presName="vert1" presStyleCnt="0"/>
      <dgm:spPr/>
    </dgm:pt>
    <dgm:pt modelId="{EBAACD8F-F51C-4ADE-8BB1-94DC15407901}" type="pres">
      <dgm:prSet presAssocID="{533B3021-31CA-4AD9-B997-B3E5EC146675}" presName="thickLine" presStyleLbl="alignNode1" presStyleIdx="1" presStyleCnt="5"/>
      <dgm:spPr/>
    </dgm:pt>
    <dgm:pt modelId="{1485D6F6-0E38-4B39-94AF-A05ACB569F46}" type="pres">
      <dgm:prSet presAssocID="{533B3021-31CA-4AD9-B997-B3E5EC146675}" presName="horz1" presStyleCnt="0"/>
      <dgm:spPr/>
    </dgm:pt>
    <dgm:pt modelId="{ED882D6B-A036-4938-BF9C-886346CC8E81}" type="pres">
      <dgm:prSet presAssocID="{533B3021-31CA-4AD9-B997-B3E5EC146675}" presName="tx1" presStyleLbl="revTx" presStyleIdx="1" presStyleCnt="5"/>
      <dgm:spPr/>
    </dgm:pt>
    <dgm:pt modelId="{129522A1-4A8F-4F0D-BD30-ED1457DD9480}" type="pres">
      <dgm:prSet presAssocID="{533B3021-31CA-4AD9-B997-B3E5EC146675}" presName="vert1" presStyleCnt="0"/>
      <dgm:spPr/>
    </dgm:pt>
    <dgm:pt modelId="{D755DAE6-F180-48B3-A9CE-B4F566139BC8}" type="pres">
      <dgm:prSet presAssocID="{2740CB80-9B4F-4C36-A6CC-12186F448FC7}" presName="thickLine" presStyleLbl="alignNode1" presStyleIdx="2" presStyleCnt="5"/>
      <dgm:spPr/>
    </dgm:pt>
    <dgm:pt modelId="{84F1AF39-274F-4AAF-83AA-71325FA861EF}" type="pres">
      <dgm:prSet presAssocID="{2740CB80-9B4F-4C36-A6CC-12186F448FC7}" presName="horz1" presStyleCnt="0"/>
      <dgm:spPr/>
    </dgm:pt>
    <dgm:pt modelId="{8246A104-11D0-4D0C-8199-7FC616FE8154}" type="pres">
      <dgm:prSet presAssocID="{2740CB80-9B4F-4C36-A6CC-12186F448FC7}" presName="tx1" presStyleLbl="revTx" presStyleIdx="2" presStyleCnt="5"/>
      <dgm:spPr/>
    </dgm:pt>
    <dgm:pt modelId="{DA98A35F-6B57-40F6-AFD8-8C5BB3D3169C}" type="pres">
      <dgm:prSet presAssocID="{2740CB80-9B4F-4C36-A6CC-12186F448FC7}" presName="vert1" presStyleCnt="0"/>
      <dgm:spPr/>
    </dgm:pt>
    <dgm:pt modelId="{F2938086-0F89-4850-9069-D80187A58AF7}" type="pres">
      <dgm:prSet presAssocID="{55E6FCD7-8F50-48AA-BAB7-3FA02B120E6A}" presName="thickLine" presStyleLbl="alignNode1" presStyleIdx="3" presStyleCnt="5"/>
      <dgm:spPr/>
    </dgm:pt>
    <dgm:pt modelId="{FC3C1D86-7B75-42EA-8AA7-5517F2244D11}" type="pres">
      <dgm:prSet presAssocID="{55E6FCD7-8F50-48AA-BAB7-3FA02B120E6A}" presName="horz1" presStyleCnt="0"/>
      <dgm:spPr/>
    </dgm:pt>
    <dgm:pt modelId="{F5E231AC-3986-432C-9640-3A697254C3B2}" type="pres">
      <dgm:prSet presAssocID="{55E6FCD7-8F50-48AA-BAB7-3FA02B120E6A}" presName="tx1" presStyleLbl="revTx" presStyleIdx="3" presStyleCnt="5"/>
      <dgm:spPr/>
    </dgm:pt>
    <dgm:pt modelId="{E7ECE5B4-BC1F-4149-80F4-76958F95E271}" type="pres">
      <dgm:prSet presAssocID="{55E6FCD7-8F50-48AA-BAB7-3FA02B120E6A}" presName="vert1" presStyleCnt="0"/>
      <dgm:spPr/>
    </dgm:pt>
    <dgm:pt modelId="{6EA24614-7A54-45F3-BC0B-9DCA3B1966B4}" type="pres">
      <dgm:prSet presAssocID="{B5485C86-2997-4518-973C-74DB25EA6642}" presName="thickLine" presStyleLbl="alignNode1" presStyleIdx="4" presStyleCnt="5"/>
      <dgm:spPr/>
    </dgm:pt>
    <dgm:pt modelId="{351F31CA-B6A2-4DD2-B25B-B3C878513AA9}" type="pres">
      <dgm:prSet presAssocID="{B5485C86-2997-4518-973C-74DB25EA6642}" presName="horz1" presStyleCnt="0"/>
      <dgm:spPr/>
    </dgm:pt>
    <dgm:pt modelId="{B99BF411-20DC-419A-B109-D0817432F054}" type="pres">
      <dgm:prSet presAssocID="{B5485C86-2997-4518-973C-74DB25EA6642}" presName="tx1" presStyleLbl="revTx" presStyleIdx="4" presStyleCnt="5"/>
      <dgm:spPr/>
    </dgm:pt>
    <dgm:pt modelId="{B81CDC61-06FD-4413-B18A-EFF35B0E5BEE}" type="pres">
      <dgm:prSet presAssocID="{B5485C86-2997-4518-973C-74DB25EA6642}" presName="vert1" presStyleCnt="0"/>
      <dgm:spPr/>
    </dgm:pt>
  </dgm:ptLst>
  <dgm:cxnLst>
    <dgm:cxn modelId="{382BD23B-1516-40B5-A55E-91B09FD1E0B3}" srcId="{FE2C6B49-3E45-40E1-BC0F-83E03DAD3FC5}" destId="{B5485C86-2997-4518-973C-74DB25EA6642}" srcOrd="4" destOrd="0" parTransId="{543B0B23-9AD7-4104-A96E-610978C5F9B5}" sibTransId="{F715BE1E-9F57-4343-AADF-ABB22C3079D0}"/>
    <dgm:cxn modelId="{06C8BB3E-B240-4ADA-ACA6-6CC1D736E812}" type="presOf" srcId="{55E6FCD7-8F50-48AA-BAB7-3FA02B120E6A}" destId="{F5E231AC-3986-432C-9640-3A697254C3B2}" srcOrd="0" destOrd="0" presId="urn:microsoft.com/office/officeart/2008/layout/LinedList"/>
    <dgm:cxn modelId="{82FA536A-A612-41F9-A4D4-DC17D7810231}" srcId="{FE2C6B49-3E45-40E1-BC0F-83E03DAD3FC5}" destId="{533B3021-31CA-4AD9-B997-B3E5EC146675}" srcOrd="1" destOrd="0" parTransId="{6503300C-9406-4850-AE86-045E2EE9B703}" sibTransId="{923E4E82-D82C-4401-816A-398BEBF95859}"/>
    <dgm:cxn modelId="{9E3BCB6E-BC2A-428B-AED0-D4F676553D21}" type="presOf" srcId="{533B3021-31CA-4AD9-B997-B3E5EC146675}" destId="{ED882D6B-A036-4938-BF9C-886346CC8E81}" srcOrd="0" destOrd="0" presId="urn:microsoft.com/office/officeart/2008/layout/LinedList"/>
    <dgm:cxn modelId="{E5C99453-6574-4DC6-A0C2-0DD786A6B11E}" type="presOf" srcId="{2740CB80-9B4F-4C36-A6CC-12186F448FC7}" destId="{8246A104-11D0-4D0C-8199-7FC616FE8154}" srcOrd="0" destOrd="0" presId="urn:microsoft.com/office/officeart/2008/layout/LinedList"/>
    <dgm:cxn modelId="{1B36725A-79A0-444B-8535-9B1CD8344612}" type="presOf" srcId="{FE2C6B49-3E45-40E1-BC0F-83E03DAD3FC5}" destId="{26C3AF73-25B1-4C99-8541-0EF360AD366B}" srcOrd="0" destOrd="0" presId="urn:microsoft.com/office/officeart/2008/layout/LinedList"/>
    <dgm:cxn modelId="{3579D4A0-238F-420A-A4D3-EC5263DA4F3F}" srcId="{FE2C6B49-3E45-40E1-BC0F-83E03DAD3FC5}" destId="{2740CB80-9B4F-4C36-A6CC-12186F448FC7}" srcOrd="2" destOrd="0" parTransId="{2E279838-1494-4DBA-8451-F408D683F281}" sibTransId="{77452CB1-2CB1-4909-AE71-820E6CEF41F9}"/>
    <dgm:cxn modelId="{A5975EA2-7702-4DD7-B028-5D5D8C9258FE}" srcId="{FE2C6B49-3E45-40E1-BC0F-83E03DAD3FC5}" destId="{55E6FCD7-8F50-48AA-BAB7-3FA02B120E6A}" srcOrd="3" destOrd="0" parTransId="{CDDAA484-8BE3-4E11-84BB-A3D5E309D6CF}" sibTransId="{B795C64E-21EB-464A-9F82-F8C654A0421C}"/>
    <dgm:cxn modelId="{80E697C7-4D0D-4532-BE54-5A8BEB0D1643}" type="presOf" srcId="{B5485C86-2997-4518-973C-74DB25EA6642}" destId="{B99BF411-20DC-419A-B109-D0817432F054}" srcOrd="0" destOrd="0" presId="urn:microsoft.com/office/officeart/2008/layout/LinedList"/>
    <dgm:cxn modelId="{ADE0A0E8-4F5E-4C83-88E5-241BE8D3CBF3}" type="presOf" srcId="{FC390356-11FB-4235-A9A1-BC880ECAD511}" destId="{E3FB9BA5-A236-4873-826B-190A093D6385}" srcOrd="0" destOrd="0" presId="urn:microsoft.com/office/officeart/2008/layout/LinedList"/>
    <dgm:cxn modelId="{1A6C9CFE-5385-49FE-8081-146F8EC8BDFD}" srcId="{FE2C6B49-3E45-40E1-BC0F-83E03DAD3FC5}" destId="{FC390356-11FB-4235-A9A1-BC880ECAD511}" srcOrd="0" destOrd="0" parTransId="{CC9B4CC0-8532-4674-822D-4FD40BE397C0}" sibTransId="{9F9CA4AA-6D77-4D90-B486-8374F37650D1}"/>
    <dgm:cxn modelId="{4E9FED87-EB7A-42A6-8CA3-798CCF0C3CA8}" type="presParOf" srcId="{26C3AF73-25B1-4C99-8541-0EF360AD366B}" destId="{8F5A53E6-45BF-404A-80CE-78651063F253}" srcOrd="0" destOrd="0" presId="urn:microsoft.com/office/officeart/2008/layout/LinedList"/>
    <dgm:cxn modelId="{05846EEE-35B3-480A-AF3D-5044C47408EC}" type="presParOf" srcId="{26C3AF73-25B1-4C99-8541-0EF360AD366B}" destId="{B2657527-16D3-4BA6-B3A8-AF718C8C10F9}" srcOrd="1" destOrd="0" presId="urn:microsoft.com/office/officeart/2008/layout/LinedList"/>
    <dgm:cxn modelId="{95332B27-B863-493D-B98D-884020E992DD}" type="presParOf" srcId="{B2657527-16D3-4BA6-B3A8-AF718C8C10F9}" destId="{E3FB9BA5-A236-4873-826B-190A093D6385}" srcOrd="0" destOrd="0" presId="urn:microsoft.com/office/officeart/2008/layout/LinedList"/>
    <dgm:cxn modelId="{B5569AEA-C146-4B98-815C-6454029BD7AA}" type="presParOf" srcId="{B2657527-16D3-4BA6-B3A8-AF718C8C10F9}" destId="{126FAD86-5AEB-44AB-A9D1-5EBE30DF3911}" srcOrd="1" destOrd="0" presId="urn:microsoft.com/office/officeart/2008/layout/LinedList"/>
    <dgm:cxn modelId="{6B2709B5-22DD-493C-B903-C5B9ECA173A5}" type="presParOf" srcId="{26C3AF73-25B1-4C99-8541-0EF360AD366B}" destId="{EBAACD8F-F51C-4ADE-8BB1-94DC15407901}" srcOrd="2" destOrd="0" presId="urn:microsoft.com/office/officeart/2008/layout/LinedList"/>
    <dgm:cxn modelId="{83238CC2-FDDE-421D-BC33-7FFF601C2BDF}" type="presParOf" srcId="{26C3AF73-25B1-4C99-8541-0EF360AD366B}" destId="{1485D6F6-0E38-4B39-94AF-A05ACB569F46}" srcOrd="3" destOrd="0" presId="urn:microsoft.com/office/officeart/2008/layout/LinedList"/>
    <dgm:cxn modelId="{57EA2940-B19C-4B7B-B962-77027D13903F}" type="presParOf" srcId="{1485D6F6-0E38-4B39-94AF-A05ACB569F46}" destId="{ED882D6B-A036-4938-BF9C-886346CC8E81}" srcOrd="0" destOrd="0" presId="urn:microsoft.com/office/officeart/2008/layout/LinedList"/>
    <dgm:cxn modelId="{D9843694-B617-48F8-A995-869C360D9B36}" type="presParOf" srcId="{1485D6F6-0E38-4B39-94AF-A05ACB569F46}" destId="{129522A1-4A8F-4F0D-BD30-ED1457DD9480}" srcOrd="1" destOrd="0" presId="urn:microsoft.com/office/officeart/2008/layout/LinedList"/>
    <dgm:cxn modelId="{6EE0C29D-0F5D-4C43-B54F-86CA8C36AD1B}" type="presParOf" srcId="{26C3AF73-25B1-4C99-8541-0EF360AD366B}" destId="{D755DAE6-F180-48B3-A9CE-B4F566139BC8}" srcOrd="4" destOrd="0" presId="urn:microsoft.com/office/officeart/2008/layout/LinedList"/>
    <dgm:cxn modelId="{E1EEBF65-0050-4BB0-8FA4-4B45654E27D0}" type="presParOf" srcId="{26C3AF73-25B1-4C99-8541-0EF360AD366B}" destId="{84F1AF39-274F-4AAF-83AA-71325FA861EF}" srcOrd="5" destOrd="0" presId="urn:microsoft.com/office/officeart/2008/layout/LinedList"/>
    <dgm:cxn modelId="{5C5254D1-8440-4097-B499-8CCDA7E08805}" type="presParOf" srcId="{84F1AF39-274F-4AAF-83AA-71325FA861EF}" destId="{8246A104-11D0-4D0C-8199-7FC616FE8154}" srcOrd="0" destOrd="0" presId="urn:microsoft.com/office/officeart/2008/layout/LinedList"/>
    <dgm:cxn modelId="{3111A2DD-7721-4D8A-88B2-C62E506D28D8}" type="presParOf" srcId="{84F1AF39-274F-4AAF-83AA-71325FA861EF}" destId="{DA98A35F-6B57-40F6-AFD8-8C5BB3D3169C}" srcOrd="1" destOrd="0" presId="urn:microsoft.com/office/officeart/2008/layout/LinedList"/>
    <dgm:cxn modelId="{487499A2-56EB-45C5-B973-C0E503C5856B}" type="presParOf" srcId="{26C3AF73-25B1-4C99-8541-0EF360AD366B}" destId="{F2938086-0F89-4850-9069-D80187A58AF7}" srcOrd="6" destOrd="0" presId="urn:microsoft.com/office/officeart/2008/layout/LinedList"/>
    <dgm:cxn modelId="{2C6863C4-FC0C-4B90-BD98-E037FEDD75CE}" type="presParOf" srcId="{26C3AF73-25B1-4C99-8541-0EF360AD366B}" destId="{FC3C1D86-7B75-42EA-8AA7-5517F2244D11}" srcOrd="7" destOrd="0" presId="urn:microsoft.com/office/officeart/2008/layout/LinedList"/>
    <dgm:cxn modelId="{C180C168-334A-4EE5-914D-EC63F0BB2748}" type="presParOf" srcId="{FC3C1D86-7B75-42EA-8AA7-5517F2244D11}" destId="{F5E231AC-3986-432C-9640-3A697254C3B2}" srcOrd="0" destOrd="0" presId="urn:microsoft.com/office/officeart/2008/layout/LinedList"/>
    <dgm:cxn modelId="{4CD02289-6D31-4846-B901-9766A97A00CE}" type="presParOf" srcId="{FC3C1D86-7B75-42EA-8AA7-5517F2244D11}" destId="{E7ECE5B4-BC1F-4149-80F4-76958F95E271}" srcOrd="1" destOrd="0" presId="urn:microsoft.com/office/officeart/2008/layout/LinedList"/>
    <dgm:cxn modelId="{0231FE54-CBB7-4E7C-AB8C-632C11CB5603}" type="presParOf" srcId="{26C3AF73-25B1-4C99-8541-0EF360AD366B}" destId="{6EA24614-7A54-45F3-BC0B-9DCA3B1966B4}" srcOrd="8" destOrd="0" presId="urn:microsoft.com/office/officeart/2008/layout/LinedList"/>
    <dgm:cxn modelId="{65924F6A-CC3B-49A1-B107-69BFABA494E6}" type="presParOf" srcId="{26C3AF73-25B1-4C99-8541-0EF360AD366B}" destId="{351F31CA-B6A2-4DD2-B25B-B3C878513AA9}" srcOrd="9" destOrd="0" presId="urn:microsoft.com/office/officeart/2008/layout/LinedList"/>
    <dgm:cxn modelId="{1ABEB0E7-4B41-410B-925B-1FC9FA493A38}" type="presParOf" srcId="{351F31CA-B6A2-4DD2-B25B-B3C878513AA9}" destId="{B99BF411-20DC-419A-B109-D0817432F054}" srcOrd="0" destOrd="0" presId="urn:microsoft.com/office/officeart/2008/layout/LinedList"/>
    <dgm:cxn modelId="{54B46DBF-5278-435C-9359-8CD50CE50DE1}" type="presParOf" srcId="{351F31CA-B6A2-4DD2-B25B-B3C878513AA9}" destId="{B81CDC61-06FD-4413-B18A-EFF35B0E5BE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5A53E6-45BF-404A-80CE-78651063F253}">
      <dsp:nvSpPr>
        <dsp:cNvPr id="0" name=""/>
        <dsp:cNvSpPr/>
      </dsp:nvSpPr>
      <dsp:spPr>
        <a:xfrm>
          <a:off x="0" y="562"/>
          <a:ext cx="6683374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FB9BA5-A236-4873-826B-190A093D6385}">
      <dsp:nvSpPr>
        <dsp:cNvPr id="0" name=""/>
        <dsp:cNvSpPr/>
      </dsp:nvSpPr>
      <dsp:spPr>
        <a:xfrm>
          <a:off x="0" y="562"/>
          <a:ext cx="6683374" cy="921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W" sz="2500" kern="1200" baseline="0"/>
            <a:t>Lean and Six Sigma are process improvement methodologies </a:t>
          </a:r>
          <a:endParaRPr lang="en-US" sz="2500" kern="1200"/>
        </a:p>
      </dsp:txBody>
      <dsp:txXfrm>
        <a:off x="0" y="562"/>
        <a:ext cx="6683374" cy="921160"/>
      </dsp:txXfrm>
    </dsp:sp>
    <dsp:sp modelId="{EBAACD8F-F51C-4ADE-8BB1-94DC15407901}">
      <dsp:nvSpPr>
        <dsp:cNvPr id="0" name=""/>
        <dsp:cNvSpPr/>
      </dsp:nvSpPr>
      <dsp:spPr>
        <a:xfrm>
          <a:off x="0" y="921722"/>
          <a:ext cx="6683374" cy="0"/>
        </a:xfrm>
        <a:prstGeom prst="line">
          <a:avLst/>
        </a:prstGeom>
        <a:gradFill rotWithShape="0">
          <a:gsLst>
            <a:gs pos="0">
              <a:schemeClr val="accent2">
                <a:hueOff val="-330843"/>
                <a:satOff val="373"/>
                <a:lumOff val="882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2">
                <a:hueOff val="-330843"/>
                <a:satOff val="373"/>
                <a:lumOff val="882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2">
              <a:hueOff val="-330843"/>
              <a:satOff val="373"/>
              <a:lumOff val="882"/>
              <a:alphaOff val="0"/>
            </a:schemeClr>
          </a:solidFill>
          <a:prstDash val="solid"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D882D6B-A036-4938-BF9C-886346CC8E81}">
      <dsp:nvSpPr>
        <dsp:cNvPr id="0" name=""/>
        <dsp:cNvSpPr/>
      </dsp:nvSpPr>
      <dsp:spPr>
        <a:xfrm>
          <a:off x="0" y="921722"/>
          <a:ext cx="6683374" cy="921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W" sz="2500" b="1" kern="1200" baseline="0"/>
            <a:t>LEAN</a:t>
          </a:r>
          <a:r>
            <a:rPr lang="en-ZW" sz="2500" kern="1200" baseline="0"/>
            <a:t> is about speed &amp; efficiency (waste reduction/elimination)</a:t>
          </a:r>
          <a:endParaRPr lang="en-US" sz="2500" kern="1200"/>
        </a:p>
      </dsp:txBody>
      <dsp:txXfrm>
        <a:off x="0" y="921722"/>
        <a:ext cx="6683374" cy="921160"/>
      </dsp:txXfrm>
    </dsp:sp>
    <dsp:sp modelId="{D755DAE6-F180-48B3-A9CE-B4F566139BC8}">
      <dsp:nvSpPr>
        <dsp:cNvPr id="0" name=""/>
        <dsp:cNvSpPr/>
      </dsp:nvSpPr>
      <dsp:spPr>
        <a:xfrm>
          <a:off x="0" y="1842882"/>
          <a:ext cx="6683374" cy="0"/>
        </a:xfrm>
        <a:prstGeom prst="line">
          <a:avLst/>
        </a:prstGeom>
        <a:gradFill rotWithShape="0">
          <a:gsLst>
            <a:gs pos="0">
              <a:schemeClr val="accent2">
                <a:hueOff val="-661686"/>
                <a:satOff val="746"/>
                <a:lumOff val="1765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2">
                <a:hueOff val="-661686"/>
                <a:satOff val="746"/>
                <a:lumOff val="1765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2">
              <a:hueOff val="-661686"/>
              <a:satOff val="746"/>
              <a:lumOff val="1765"/>
              <a:alphaOff val="0"/>
            </a:schemeClr>
          </a:solidFill>
          <a:prstDash val="solid"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246A104-11D0-4D0C-8199-7FC616FE8154}">
      <dsp:nvSpPr>
        <dsp:cNvPr id="0" name=""/>
        <dsp:cNvSpPr/>
      </dsp:nvSpPr>
      <dsp:spPr>
        <a:xfrm>
          <a:off x="0" y="1842882"/>
          <a:ext cx="6683374" cy="921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W" sz="2500" b="1" kern="1200" baseline="0"/>
            <a:t>SIX SIGMA </a:t>
          </a:r>
          <a:r>
            <a:rPr lang="en-ZW" sz="2500" kern="1200" baseline="0"/>
            <a:t>is about precision and accuracy leading to data driven decisions </a:t>
          </a:r>
          <a:endParaRPr lang="en-US" sz="2500" kern="1200"/>
        </a:p>
      </dsp:txBody>
      <dsp:txXfrm>
        <a:off x="0" y="1842882"/>
        <a:ext cx="6683374" cy="921160"/>
      </dsp:txXfrm>
    </dsp:sp>
    <dsp:sp modelId="{F2938086-0F89-4850-9069-D80187A58AF7}">
      <dsp:nvSpPr>
        <dsp:cNvPr id="0" name=""/>
        <dsp:cNvSpPr/>
      </dsp:nvSpPr>
      <dsp:spPr>
        <a:xfrm>
          <a:off x="0" y="2764042"/>
          <a:ext cx="6683374" cy="0"/>
        </a:xfrm>
        <a:prstGeom prst="line">
          <a:avLst/>
        </a:prstGeom>
        <a:gradFill rotWithShape="0">
          <a:gsLst>
            <a:gs pos="0">
              <a:schemeClr val="accent2">
                <a:hueOff val="-992530"/>
                <a:satOff val="1119"/>
                <a:lumOff val="2647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2">
                <a:hueOff val="-992530"/>
                <a:satOff val="1119"/>
                <a:lumOff val="2647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2">
              <a:hueOff val="-992530"/>
              <a:satOff val="1119"/>
              <a:lumOff val="2647"/>
              <a:alphaOff val="0"/>
            </a:schemeClr>
          </a:solidFill>
          <a:prstDash val="solid"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5E231AC-3986-432C-9640-3A697254C3B2}">
      <dsp:nvSpPr>
        <dsp:cNvPr id="0" name=""/>
        <dsp:cNvSpPr/>
      </dsp:nvSpPr>
      <dsp:spPr>
        <a:xfrm>
          <a:off x="0" y="2764042"/>
          <a:ext cx="6683374" cy="921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W" sz="2500" kern="1200" baseline="0"/>
            <a:t>Lean arose as a method to optimize auto manufacturing - Lean manufacturing – Toyota </a:t>
          </a:r>
          <a:endParaRPr lang="en-US" sz="2500" kern="1200"/>
        </a:p>
      </dsp:txBody>
      <dsp:txXfrm>
        <a:off x="0" y="2764042"/>
        <a:ext cx="6683374" cy="921160"/>
      </dsp:txXfrm>
    </dsp:sp>
    <dsp:sp modelId="{6EA24614-7A54-45F3-BC0B-9DCA3B1966B4}">
      <dsp:nvSpPr>
        <dsp:cNvPr id="0" name=""/>
        <dsp:cNvSpPr/>
      </dsp:nvSpPr>
      <dsp:spPr>
        <a:xfrm>
          <a:off x="0" y="3685202"/>
          <a:ext cx="6683374" cy="0"/>
        </a:xfrm>
        <a:prstGeom prst="line">
          <a:avLst/>
        </a:prstGeom>
        <a:gradFill rotWithShape="0">
          <a:gsLst>
            <a:gs pos="0">
              <a:schemeClr val="accent2">
                <a:hueOff val="-1323373"/>
                <a:satOff val="1492"/>
                <a:lumOff val="353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2">
                <a:hueOff val="-1323373"/>
                <a:satOff val="1492"/>
                <a:lumOff val="353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2">
              <a:hueOff val="-1323373"/>
              <a:satOff val="1492"/>
              <a:lumOff val="3530"/>
              <a:alphaOff val="0"/>
            </a:schemeClr>
          </a:solidFill>
          <a:prstDash val="solid"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99BF411-20DC-419A-B109-D0817432F054}">
      <dsp:nvSpPr>
        <dsp:cNvPr id="0" name=""/>
        <dsp:cNvSpPr/>
      </dsp:nvSpPr>
      <dsp:spPr>
        <a:xfrm>
          <a:off x="0" y="3685202"/>
          <a:ext cx="6683374" cy="921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W" sz="2500" kern="1200" baseline="0"/>
            <a:t>Six Sigma evolved as a quality initiative to reduce variance in the semiconductor industry – Motorola </a:t>
          </a:r>
          <a:endParaRPr lang="en-US" sz="2500" kern="1200"/>
        </a:p>
      </dsp:txBody>
      <dsp:txXfrm>
        <a:off x="0" y="3685202"/>
        <a:ext cx="6683374" cy="9211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W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AE3C2A-CD26-42D0-9317-3B128756E3FC}" type="datetimeFigureOut">
              <a:rPr lang="en-ZW" smtClean="0"/>
              <a:t>16/2/2023</a:t>
            </a:fld>
            <a:endParaRPr lang="en-ZW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W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CD8020-6A96-4D8E-9E49-38E13BFB5ADE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614065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ZW" dirty="0"/>
              <a:t>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54951-BE50-44C3-8A80-2CF04E99B053}" type="slidenum">
              <a:rPr lang="en-ZW" smtClean="0"/>
              <a:pPr/>
              <a:t>13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38549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>
            <a:off x="410451" y="655131"/>
            <a:ext cx="10962044" cy="4863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905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19920" y="2691382"/>
            <a:ext cx="8865264" cy="19540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buNone/>
              <a:defRPr sz="1270" b="0">
                <a:solidFill>
                  <a:schemeClr val="bg1"/>
                </a:solidFill>
              </a:defRPr>
            </a:lvl1pPr>
            <a:lvl2pPr marL="4730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46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19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92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65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381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11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84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819920" y="2198652"/>
            <a:ext cx="8865264" cy="290317"/>
          </a:xfrm>
        </p:spPr>
        <p:txBody>
          <a:bodyPr wrap="square" anchor="t">
            <a:spAutoFit/>
          </a:bodyPr>
          <a:lstStyle>
            <a:lvl1pPr algn="l">
              <a:defRPr sz="2358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819920" y="1966834"/>
            <a:ext cx="5277865" cy="156324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46052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GB" sz="1270" b="1" kern="1200" cap="all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sz="1270" b="0" cap="all" baseline="0">
                <a:solidFill>
                  <a:schemeClr val="bg1"/>
                </a:solidFill>
              </a:defRPr>
            </a:lvl2pPr>
            <a:lvl3pPr>
              <a:defRPr sz="1270" b="0" cap="all" baseline="0">
                <a:solidFill>
                  <a:schemeClr val="bg1"/>
                </a:solidFill>
              </a:defRPr>
            </a:lvl3pPr>
            <a:lvl4pPr>
              <a:defRPr sz="1270" b="0" cap="all" baseline="0">
                <a:solidFill>
                  <a:schemeClr val="bg1"/>
                </a:solidFill>
              </a:defRPr>
            </a:lvl4pPr>
            <a:lvl5pPr>
              <a:defRPr sz="1270" b="0" cap="all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Sector</a:t>
            </a:r>
            <a:endParaRPr lang="en-GB" dirty="0"/>
          </a:p>
        </p:txBody>
      </p:sp>
      <p:sp>
        <p:nvSpPr>
          <p:cNvPr id="31" name="Rectangle 30"/>
          <p:cNvSpPr/>
          <p:nvPr userDrawn="1"/>
        </p:nvSpPr>
        <p:spPr bwMode="gray">
          <a:xfrm>
            <a:off x="410452" y="325407"/>
            <a:ext cx="11371096" cy="6203821"/>
          </a:xfrm>
          <a:prstGeom prst="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905" dirty="0"/>
          </a:p>
        </p:txBody>
      </p:sp>
      <p:pic>
        <p:nvPicPr>
          <p:cNvPr id="1026" name="Picture 2" descr="G:\Office97\_GRAPHICS\hb@BDO\Library\Logos\BDO\BDO 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1562" y="5862474"/>
            <a:ext cx="1108219" cy="338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5" name="Group 54"/>
          <p:cNvGrpSpPr/>
          <p:nvPr userDrawn="1"/>
        </p:nvGrpSpPr>
        <p:grpSpPr>
          <a:xfrm>
            <a:off x="1096847" y="326846"/>
            <a:ext cx="184618" cy="1383695"/>
            <a:chOff x="1079175" y="360363"/>
            <a:chExt cx="161925" cy="1525588"/>
          </a:xfrm>
        </p:grpSpPr>
        <p:sp>
          <p:nvSpPr>
            <p:cNvPr id="56" name="Freeform 5"/>
            <p:cNvSpPr>
              <a:spLocks/>
            </p:cNvSpPr>
            <p:nvPr userDrawn="1"/>
          </p:nvSpPr>
          <p:spPr bwMode="auto">
            <a:xfrm>
              <a:off x="1079175" y="36036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905"/>
            </a:p>
          </p:txBody>
        </p:sp>
        <p:sp>
          <p:nvSpPr>
            <p:cNvPr id="57" name="Freeform 5"/>
            <p:cNvSpPr>
              <a:spLocks/>
            </p:cNvSpPr>
            <p:nvPr userDrawn="1"/>
          </p:nvSpPr>
          <p:spPr bwMode="auto">
            <a:xfrm>
              <a:off x="1079175" y="98901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905"/>
            </a:p>
          </p:txBody>
        </p:sp>
      </p:grpSp>
      <p:grpSp>
        <p:nvGrpSpPr>
          <p:cNvPr id="59" name="Group 58"/>
          <p:cNvGrpSpPr/>
          <p:nvPr userDrawn="1"/>
        </p:nvGrpSpPr>
        <p:grpSpPr>
          <a:xfrm>
            <a:off x="1096847" y="5100076"/>
            <a:ext cx="184618" cy="1429152"/>
            <a:chOff x="8277225" y="5636196"/>
            <a:chExt cx="161925" cy="1575706"/>
          </a:xfrm>
        </p:grpSpPr>
        <p:sp>
          <p:nvSpPr>
            <p:cNvPr id="60" name="Freeform 5"/>
            <p:cNvSpPr>
              <a:spLocks/>
            </p:cNvSpPr>
            <p:nvPr userDrawn="1"/>
          </p:nvSpPr>
          <p:spPr bwMode="auto">
            <a:xfrm rot="10800000">
              <a:off x="8277225" y="6314964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905"/>
            </a:p>
          </p:txBody>
        </p:sp>
        <p:sp>
          <p:nvSpPr>
            <p:cNvPr id="61" name="Freeform 5"/>
            <p:cNvSpPr>
              <a:spLocks/>
            </p:cNvSpPr>
            <p:nvPr userDrawn="1"/>
          </p:nvSpPr>
          <p:spPr bwMode="auto">
            <a:xfrm rot="10800000">
              <a:off x="8277225" y="5636196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905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5823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3462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95848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2/16/2023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550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D8BD707-D9CF-40AE-B4C6-C98DA3205C09}" type="datetimeFigureOut">
              <a:rPr lang="en-US" smtClean="0"/>
              <a:pPr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176978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501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2477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2/16/2023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289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2/16/2023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927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371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4236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2/16/2023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088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615749" y="800556"/>
            <a:ext cx="10959050" cy="27084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615392" y="489775"/>
            <a:ext cx="1095905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5776539" y="6434890"/>
            <a:ext cx="638922" cy="977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fld id="{B8186998-85CC-4FAE-B5DF-3D8FF224E2EC}" type="slidenum">
              <a:rPr lang="en-GB" sz="635" b="1" smtClean="0">
                <a:solidFill>
                  <a:schemeClr val="tx2"/>
                </a:solidFill>
              </a:rPr>
              <a:pPr algn="ctr"/>
              <a:t>‹#›</a:t>
            </a:fld>
            <a:endParaRPr lang="en-GB" sz="635" b="1" dirty="0">
              <a:solidFill>
                <a:schemeClr val="tx2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615392" y="6369469"/>
            <a:ext cx="1095905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med"/>
          </a:ln>
          <a:effectLst/>
        </p:spPr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963" y="1966833"/>
            <a:ext cx="10972076" cy="39927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504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1043056" rtl="0" eaLnBrk="1" latinLnBrk="0" hangingPunct="1">
        <a:lnSpc>
          <a:spcPct val="80000"/>
        </a:lnSpc>
        <a:spcBef>
          <a:spcPct val="0"/>
        </a:spcBef>
        <a:buNone/>
        <a:defRPr sz="2200" b="1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None/>
        <a:defRPr sz="1000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None/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179388" indent="-179388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Trebuchet MS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780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Trebuchet MS" pitchFamily="34" charset="0"/>
        <a:buChar char="–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536575" indent="-179388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Char char="̵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53975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None/>
        <a:defRPr lang="en-GB" sz="9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53975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53975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53975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2/16/2023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2066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  <p:sldLayoutId id="2147483963" r:id="rId10"/>
    <p:sldLayoutId id="2147483964" r:id="rId11"/>
    <p:sldLayoutId id="2147483965" r:id="rId12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2342A-A334-46B2-A3D5-291B6C4331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W" dirty="0"/>
              <a:t>LEAN &amp; SIX SIGMA</a:t>
            </a:r>
          </a:p>
        </p:txBody>
      </p:sp>
    </p:spTree>
    <p:extLst>
      <p:ext uri="{BB962C8B-B14F-4D97-AF65-F5344CB8AC3E}">
        <p14:creationId xmlns:p14="http://schemas.microsoft.com/office/powerpoint/2010/main" val="1624319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620000" y="1828800"/>
            <a:ext cx="2895600" cy="2684390"/>
            <a:chOff x="304800" y="1371600"/>
            <a:chExt cx="4572000" cy="4208713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4800" y="1676400"/>
              <a:ext cx="4572000" cy="3387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81200" y="1371600"/>
              <a:ext cx="1133475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676400" y="4876800"/>
              <a:ext cx="1143000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/>
            <p:cNvSpPr/>
            <p:nvPr/>
          </p:nvSpPr>
          <p:spPr>
            <a:xfrm>
              <a:off x="3200400" y="4953002"/>
              <a:ext cx="834189" cy="6273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i="1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</a:rPr>
                <a:t>6</a:t>
              </a:r>
              <a:r>
                <a:rPr lang="en-US" sz="2000" b="1" i="1" dirty="0">
                  <a:solidFill>
                    <a:schemeClr val="accent6">
                      <a:lumMod val="50000"/>
                    </a:schemeClr>
                  </a:solidFill>
                  <a:latin typeface="Symbol" pitchFamily="18" charset="2"/>
                </a:rPr>
                <a:t>s</a:t>
              </a:r>
              <a:endParaRPr lang="en-ZW" sz="20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648202" y="1828800"/>
            <a:ext cx="2743199" cy="2636694"/>
            <a:chOff x="228600" y="1290823"/>
            <a:chExt cx="4676775" cy="4081984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8600" y="1625600"/>
              <a:ext cx="4676775" cy="340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10229" y="1290823"/>
              <a:ext cx="1133475" cy="5334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267882" y="4829882"/>
              <a:ext cx="1143001" cy="542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Rectangle 12"/>
          <p:cNvSpPr/>
          <p:nvPr/>
        </p:nvSpPr>
        <p:spPr>
          <a:xfrm flipH="1">
            <a:off x="6248400" y="4114800"/>
            <a:ext cx="53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5</a:t>
            </a:r>
            <a:r>
              <a:rPr lang="en-US" sz="2000" b="1" i="1" dirty="0">
                <a:solidFill>
                  <a:schemeClr val="accent6">
                    <a:lumMod val="50000"/>
                  </a:schemeClr>
                </a:solidFill>
                <a:latin typeface="Symbol" pitchFamily="18" charset="2"/>
              </a:rPr>
              <a:t>s</a:t>
            </a:r>
            <a:endParaRPr lang="en-ZW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600200" y="1905001"/>
            <a:ext cx="2819400" cy="2471915"/>
            <a:chOff x="228600" y="1371600"/>
            <a:chExt cx="4648200" cy="4067175"/>
          </a:xfrm>
        </p:grpSpPr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28600" y="1600200"/>
              <a:ext cx="4648200" cy="3371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7400" y="1371600"/>
              <a:ext cx="1133475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6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143000" y="4876800"/>
              <a:ext cx="1162050" cy="561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Rectangle 17"/>
            <p:cNvSpPr/>
            <p:nvPr/>
          </p:nvSpPr>
          <p:spPr>
            <a:xfrm>
              <a:off x="2895601" y="4756751"/>
              <a:ext cx="772224" cy="65832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0" lang="en-US" sz="2000" b="1" i="1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</a:rPr>
                <a:t>4</a:t>
              </a:r>
              <a:r>
                <a:rPr kumimoji="0" lang="en-US" sz="2000" b="1" i="1" dirty="0">
                  <a:solidFill>
                    <a:schemeClr val="accent6">
                      <a:lumMod val="50000"/>
                    </a:schemeClr>
                  </a:solidFill>
                  <a:latin typeface="Symbol" pitchFamily="18" charset="2"/>
                </a:rPr>
                <a:t>s</a:t>
              </a:r>
              <a:endParaRPr lang="en-ZW" sz="20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2286000" y="4724401"/>
            <a:ext cx="8458200" cy="1323439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en-US" sz="2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Reducing Variation is Clearly the Key to Improving Process Capability (6</a:t>
            </a:r>
            <a:r>
              <a:rPr lang="en-US" sz="1500" dirty="0">
                <a:solidFill>
                  <a:schemeClr val="accent6">
                    <a:lumMod val="50000"/>
                  </a:schemeClr>
                </a:solidFill>
                <a:latin typeface="Symbol" pitchFamily="18" charset="2"/>
              </a:rPr>
              <a:t>s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)</a:t>
            </a:r>
          </a:p>
          <a:p>
            <a:pPr algn="ctr">
              <a:spcBef>
                <a:spcPct val="50000"/>
              </a:spcBef>
            </a:pPr>
            <a:endParaRPr lang="en-US" sz="2000" dirty="0">
              <a:solidFill>
                <a:schemeClr val="accent6">
                  <a:lumMod val="50000"/>
                </a:schemeClr>
              </a:solidFill>
              <a:latin typeface="Symbol" pitchFamily="18" charset="2"/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819400" y="523876"/>
            <a:ext cx="6400800" cy="847725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WHAT IS A SIGMA ?   cont…….</a:t>
            </a:r>
          </a:p>
        </p:txBody>
      </p:sp>
    </p:spTree>
    <p:extLst>
      <p:ext uri="{BB962C8B-B14F-4D97-AF65-F5344CB8AC3E}">
        <p14:creationId xmlns:p14="http://schemas.microsoft.com/office/powerpoint/2010/main" val="3787272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81200" y="228600"/>
            <a:ext cx="8229600" cy="11430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en-ZW" sz="3600" b="1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ea typeface="+mn-ea"/>
                <a:cs typeface="Andalus" pitchFamily="18" charset="-78"/>
              </a:rPr>
              <a:t>THE HEART OF SIX SIGMA LANGUAGE:	Y = F(X)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3"/>
          </p:nvPr>
        </p:nvSpPr>
        <p:spPr>
          <a:xfrm>
            <a:off x="1981200" y="2648712"/>
            <a:ext cx="8229600" cy="3505200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 algn="just">
              <a:lnSpc>
                <a:spcPct val="200000"/>
              </a:lnSpc>
            </a:pPr>
            <a:r>
              <a:rPr lang="en-ZW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How do you determine “y”? </a:t>
            </a:r>
          </a:p>
          <a:p>
            <a:pPr marL="0" indent="0" algn="just">
              <a:lnSpc>
                <a:spcPct val="200000"/>
              </a:lnSpc>
            </a:pPr>
            <a:r>
              <a:rPr lang="en-ZW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How do you determine the “x”s? </a:t>
            </a:r>
          </a:p>
          <a:p>
            <a:pPr marL="0" indent="0" algn="just">
              <a:lnSpc>
                <a:spcPct val="200000"/>
              </a:lnSpc>
            </a:pPr>
            <a:r>
              <a:rPr lang="en-ZW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How do you collect the data on the “x”s?</a:t>
            </a:r>
          </a:p>
          <a:p>
            <a:pPr marL="0" indent="0" algn="just">
              <a:lnSpc>
                <a:spcPct val="200000"/>
              </a:lnSpc>
            </a:pPr>
            <a:r>
              <a:rPr lang="en-ZW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How do you conduct the f(x) analysis? </a:t>
            </a: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1752600" y="1200913"/>
            <a:ext cx="8686800" cy="1423987"/>
            <a:chOff x="384" y="1344"/>
            <a:chExt cx="5184" cy="657"/>
          </a:xfrm>
        </p:grpSpPr>
        <p:pic>
          <p:nvPicPr>
            <p:cNvPr id="7" name="Picture 6" descr="MCj04078180000[1]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4" y="1378"/>
              <a:ext cx="864" cy="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1200" y="1488"/>
              <a:ext cx="528" cy="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>
                  <a:solidFill>
                    <a:schemeClr val="accent6">
                      <a:lumMod val="50000"/>
                    </a:schemeClr>
                  </a:solidFill>
                  <a:latin typeface="Verdana" pitchFamily="34" charset="0"/>
                </a:rPr>
                <a:t>=</a:t>
              </a:r>
            </a:p>
          </p:txBody>
        </p:sp>
        <p:pic>
          <p:nvPicPr>
            <p:cNvPr id="9" name="Picture 8" descr="MCj02321770000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1344"/>
              <a:ext cx="614" cy="6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1968" y="1536"/>
              <a:ext cx="528" cy="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>
                  <a:solidFill>
                    <a:schemeClr val="accent6">
                      <a:lumMod val="50000"/>
                    </a:schemeClr>
                  </a:solidFill>
                  <a:latin typeface="Verdana" pitchFamily="34" charset="0"/>
                </a:rPr>
                <a:t>+</a:t>
              </a:r>
            </a:p>
          </p:txBody>
        </p:sp>
        <p:pic>
          <p:nvPicPr>
            <p:cNvPr id="11" name="Picture 10" descr="MCj02958140000[1]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56" y="1488"/>
              <a:ext cx="52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1" descr="MCj03339480000[1]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072" y="1440"/>
              <a:ext cx="445" cy="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 Box 10"/>
            <p:cNvSpPr txBox="1">
              <a:spLocks noChangeArrowheads="1"/>
            </p:cNvSpPr>
            <p:nvPr/>
          </p:nvSpPr>
          <p:spPr bwMode="auto">
            <a:xfrm rot="380412">
              <a:off x="3120" y="1699"/>
              <a:ext cx="389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900" b="1">
                  <a:solidFill>
                    <a:schemeClr val="accent6">
                      <a:lumMod val="50000"/>
                    </a:schemeClr>
                  </a:solidFill>
                  <a:latin typeface="Verdana" pitchFamily="34" charset="0"/>
                </a:rPr>
                <a:t>Yeast</a:t>
              </a:r>
            </a:p>
          </p:txBody>
        </p:sp>
        <p:sp>
          <p:nvSpPr>
            <p:cNvPr id="14" name="Text Box 11"/>
            <p:cNvSpPr txBox="1">
              <a:spLocks noChangeArrowheads="1"/>
            </p:cNvSpPr>
            <p:nvPr/>
          </p:nvSpPr>
          <p:spPr bwMode="auto">
            <a:xfrm>
              <a:off x="2784" y="1536"/>
              <a:ext cx="528" cy="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dirty="0">
                  <a:solidFill>
                    <a:schemeClr val="accent6">
                      <a:lumMod val="50000"/>
                    </a:schemeClr>
                  </a:solidFill>
                  <a:latin typeface="Verdana" pitchFamily="34" charset="0"/>
                </a:rPr>
                <a:t>+</a:t>
              </a:r>
            </a:p>
          </p:txBody>
        </p:sp>
        <p:sp>
          <p:nvSpPr>
            <p:cNvPr id="15" name="Text Box 12"/>
            <p:cNvSpPr txBox="1">
              <a:spLocks noChangeArrowheads="1"/>
            </p:cNvSpPr>
            <p:nvPr/>
          </p:nvSpPr>
          <p:spPr bwMode="auto">
            <a:xfrm>
              <a:off x="4224" y="1536"/>
              <a:ext cx="528" cy="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>
                  <a:solidFill>
                    <a:schemeClr val="accent6">
                      <a:lumMod val="50000"/>
                    </a:schemeClr>
                  </a:solidFill>
                  <a:latin typeface="Verdana" pitchFamily="34" charset="0"/>
                </a:rPr>
                <a:t>+</a:t>
              </a:r>
            </a:p>
          </p:txBody>
        </p:sp>
        <p:sp>
          <p:nvSpPr>
            <p:cNvPr id="16" name="Text Box 13"/>
            <p:cNvSpPr txBox="1">
              <a:spLocks noChangeArrowheads="1"/>
            </p:cNvSpPr>
            <p:nvPr/>
          </p:nvSpPr>
          <p:spPr bwMode="auto">
            <a:xfrm>
              <a:off x="3552" y="1536"/>
              <a:ext cx="528" cy="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dirty="0">
                  <a:solidFill>
                    <a:schemeClr val="accent6">
                      <a:lumMod val="50000"/>
                    </a:schemeClr>
                  </a:solidFill>
                  <a:latin typeface="Verdana" pitchFamily="34" charset="0"/>
                </a:rPr>
                <a:t>+</a:t>
              </a:r>
            </a:p>
          </p:txBody>
        </p:sp>
        <p:pic>
          <p:nvPicPr>
            <p:cNvPr id="17" name="Picture 16" descr="MCj03969140000[1]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840" y="1488"/>
              <a:ext cx="376" cy="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7" descr="MCj02954550000[1]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560" y="1536"/>
              <a:ext cx="393" cy="3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 Box 16"/>
            <p:cNvSpPr txBox="1">
              <a:spLocks noChangeArrowheads="1"/>
            </p:cNvSpPr>
            <p:nvPr/>
          </p:nvSpPr>
          <p:spPr bwMode="auto">
            <a:xfrm>
              <a:off x="4944" y="1536"/>
              <a:ext cx="624" cy="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>
                  <a:solidFill>
                    <a:schemeClr val="accent6">
                      <a:lumMod val="50000"/>
                    </a:schemeClr>
                  </a:solidFill>
                  <a:latin typeface="Verdana" pitchFamily="34" charset="0"/>
                </a:rPr>
                <a:t>+ 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18790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81200" y="-76200"/>
            <a:ext cx="8229600" cy="819912"/>
          </a:xfrm>
        </p:spPr>
        <p:txBody>
          <a:bodyPr vert="horz" lIns="91440" tIns="45720" rIns="91440" bIns="45720" rtlCol="0" anchor="b">
            <a:no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en-ZW" sz="3600" b="1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ea typeface="+mn-ea"/>
                <a:cs typeface="Andalus" pitchFamily="18" charset="-78"/>
              </a:rPr>
              <a:t>THE SIX SIGMA CONCEPT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3"/>
          </p:nvPr>
        </p:nvSpPr>
        <p:spPr>
          <a:xfrm>
            <a:off x="1524000" y="868680"/>
            <a:ext cx="9144000" cy="5455920"/>
          </a:xfrm>
        </p:spPr>
        <p:txBody>
          <a:bodyPr vert="horz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ZW" sz="2800" b="1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The Goal:</a:t>
            </a:r>
          </a:p>
          <a:p>
            <a:pPr algn="just">
              <a:lnSpc>
                <a:spcPct val="150000"/>
              </a:lnSpc>
              <a:buFont typeface="Wingdings 2"/>
              <a:buNone/>
            </a:pPr>
            <a:r>
              <a:rPr lang="en-ZW" sz="280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	To produce goods and services at a Six Sigma level.  As the organization moves toward Six Sigma quality, you will: </a:t>
            </a:r>
          </a:p>
          <a:p>
            <a:pPr algn="just">
              <a:lnSpc>
                <a:spcPct val="150000"/>
              </a:lnSpc>
              <a:buFont typeface="Wingdings 2"/>
              <a:buNone/>
            </a:pPr>
            <a:r>
              <a:rPr lang="en-ZW" sz="280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	</a:t>
            </a:r>
            <a:r>
              <a:rPr lang="en-ZW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1.  reduce production and development costs </a:t>
            </a:r>
          </a:p>
          <a:p>
            <a:pPr algn="just">
              <a:lnSpc>
                <a:spcPct val="150000"/>
              </a:lnSpc>
              <a:buFont typeface="Wingdings 2"/>
              <a:buNone/>
            </a:pPr>
            <a:r>
              <a:rPr lang="en-ZW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	2. reduce cycle times and inventory levels </a:t>
            </a:r>
          </a:p>
          <a:p>
            <a:pPr algn="just">
              <a:lnSpc>
                <a:spcPct val="150000"/>
              </a:lnSpc>
              <a:buNone/>
            </a:pPr>
            <a:r>
              <a:rPr lang="en-ZW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	3. increase profit margin and improve customer satisfaction </a:t>
            </a:r>
          </a:p>
          <a:p>
            <a:pPr algn="just">
              <a:lnSpc>
                <a:spcPct val="150000"/>
              </a:lnSpc>
              <a:buFont typeface="Wingdings 2"/>
              <a:buNone/>
            </a:pPr>
            <a:r>
              <a:rPr lang="en-ZW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	4. eliminate defects</a:t>
            </a:r>
          </a:p>
        </p:txBody>
      </p:sp>
    </p:spTree>
    <p:extLst>
      <p:ext uri="{BB962C8B-B14F-4D97-AF65-F5344CB8AC3E}">
        <p14:creationId xmlns:p14="http://schemas.microsoft.com/office/powerpoint/2010/main" val="40826923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88419" y="0"/>
            <a:ext cx="9215437" cy="819912"/>
          </a:xfrm>
        </p:spPr>
        <p:txBody>
          <a:bodyPr>
            <a:normAutofit/>
          </a:bodyPr>
          <a:lstStyle/>
          <a:p>
            <a:r>
              <a:rPr lang="en-ZW" sz="3600" b="1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the six sigma concept cont…….</a:t>
            </a:r>
            <a:endParaRPr lang="en-ZW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3"/>
          </p:nvPr>
        </p:nvSpPr>
        <p:spPr>
          <a:xfrm>
            <a:off x="188117" y="1138619"/>
            <a:ext cx="11615739" cy="5362194"/>
          </a:xfrm>
        </p:spPr>
        <p:txBody>
          <a:bodyPr>
            <a:noAutofit/>
          </a:bodyPr>
          <a:lstStyle/>
          <a:p>
            <a:pPr algn="just"/>
            <a:r>
              <a:rPr lang="en-ZW" sz="2600" b="1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The Vision: </a:t>
            </a:r>
          </a:p>
          <a:p>
            <a:pPr algn="just">
              <a:buNone/>
            </a:pPr>
            <a:r>
              <a:rPr lang="en-ZW" sz="260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	Drive industries or organisations to design and produce products/services to Six Sigma standards. </a:t>
            </a:r>
          </a:p>
          <a:p>
            <a:pPr algn="just"/>
            <a:r>
              <a:rPr lang="en-ZW" sz="2600" b="1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The Strategy:</a:t>
            </a:r>
          </a:p>
          <a:p>
            <a:pPr algn="just">
              <a:buNone/>
            </a:pPr>
            <a:r>
              <a:rPr lang="en-ZW" sz="260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	Use a data-driven structured approach to attack defects to improve the sigma level of your goods and services. </a:t>
            </a:r>
          </a:p>
          <a:p>
            <a:pPr algn="just"/>
            <a:r>
              <a:rPr lang="en-ZW" sz="2600" b="1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Application</a:t>
            </a:r>
          </a:p>
          <a:p>
            <a:pPr algn="just">
              <a:buNone/>
            </a:pPr>
            <a:r>
              <a:rPr lang="en-ZW" sz="260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	Useful in any enterprise that provides products or services for  companies</a:t>
            </a:r>
          </a:p>
          <a:p>
            <a:endParaRPr lang="en-ZW" sz="2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4668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81200" y="609600"/>
            <a:ext cx="8229600" cy="78028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ZW" sz="3600" b="1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ea typeface="+mn-ea"/>
                <a:cs typeface="Andalus" pitchFamily="18" charset="-78"/>
              </a:rPr>
              <a:t>EMBRACING THE SIX SIGMA CONCEPT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1981200"/>
            <a:ext cx="11025188" cy="3886200"/>
          </a:xfrm>
        </p:spPr>
        <p:txBody>
          <a:bodyPr vert="horz" lIns="91440" tIns="45720" rIns="91440" bIns="45720" rtlCol="0">
            <a:noAutofit/>
          </a:bodyPr>
          <a:lstStyle/>
          <a:p>
            <a:pPr marL="457200" lvl="1" indent="-457200" algn="just"/>
            <a:r>
              <a:rPr lang="en-ZW" sz="220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Know What’s important to the  Customer</a:t>
            </a:r>
          </a:p>
          <a:p>
            <a:pPr marL="0" indent="-457200" algn="just">
              <a:buNone/>
            </a:pPr>
            <a:endParaRPr lang="en-ZW" sz="2200" dirty="0">
              <a:solidFill>
                <a:schemeClr val="accent6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-457200" algn="just"/>
            <a:r>
              <a:rPr lang="en-ZW" sz="220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Reduce Defects (DPMO)</a:t>
            </a:r>
          </a:p>
          <a:p>
            <a:pPr marL="0" indent="-457200" algn="just">
              <a:buNone/>
            </a:pPr>
            <a:endParaRPr lang="en-ZW" sz="2200" dirty="0">
              <a:solidFill>
                <a:schemeClr val="accent6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-457200" algn="just"/>
            <a:r>
              <a:rPr lang="en-ZW" sz="220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Centre Around Target Mean</a:t>
            </a:r>
          </a:p>
          <a:p>
            <a:pPr marL="0" indent="-457200" algn="just">
              <a:buNone/>
            </a:pPr>
            <a:endParaRPr lang="en-ZW" sz="2200" dirty="0">
              <a:solidFill>
                <a:schemeClr val="accent6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0" indent="-457200" algn="just"/>
            <a:r>
              <a:rPr lang="en-ZW" sz="220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Reduce Variation (Standard Deviation)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72550" y="1728473"/>
            <a:ext cx="971550" cy="898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63634" y="3200401"/>
            <a:ext cx="1208966" cy="1185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29675" y="5257800"/>
            <a:ext cx="1425259" cy="1113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508988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0599" y="609254"/>
            <a:ext cx="9525000" cy="715962"/>
          </a:xfrm>
        </p:spPr>
        <p:txBody>
          <a:bodyPr>
            <a:noAutofit/>
          </a:bodyPr>
          <a:lstStyle/>
          <a:p>
            <a:pPr algn="ctr"/>
            <a:r>
              <a:rPr lang="en-ZW" sz="320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DIFFERENCES BETWEEN LEAN &amp; SIX SIGMA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5327" y="1325216"/>
            <a:ext cx="9121346" cy="538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216095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bg1">
                <a:shade val="92000"/>
                <a:satMod val="140000"/>
                <a:lumMod val="11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ZW" sz="4400" b="1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Lean six sigma</a:t>
            </a:r>
            <a:r>
              <a:rPr lang="en-ZW" sz="4400" b="1" dirty="0">
                <a:solidFill>
                  <a:srgbClr val="FFFFFF"/>
                </a:solidFill>
                <a:latin typeface="Andalus" pitchFamily="18" charset="-78"/>
                <a:cs typeface="Andalus" pitchFamily="18" charset="-78"/>
              </a:rPr>
              <a:t> SIGMA</a:t>
            </a:r>
            <a:endParaRPr lang="en-ZW" sz="4400" b="1" cap="none" dirty="0">
              <a:solidFill>
                <a:srgbClr val="FFFFFF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002394" y="1848678"/>
            <a:ext cx="10187212" cy="4023360"/>
          </a:xfrm>
        </p:spPr>
        <p:txBody>
          <a:bodyPr anchor="ctr">
            <a:normAutofit/>
          </a:bodyPr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</a:pPr>
            <a:r>
              <a:rPr lang="en-ZW" dirty="0">
                <a:latin typeface="Andalus" pitchFamily="18" charset="-78"/>
                <a:cs typeface="Andalus" pitchFamily="18" charset="-78"/>
              </a:rPr>
              <a:t>A synergized managerial concept of Lean and Six Sigma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</a:pPr>
            <a:endParaRPr lang="en-ZW" dirty="0">
              <a:latin typeface="Andalus" pitchFamily="18" charset="-78"/>
              <a:cs typeface="Andalus" pitchFamily="18" charset="-78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</a:pPr>
            <a:r>
              <a:rPr lang="en-ZW" dirty="0">
                <a:latin typeface="Andalus" pitchFamily="18" charset="-78"/>
                <a:cs typeface="Andalus" pitchFamily="18" charset="-78"/>
              </a:rPr>
              <a:t>The elimination of waste/provision of goods and services to customers at a rate of 3.4 defects per million opportunities.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ZW" dirty="0">
              <a:latin typeface="Andalus" pitchFamily="18" charset="-78"/>
              <a:cs typeface="Andalus" pitchFamily="18" charset="-78"/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</a:pPr>
            <a:r>
              <a:rPr lang="en-ZW" dirty="0">
                <a:latin typeface="Andalus" pitchFamily="18" charset="-78"/>
                <a:cs typeface="Andalus" pitchFamily="18" charset="-78"/>
              </a:rPr>
              <a:t>Teams and improvement projects are based on the critical to quality (CTQ) characteristics. </a:t>
            </a:r>
          </a:p>
        </p:txBody>
      </p:sp>
    </p:spTree>
    <p:extLst>
      <p:ext uri="{BB962C8B-B14F-4D97-AF65-F5344CB8AC3E}">
        <p14:creationId xmlns:p14="http://schemas.microsoft.com/office/powerpoint/2010/main" val="7431837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bg1">
                <a:shade val="92000"/>
                <a:satMod val="140000"/>
                <a:lumMod val="11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95130" y="2128062"/>
            <a:ext cx="10482470" cy="30402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 algn="just">
              <a:lnSpc>
                <a:spcPct val="120000"/>
              </a:lnSpc>
              <a:spcAft>
                <a:spcPts val="600"/>
              </a:spcAft>
              <a:buClr>
                <a:schemeClr val="tx1"/>
              </a:buClr>
              <a:buSzPct val="50000"/>
              <a:buFont typeface="Arial" panose="020B0604020202020204" pitchFamily="34" charset="0"/>
              <a:buChar char="•"/>
            </a:pPr>
            <a:r>
              <a:rPr lang="en-US" cap="all" dirty="0"/>
              <a:t>Six Sigma will eliminate defects but it will not address the question of how to optimize process flow</a:t>
            </a:r>
          </a:p>
          <a:p>
            <a:pPr indent="-228600" algn="just">
              <a:lnSpc>
                <a:spcPct val="120000"/>
              </a:lnSpc>
              <a:spcAft>
                <a:spcPts val="600"/>
              </a:spcAft>
              <a:buClr>
                <a:schemeClr val="tx1"/>
              </a:buClr>
              <a:buSzPct val="50000"/>
              <a:buFont typeface="Arial" panose="020B0604020202020204" pitchFamily="34" charset="0"/>
              <a:buChar char="•"/>
            </a:pPr>
            <a:r>
              <a:rPr lang="en-US" cap="all" dirty="0"/>
              <a:t>Lean principles exclude the advanced statistical tools often required to achieve the process capabilities needed to be truly 'lean </a:t>
            </a:r>
          </a:p>
          <a:p>
            <a:pPr indent="-228600" algn="just">
              <a:lnSpc>
                <a:spcPct val="120000"/>
              </a:lnSpc>
              <a:spcAft>
                <a:spcPts val="600"/>
              </a:spcAft>
              <a:buClr>
                <a:schemeClr val="tx1"/>
              </a:buClr>
              <a:buSzPct val="50000"/>
              <a:buFont typeface="Arial" panose="020B0604020202020204" pitchFamily="34" charset="0"/>
              <a:buChar char="•"/>
            </a:pPr>
            <a:r>
              <a:rPr lang="en-US" cap="all" dirty="0"/>
              <a:t>Each approach can result in dramatic improvement, while utilizing both methods simultaneously holds the promise of being able to address all types of process problems with the most appropriate toolkit.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ADF8BC-76B8-48CB-B128-D1CA1F159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W" dirty="0"/>
              <a:t>Why Lean &amp; six Sigma?</a:t>
            </a:r>
          </a:p>
        </p:txBody>
      </p:sp>
    </p:spTree>
    <p:extLst>
      <p:ext uri="{BB962C8B-B14F-4D97-AF65-F5344CB8AC3E}">
        <p14:creationId xmlns:p14="http://schemas.microsoft.com/office/powerpoint/2010/main" val="36812771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8229600" cy="78028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en-ZW" sz="3600" b="1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ea typeface="+mn-ea"/>
                <a:cs typeface="Andalus" pitchFamily="18" charset="-78"/>
              </a:rPr>
              <a:t>LEAN SIX SIGMA STRATEGY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sz="quarter" idx="13"/>
          </p:nvPr>
        </p:nvSpPr>
        <p:spPr>
          <a:xfrm>
            <a:off x="1752600" y="1066800"/>
            <a:ext cx="8229600" cy="55626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ZW" b="1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THE STRATEGY ABOUT</a:t>
            </a:r>
          </a:p>
          <a:p>
            <a:pPr>
              <a:buNone/>
            </a:pPr>
            <a:endParaRPr lang="en-ZW" dirty="0">
              <a:solidFill>
                <a:schemeClr val="accent6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en-ZW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Streamlining Operations</a:t>
            </a:r>
          </a:p>
          <a:p>
            <a:pPr>
              <a:buNone/>
            </a:pPr>
            <a:endParaRPr lang="en-ZW" dirty="0">
              <a:solidFill>
                <a:schemeClr val="accent6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en-ZW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Improving Customer satisfaction</a:t>
            </a:r>
          </a:p>
          <a:p>
            <a:pPr>
              <a:buNone/>
            </a:pPr>
            <a:r>
              <a:rPr lang="en-ZW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      </a:t>
            </a:r>
          </a:p>
          <a:p>
            <a:pPr>
              <a:buNone/>
            </a:pPr>
            <a:r>
              <a:rPr lang="en-ZW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and Shareholder value</a:t>
            </a:r>
          </a:p>
          <a:p>
            <a:pPr>
              <a:buNone/>
            </a:pPr>
            <a:endParaRPr lang="en-ZW" dirty="0">
              <a:solidFill>
                <a:schemeClr val="accent6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endParaRPr lang="en-ZW" dirty="0">
              <a:solidFill>
                <a:schemeClr val="accent6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endParaRPr lang="en-ZW" dirty="0">
              <a:solidFill>
                <a:schemeClr val="accent6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endParaRPr lang="en-ZW" dirty="0">
              <a:solidFill>
                <a:schemeClr val="accent6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en-ZW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				   		&amp; reducing variability in 					</a:t>
            </a:r>
          </a:p>
          <a:p>
            <a:pPr>
              <a:buNone/>
            </a:pPr>
            <a:r>
              <a:rPr lang="en-ZW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						every aspect of your 						business</a:t>
            </a: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4953000"/>
            <a:ext cx="2667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57576" y="4953000"/>
            <a:ext cx="22574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1600200"/>
            <a:ext cx="2743200" cy="2510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2" name="Group 11"/>
          <p:cNvGrpSpPr/>
          <p:nvPr/>
        </p:nvGrpSpPr>
        <p:grpSpPr>
          <a:xfrm>
            <a:off x="9525000" y="5410200"/>
            <a:ext cx="2667000" cy="1447800"/>
            <a:chOff x="5486400" y="2743200"/>
            <a:chExt cx="2667000" cy="1447800"/>
          </a:xfrm>
        </p:grpSpPr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86400" y="2743200"/>
              <a:ext cx="1741545" cy="1008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295663" y="3086382"/>
              <a:ext cx="1857737" cy="11046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315450" y="2307165"/>
            <a:ext cx="2876550" cy="1528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166848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731043" y="1225411"/>
            <a:ext cx="10729913" cy="5419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FFFF66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en-US" sz="2600" b="1" u="sng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Barrier #1</a:t>
            </a:r>
            <a:r>
              <a:rPr lang="en-US" sz="2600" u="sng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:</a:t>
            </a:r>
            <a:r>
              <a:rPr lang="en-US" sz="260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Engineers and managers are not interested in mathematical statistics</a:t>
            </a:r>
          </a:p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en-US" sz="2600" b="1" u="sng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Barrier #2: </a:t>
            </a:r>
            <a:r>
              <a:rPr lang="en-US" sz="260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Statisticians have problems communicating with managers and engineers</a:t>
            </a:r>
          </a:p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en-US" sz="2600" b="1" u="sng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Barrier #3: </a:t>
            </a:r>
            <a:r>
              <a:rPr lang="en-US" sz="260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Non-statisticians experience “statistical anxiety” which has to be minimized before learning can take place</a:t>
            </a:r>
          </a:p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en-US" sz="2600" b="1" u="sng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Barrier # 4: </a:t>
            </a:r>
            <a:r>
              <a:rPr lang="en-US" sz="260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Statistical methods need to be matched to management style and organizational culture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446540" y="216276"/>
            <a:ext cx="83855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BARRIERS TO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1744015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1074" y="1314450"/>
            <a:ext cx="2844002" cy="3680244"/>
          </a:xfrm>
        </p:spPr>
        <p:txBody>
          <a:bodyPr>
            <a:normAutofit/>
          </a:bodyPr>
          <a:lstStyle/>
          <a:p>
            <a:pPr algn="l"/>
            <a:r>
              <a:rPr lang="en-ZW" sz="4400">
                <a:latin typeface="Andalus" pitchFamily="18" charset="-78"/>
                <a:cs typeface="Andalus" pitchFamily="18" charset="-78"/>
              </a:rPr>
              <a:t>LEAN SIX SIGMA: WHAT IS IT?</a:t>
            </a:r>
            <a:endParaRPr lang="en-ZW" sz="4400"/>
          </a:p>
        </p:txBody>
      </p:sp>
      <p:graphicFrame>
        <p:nvGraphicFramePr>
          <p:cNvPr id="6" name="Content Placeholder 1">
            <a:extLst>
              <a:ext uri="{FF2B5EF4-FFF2-40B4-BE49-F238E27FC236}">
                <a16:creationId xmlns:a16="http://schemas.microsoft.com/office/drawing/2014/main" id="{6609C584-3F43-4618-A342-A7CFF3DD5BFA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82778533"/>
              </p:ext>
            </p:extLst>
          </p:nvPr>
        </p:nvGraphicFramePr>
        <p:xfrm>
          <a:off x="4594225" y="889000"/>
          <a:ext cx="6683375" cy="4606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62497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11777"/>
            <a:ext cx="8229600" cy="646331"/>
          </a:xfrm>
        </p:spPr>
        <p:txBody>
          <a:bodyPr wrap="square">
            <a:spAutoFit/>
          </a:bodyPr>
          <a:lstStyle/>
          <a:p>
            <a:pPr algn="ctr"/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ea typeface="+mn-ea"/>
                <a:cs typeface="Andalus" pitchFamily="18" charset="-78"/>
              </a:rPr>
              <a:t>REALITY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16421" y="1543265"/>
            <a:ext cx="11458575" cy="5204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FFFF66">
                <a:gamma/>
                <a:shade val="60000"/>
                <a:invGamma/>
              </a:srgbClr>
            </a:prstShdw>
          </a:effectLst>
        </p:spPr>
        <p:txBody>
          <a:bodyPr wrap="square">
            <a:spAutoFit/>
          </a:bodyPr>
          <a:lstStyle/>
          <a:p>
            <a:pPr marR="0" lvl="0" indent="-256032" algn="just" fontAlgn="auto">
              <a:spcBef>
                <a:spcPct val="500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en-GB" sz="260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Six Sigma through the correct application of statistical tools can reap a company enormous rewards that will have a positive effect for years</a:t>
            </a:r>
            <a:r>
              <a:rPr lang="en-GB" sz="2600" b="1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OR </a:t>
            </a:r>
            <a:r>
              <a:rPr lang="en-GB" sz="260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can be a dismal failure if not used correctly</a:t>
            </a:r>
          </a:p>
          <a:p>
            <a:pPr marR="0" lvl="0" indent="-256032" algn="just" fontAlgn="auto">
              <a:spcBef>
                <a:spcPct val="500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en-US" sz="260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Accelerating fast breakthrough performance </a:t>
            </a:r>
          </a:p>
          <a:p>
            <a:pPr marR="0" lvl="0" indent="-256032" algn="just" fontAlgn="auto">
              <a:spcBef>
                <a:spcPct val="500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en-US" sz="260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Significant financial results in 4-8 months</a:t>
            </a:r>
          </a:p>
          <a:p>
            <a:pPr marR="0" lvl="0" indent="-256032" algn="just" fontAlgn="auto">
              <a:spcBef>
                <a:spcPct val="500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en-US" sz="260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Ensuring Six Sigma is an extension of the Corporate culture, not the program of the month </a:t>
            </a:r>
          </a:p>
          <a:p>
            <a:pPr marR="0" lvl="0" indent="-256032" algn="just" fontAlgn="auto">
              <a:spcBef>
                <a:spcPct val="500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en-US" sz="260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Results first, then culture change!</a:t>
            </a:r>
          </a:p>
          <a:p>
            <a:pPr marR="0" lvl="0" indent="-256032" algn="just" fontAlgn="auto">
              <a:lnSpc>
                <a:spcPct val="150000"/>
              </a:lnSpc>
              <a:spcBef>
                <a:spcPct val="500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lang="en-GB" sz="2600" dirty="0">
              <a:solidFill>
                <a:schemeClr val="accent6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49042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81200" y="76200"/>
            <a:ext cx="8229600" cy="6858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en-ZW" sz="3600" b="1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ea typeface="+mn-ea"/>
                <a:cs typeface="Andalus" pitchFamily="18" charset="-78"/>
              </a:rPr>
              <a:t>WHAT IS SIX SIGMA?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13"/>
          </p:nvPr>
        </p:nvSpPr>
        <p:spPr>
          <a:xfrm>
            <a:off x="1828800" y="838200"/>
            <a:ext cx="8686800" cy="5562600"/>
          </a:xfrm>
        </p:spPr>
        <p:txBody>
          <a:bodyPr vert="horz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ZW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From the developers of Six Sigma, Motorola (1986), they view Six Sigma at three levels: </a:t>
            </a:r>
          </a:p>
          <a:p>
            <a:pPr marL="880110" lvl="1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n-ZW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As a metric </a:t>
            </a:r>
          </a:p>
          <a:p>
            <a:pPr marL="880110" lvl="1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n-ZW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As a methodology </a:t>
            </a:r>
          </a:p>
          <a:p>
            <a:pPr marL="880110" lvl="1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n-ZW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As a management system </a:t>
            </a:r>
          </a:p>
          <a:p>
            <a:pPr algn="just">
              <a:lnSpc>
                <a:spcPct val="150000"/>
              </a:lnSpc>
            </a:pPr>
            <a:r>
              <a:rPr lang="en-ZW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Essentially, Six Sigma is all the three in one where any process can be made more </a:t>
            </a:r>
            <a:r>
              <a:rPr lang="en-ZW" b="1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cost effective</a:t>
            </a:r>
            <a:r>
              <a:rPr lang="en-ZW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, </a:t>
            </a:r>
            <a:r>
              <a:rPr lang="en-ZW" b="1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efficient</a:t>
            </a:r>
            <a:r>
              <a:rPr lang="en-ZW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, </a:t>
            </a:r>
            <a:r>
              <a:rPr lang="en-ZW" b="1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less time consuming</a:t>
            </a:r>
            <a:r>
              <a:rPr lang="en-ZW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and, simply put, all around ‘smarter’ than before. </a:t>
            </a:r>
          </a:p>
        </p:txBody>
      </p:sp>
    </p:spTree>
    <p:extLst>
      <p:ext uri="{BB962C8B-B14F-4D97-AF65-F5344CB8AC3E}">
        <p14:creationId xmlns:p14="http://schemas.microsoft.com/office/powerpoint/2010/main" val="2469501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1828800" y="436602"/>
            <a:ext cx="8534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ZW" sz="3000" b="1" dirty="0">
                <a:solidFill>
                  <a:schemeClr val="accent6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ndalus" pitchFamily="18" charset="-78"/>
                <a:ea typeface="+mj-ea"/>
                <a:cs typeface="Andalus" pitchFamily="18" charset="-78"/>
              </a:rPr>
              <a:t>SIX SIGMA - - - AN OVERVIEW</a:t>
            </a:r>
          </a:p>
        </p:txBody>
      </p:sp>
    </p:spTree>
    <p:extLst>
      <p:ext uri="{BB962C8B-B14F-4D97-AF65-F5344CB8AC3E}">
        <p14:creationId xmlns:p14="http://schemas.microsoft.com/office/powerpoint/2010/main" val="1977917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9144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en-ZW" sz="3600" b="1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ea typeface="+mn-ea"/>
                <a:cs typeface="Andalus" pitchFamily="18" charset="-78"/>
              </a:rPr>
              <a:t>A MANAGEMENT SYSTEM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13"/>
          </p:nvPr>
        </p:nvSpPr>
        <p:spPr>
          <a:xfrm>
            <a:off x="742949" y="1443038"/>
            <a:ext cx="10987087" cy="4906963"/>
          </a:xfrm>
        </p:spPr>
        <p:txBody>
          <a:bodyPr vert="horz" lIns="91440" tIns="45720" rIns="91440" bIns="45720" rtlCol="0">
            <a:noAutofit/>
          </a:bodyPr>
          <a:lstStyle/>
          <a:p>
            <a:pPr algn="just">
              <a:buFont typeface="Arial" pitchFamily="34" charset="0"/>
              <a:buNone/>
            </a:pPr>
            <a:r>
              <a:rPr lang="en-ZW" sz="2600" b="1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As a Management System / Philosophy it is reported to:</a:t>
            </a:r>
            <a:endParaRPr lang="en-ZW" sz="2600" dirty="0">
              <a:solidFill>
                <a:schemeClr val="accent6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algn="just">
              <a:lnSpc>
                <a:spcPct val="150000"/>
              </a:lnSpc>
            </a:pPr>
            <a:r>
              <a:rPr lang="en-ZW" sz="260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Ensure that improvements are sustained.</a:t>
            </a:r>
          </a:p>
          <a:p>
            <a:r>
              <a:rPr lang="en-ZW" sz="260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Mobilize teams to attack high impact projects  together to maximize their efforts.</a:t>
            </a:r>
          </a:p>
          <a:p>
            <a:r>
              <a:rPr lang="en-ZW" sz="260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Align business strategy to critical improvement efforts </a:t>
            </a:r>
          </a:p>
          <a:p>
            <a:pPr algn="just">
              <a:lnSpc>
                <a:spcPct val="150000"/>
              </a:lnSpc>
            </a:pPr>
            <a:r>
              <a:rPr lang="en-ZW" sz="260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Accelerate improved business results.</a:t>
            </a:r>
          </a:p>
        </p:txBody>
      </p:sp>
    </p:spTree>
    <p:extLst>
      <p:ext uri="{BB962C8B-B14F-4D97-AF65-F5344CB8AC3E}">
        <p14:creationId xmlns:p14="http://schemas.microsoft.com/office/powerpoint/2010/main" val="2747505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81200" y="76200"/>
            <a:ext cx="8229600" cy="7620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en-ZW" sz="3600" b="1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ea typeface="+mn-ea"/>
                <a:cs typeface="Andalus" pitchFamily="18" charset="-78"/>
              </a:rPr>
              <a:t>A METHODOLOGY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3"/>
          </p:nvPr>
        </p:nvSpPr>
        <p:spPr>
          <a:xfrm>
            <a:off x="685799" y="914400"/>
            <a:ext cx="11015663" cy="5410200"/>
          </a:xfrm>
        </p:spPr>
        <p:txBody>
          <a:bodyPr vert="horz" lIns="91440" tIns="45720" rIns="91440" bIns="45720" rtlCol="0">
            <a:noAutofit/>
          </a:bodyPr>
          <a:lstStyle/>
          <a:p>
            <a:pPr algn="just">
              <a:buNone/>
            </a:pPr>
            <a:r>
              <a:rPr lang="en-ZW" sz="2600" b="1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As a Methodology / Process</a:t>
            </a:r>
          </a:p>
          <a:p>
            <a:pPr algn="just">
              <a:lnSpc>
                <a:spcPct val="150000"/>
              </a:lnSpc>
            </a:pPr>
            <a:r>
              <a:rPr lang="en-ZW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It is used to keep the main focus of the company on understanding the needs of the customer</a:t>
            </a:r>
          </a:p>
          <a:p>
            <a:pPr algn="just">
              <a:lnSpc>
                <a:spcPct val="150000"/>
              </a:lnSpc>
            </a:pPr>
            <a:r>
              <a:rPr lang="en-ZW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Create rapid sustainable improvement </a:t>
            </a:r>
          </a:p>
          <a:p>
            <a:pPr algn="just">
              <a:lnSpc>
                <a:spcPct val="150000"/>
              </a:lnSpc>
              <a:buNone/>
            </a:pPr>
            <a:r>
              <a:rPr lang="en-ZW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	to business models / processes.</a:t>
            </a:r>
          </a:p>
          <a:p>
            <a:pPr algn="just">
              <a:lnSpc>
                <a:spcPct val="150000"/>
              </a:lnSpc>
            </a:pPr>
            <a:r>
              <a:rPr lang="en-ZW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Utilising rigorous data analysis and statistics to minimize variation in those processes. </a:t>
            </a:r>
          </a:p>
          <a:p>
            <a:pPr algn="just">
              <a:lnSpc>
                <a:spcPct val="150000"/>
              </a:lnSpc>
            </a:pPr>
            <a:r>
              <a:rPr lang="en-ZW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Breakdown of responsibly according to training level and knowledge base called the Six Sigma Hierarchy</a:t>
            </a:r>
            <a:r>
              <a:rPr lang="en-ZW" sz="260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.</a:t>
            </a:r>
          </a:p>
          <a:p>
            <a:pPr>
              <a:buNone/>
            </a:pPr>
            <a:endParaRPr lang="en-ZW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6722" y="2057400"/>
            <a:ext cx="2133599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49178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81200" y="228600"/>
            <a:ext cx="8229600" cy="9144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en-ZW" sz="3600" b="1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ea typeface="+mn-ea"/>
                <a:cs typeface="Andalus" pitchFamily="18" charset="-78"/>
              </a:rPr>
              <a:t>A METRIC SYSTEM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3"/>
          </p:nvPr>
        </p:nvSpPr>
        <p:spPr>
          <a:xfrm>
            <a:off x="6983103" y="1909941"/>
            <a:ext cx="4846104" cy="3549953"/>
          </a:xfrm>
        </p:spPr>
        <p:txBody>
          <a:bodyPr vert="horz" lIns="91440" tIns="45720" rIns="91440" bIns="45720" rtlCol="0">
            <a:noAutofit/>
          </a:bodyPr>
          <a:lstStyle/>
          <a:p>
            <a:pPr algn="just"/>
            <a:r>
              <a:rPr lang="en-ZW" sz="240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The term, sigma, is used as a scale of quality and in this case, it refers to the goal of ‘6 sigma’ or 3.4 defects per million opportunities.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56EDEAF-970A-4A0F-A75C-F950EA18479F}"/>
              </a:ext>
            </a:extLst>
          </p:cNvPr>
          <p:cNvGrpSpPr/>
          <p:nvPr/>
        </p:nvGrpSpPr>
        <p:grpSpPr>
          <a:xfrm>
            <a:off x="341151" y="1143000"/>
            <a:ext cx="6357210" cy="4833178"/>
            <a:chOff x="609600" y="1520825"/>
            <a:chExt cx="7715250" cy="4803775"/>
          </a:xfrm>
        </p:grpSpPr>
        <p:sp>
          <p:nvSpPr>
            <p:cNvPr id="10" name="Freeform 2">
              <a:extLst>
                <a:ext uri="{FF2B5EF4-FFF2-40B4-BE49-F238E27FC236}">
                  <a16:creationId xmlns:a16="http://schemas.microsoft.com/office/drawing/2014/main" id="{704F8981-F22A-4ACB-8C4E-770E7315D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025" y="3452813"/>
              <a:ext cx="1588" cy="4762"/>
            </a:xfrm>
            <a:custGeom>
              <a:avLst/>
              <a:gdLst>
                <a:gd name="T0" fmla="*/ 3 h 3"/>
                <a:gd name="T1" fmla="*/ 3 h 3"/>
                <a:gd name="T2" fmla="*/ 0 h 3"/>
                <a:gd name="T3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1" name="Rectangle 4">
              <a:extLst>
                <a:ext uri="{FF2B5EF4-FFF2-40B4-BE49-F238E27FC236}">
                  <a16:creationId xmlns:a16="http://schemas.microsoft.com/office/drawing/2014/main" id="{257E21A5-12B7-4E8E-82C7-B011D27F3F2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00000">
              <a:off x="5491163" y="1990725"/>
              <a:ext cx="1909762" cy="454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altLang="en-US">
                  <a:solidFill>
                    <a:srgbClr val="CECECE"/>
                  </a:solidFill>
                  <a:latin typeface="Britannic Bold" panose="020B0903060703020204" pitchFamily="34" charset="0"/>
                </a:rPr>
                <a:t>CENSORED</a:t>
              </a:r>
            </a:p>
          </p:txBody>
        </p:sp>
        <p:graphicFrame>
          <p:nvGraphicFramePr>
            <p:cNvPr id="12" name="Object 5">
              <a:hlinkClick r:id="" action="ppaction://ole?verb=0"/>
              <a:extLst>
                <a:ext uri="{FF2B5EF4-FFF2-40B4-BE49-F238E27FC236}">
                  <a16:creationId xmlns:a16="http://schemas.microsoft.com/office/drawing/2014/main" id="{551AEC06-D887-4E86-97E5-031D6498E1DA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231629793"/>
                </p:ext>
              </p:extLst>
            </p:nvPr>
          </p:nvGraphicFramePr>
          <p:xfrm>
            <a:off x="5418139" y="1807370"/>
            <a:ext cx="1887536" cy="874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1885680" imgH="873000" progId="Equation.3">
                    <p:embed/>
                  </p:oleObj>
                </mc:Choice>
                <mc:Fallback>
                  <p:oleObj name="Equation" r:id="rId2" imgW="1885680" imgH="873000" progId="Equation.3">
                    <p:embed/>
                    <p:pic>
                      <p:nvPicPr>
                        <p:cNvPr id="96261" name="Object 5">
                          <a:hlinkClick r:id="" action="ppaction://ole?verb=0"/>
                          <a:extLst>
                            <a:ext uri="{FF2B5EF4-FFF2-40B4-BE49-F238E27FC236}">
                              <a16:creationId xmlns:a16="http://schemas.microsoft.com/office/drawing/2014/main" id="{F07BD452-A402-43A8-A829-E54FB4FA66AD}"/>
                            </a:ext>
                          </a:extLst>
                        </p:cNvPr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18139" y="1807370"/>
                          <a:ext cx="1887536" cy="874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Rectangle 6">
              <a:extLst>
                <a:ext uri="{FF2B5EF4-FFF2-40B4-BE49-F238E27FC236}">
                  <a16:creationId xmlns:a16="http://schemas.microsoft.com/office/drawing/2014/main" id="{5E5F3378-EBD6-45DC-B917-9263B15ECB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288" y="2435225"/>
              <a:ext cx="2528887" cy="393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altLang="en-US" sz="2000">
                  <a:solidFill>
                    <a:srgbClr val="CC0000"/>
                  </a:solidFill>
                  <a:latin typeface="Britannic Bold" panose="020B0903060703020204" pitchFamily="34" charset="0"/>
                </a:rPr>
                <a:t>Sigma</a:t>
              </a:r>
              <a:r>
                <a:rPr lang="en-US" altLang="en-US" sz="1800">
                  <a:latin typeface="Britannic Bold" panose="020B0903060703020204" pitchFamily="34" charset="0"/>
                </a:rPr>
                <a:t> = </a:t>
              </a:r>
              <a:r>
                <a:rPr lang="en-US" altLang="en-US" sz="2000" b="1">
                  <a:latin typeface="Symbol" panose="05050102010706020507" pitchFamily="18" charset="2"/>
                </a:rPr>
                <a:t></a:t>
              </a:r>
              <a:r>
                <a:rPr lang="en-US" altLang="en-US" sz="1800">
                  <a:latin typeface="Britannic Bold" panose="020B0903060703020204" pitchFamily="34" charset="0"/>
                </a:rPr>
                <a:t> = Deviation</a:t>
              </a:r>
            </a:p>
          </p:txBody>
        </p:sp>
        <p:sp>
          <p:nvSpPr>
            <p:cNvPr id="14" name="Rectangle 7">
              <a:extLst>
                <a:ext uri="{FF2B5EF4-FFF2-40B4-BE49-F238E27FC236}">
                  <a16:creationId xmlns:a16="http://schemas.microsoft.com/office/drawing/2014/main" id="{838C7F23-CE29-495C-8AE4-CA020EF741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600" y="2732088"/>
              <a:ext cx="2287588" cy="301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altLang="en-US" sz="1400" dirty="0">
                  <a:latin typeface="Britannic Bold" panose="020B0903060703020204" pitchFamily="34" charset="0"/>
                </a:rPr>
                <a:t> ( Square root of variance )</a:t>
              </a:r>
            </a:p>
          </p:txBody>
        </p:sp>
        <p:grpSp>
          <p:nvGrpSpPr>
            <p:cNvPr id="15" name="Group 8">
              <a:extLst>
                <a:ext uri="{FF2B5EF4-FFF2-40B4-BE49-F238E27FC236}">
                  <a16:creationId xmlns:a16="http://schemas.microsoft.com/office/drawing/2014/main" id="{C6729F36-B766-4BB7-AF01-8B9E6CFB67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3750" y="1520825"/>
              <a:ext cx="4470400" cy="2655888"/>
              <a:chOff x="1405" y="841"/>
              <a:chExt cx="2816" cy="1673"/>
            </a:xfrm>
          </p:grpSpPr>
          <p:grpSp>
            <p:nvGrpSpPr>
              <p:cNvPr id="65" name="Group 9">
                <a:extLst>
                  <a:ext uri="{FF2B5EF4-FFF2-40B4-BE49-F238E27FC236}">
                    <a16:creationId xmlns:a16="http://schemas.microsoft.com/office/drawing/2014/main" id="{4E9F853F-F6A5-464A-A7C9-B8DA5ABE6FD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05" y="841"/>
                <a:ext cx="2816" cy="1673"/>
                <a:chOff x="1405" y="841"/>
                <a:chExt cx="2816" cy="1673"/>
              </a:xfrm>
            </p:grpSpPr>
            <p:grpSp>
              <p:nvGrpSpPr>
                <p:cNvPr id="67" name="Group 10">
                  <a:extLst>
                    <a:ext uri="{FF2B5EF4-FFF2-40B4-BE49-F238E27FC236}">
                      <a16:creationId xmlns:a16="http://schemas.microsoft.com/office/drawing/2014/main" id="{077AB138-D8D4-4948-8317-E0762C66F55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405" y="937"/>
                  <a:ext cx="2816" cy="1577"/>
                  <a:chOff x="1405" y="937"/>
                  <a:chExt cx="2816" cy="1577"/>
                </a:xfrm>
              </p:grpSpPr>
              <p:sp>
                <p:nvSpPr>
                  <p:cNvPr id="69" name="Freeform 11">
                    <a:extLst>
                      <a:ext uri="{FF2B5EF4-FFF2-40B4-BE49-F238E27FC236}">
                        <a16:creationId xmlns:a16="http://schemas.microsoft.com/office/drawing/2014/main" id="{5778A2A8-C2FB-4EA4-9E89-5BF1DA8B925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480" y="937"/>
                    <a:ext cx="2644" cy="1333"/>
                  </a:xfrm>
                  <a:custGeom>
                    <a:avLst/>
                    <a:gdLst>
                      <a:gd name="T0" fmla="*/ 76 w 2644"/>
                      <a:gd name="T1" fmla="*/ 1332 h 1333"/>
                      <a:gd name="T2" fmla="*/ 171 w 2644"/>
                      <a:gd name="T3" fmla="*/ 1332 h 1333"/>
                      <a:gd name="T4" fmla="*/ 264 w 2644"/>
                      <a:gd name="T5" fmla="*/ 1332 h 1333"/>
                      <a:gd name="T6" fmla="*/ 359 w 2644"/>
                      <a:gd name="T7" fmla="*/ 1332 h 1333"/>
                      <a:gd name="T8" fmla="*/ 453 w 2644"/>
                      <a:gd name="T9" fmla="*/ 1332 h 1333"/>
                      <a:gd name="T10" fmla="*/ 548 w 2644"/>
                      <a:gd name="T11" fmla="*/ 1332 h 1333"/>
                      <a:gd name="T12" fmla="*/ 643 w 2644"/>
                      <a:gd name="T13" fmla="*/ 1330 h 1333"/>
                      <a:gd name="T14" fmla="*/ 736 w 2644"/>
                      <a:gd name="T15" fmla="*/ 1321 h 1333"/>
                      <a:gd name="T16" fmla="*/ 831 w 2644"/>
                      <a:gd name="T17" fmla="*/ 1286 h 1333"/>
                      <a:gd name="T18" fmla="*/ 925 w 2644"/>
                      <a:gd name="T19" fmla="*/ 1185 h 1333"/>
                      <a:gd name="T20" fmla="*/ 1020 w 2644"/>
                      <a:gd name="T21" fmla="*/ 962 h 1333"/>
                      <a:gd name="T22" fmla="*/ 1113 w 2644"/>
                      <a:gd name="T23" fmla="*/ 605 h 1333"/>
                      <a:gd name="T24" fmla="*/ 1208 w 2644"/>
                      <a:gd name="T25" fmla="*/ 220 h 1333"/>
                      <a:gd name="T26" fmla="*/ 1303 w 2644"/>
                      <a:gd name="T27" fmla="*/ 7 h 1333"/>
                      <a:gd name="T28" fmla="*/ 1397 w 2644"/>
                      <a:gd name="T29" fmla="*/ 103 h 1333"/>
                      <a:gd name="T30" fmla="*/ 1492 w 2644"/>
                      <a:gd name="T31" fmla="*/ 444 h 1333"/>
                      <a:gd name="T32" fmla="*/ 1585 w 2644"/>
                      <a:gd name="T33" fmla="*/ 832 h 1333"/>
                      <a:gd name="T34" fmla="*/ 1680 w 2644"/>
                      <a:gd name="T35" fmla="*/ 1113 h 1333"/>
                      <a:gd name="T36" fmla="*/ 1774 w 2644"/>
                      <a:gd name="T37" fmla="*/ 1258 h 1333"/>
                      <a:gd name="T38" fmla="*/ 1869 w 2644"/>
                      <a:gd name="T39" fmla="*/ 1312 h 1333"/>
                      <a:gd name="T40" fmla="*/ 1964 w 2644"/>
                      <a:gd name="T41" fmla="*/ 1328 h 1333"/>
                      <a:gd name="T42" fmla="*/ 2057 w 2644"/>
                      <a:gd name="T43" fmla="*/ 1331 h 1333"/>
                      <a:gd name="T44" fmla="*/ 2152 w 2644"/>
                      <a:gd name="T45" fmla="*/ 1332 h 1333"/>
                      <a:gd name="T46" fmla="*/ 2247 w 2644"/>
                      <a:gd name="T47" fmla="*/ 1332 h 1333"/>
                      <a:gd name="T48" fmla="*/ 2341 w 2644"/>
                      <a:gd name="T49" fmla="*/ 1332 h 1333"/>
                      <a:gd name="T50" fmla="*/ 2434 w 2644"/>
                      <a:gd name="T51" fmla="*/ 1332 h 1333"/>
                      <a:gd name="T52" fmla="*/ 2530 w 2644"/>
                      <a:gd name="T53" fmla="*/ 1332 h 1333"/>
                      <a:gd name="T54" fmla="*/ 2624 w 2644"/>
                      <a:gd name="T55" fmla="*/ 1332 h 1333"/>
                      <a:gd name="T56" fmla="*/ 2567 w 2644"/>
                      <a:gd name="T57" fmla="*/ 1332 h 1333"/>
                      <a:gd name="T58" fmla="*/ 2472 w 2644"/>
                      <a:gd name="T59" fmla="*/ 1332 h 1333"/>
                      <a:gd name="T60" fmla="*/ 2379 w 2644"/>
                      <a:gd name="T61" fmla="*/ 1332 h 1333"/>
                      <a:gd name="T62" fmla="*/ 2284 w 2644"/>
                      <a:gd name="T63" fmla="*/ 1332 h 1333"/>
                      <a:gd name="T64" fmla="*/ 2190 w 2644"/>
                      <a:gd name="T65" fmla="*/ 1332 h 1333"/>
                      <a:gd name="T66" fmla="*/ 2095 w 2644"/>
                      <a:gd name="T67" fmla="*/ 1332 h 1333"/>
                      <a:gd name="T68" fmla="*/ 2001 w 2644"/>
                      <a:gd name="T69" fmla="*/ 1332 h 1333"/>
                      <a:gd name="T70" fmla="*/ 1907 w 2644"/>
                      <a:gd name="T71" fmla="*/ 1332 h 1333"/>
                      <a:gd name="T72" fmla="*/ 1812 w 2644"/>
                      <a:gd name="T73" fmla="*/ 1332 h 1333"/>
                      <a:gd name="T74" fmla="*/ 1718 w 2644"/>
                      <a:gd name="T75" fmla="*/ 1332 h 1333"/>
                      <a:gd name="T76" fmla="*/ 1623 w 2644"/>
                      <a:gd name="T77" fmla="*/ 1332 h 1333"/>
                      <a:gd name="T78" fmla="*/ 1530 w 2644"/>
                      <a:gd name="T79" fmla="*/ 1332 h 1333"/>
                      <a:gd name="T80" fmla="*/ 1435 w 2644"/>
                      <a:gd name="T81" fmla="*/ 1332 h 1333"/>
                      <a:gd name="T82" fmla="*/ 1340 w 2644"/>
                      <a:gd name="T83" fmla="*/ 1332 h 1333"/>
                      <a:gd name="T84" fmla="*/ 1246 w 2644"/>
                      <a:gd name="T85" fmla="*/ 1332 h 1333"/>
                      <a:gd name="T86" fmla="*/ 1151 w 2644"/>
                      <a:gd name="T87" fmla="*/ 1332 h 1333"/>
                      <a:gd name="T88" fmla="*/ 1057 w 2644"/>
                      <a:gd name="T89" fmla="*/ 1332 h 1333"/>
                      <a:gd name="T90" fmla="*/ 963 w 2644"/>
                      <a:gd name="T91" fmla="*/ 1332 h 1333"/>
                      <a:gd name="T92" fmla="*/ 869 w 2644"/>
                      <a:gd name="T93" fmla="*/ 1332 h 1333"/>
                      <a:gd name="T94" fmla="*/ 774 w 2644"/>
                      <a:gd name="T95" fmla="*/ 1332 h 1333"/>
                      <a:gd name="T96" fmla="*/ 679 w 2644"/>
                      <a:gd name="T97" fmla="*/ 1332 h 1333"/>
                      <a:gd name="T98" fmla="*/ 586 w 2644"/>
                      <a:gd name="T99" fmla="*/ 1332 h 1333"/>
                      <a:gd name="T100" fmla="*/ 491 w 2644"/>
                      <a:gd name="T101" fmla="*/ 1332 h 1333"/>
                      <a:gd name="T102" fmla="*/ 396 w 2644"/>
                      <a:gd name="T103" fmla="*/ 1332 h 1333"/>
                      <a:gd name="T104" fmla="*/ 302 w 2644"/>
                      <a:gd name="T105" fmla="*/ 1332 h 1333"/>
                      <a:gd name="T106" fmla="*/ 209 w 2644"/>
                      <a:gd name="T107" fmla="*/ 1332 h 1333"/>
                      <a:gd name="T108" fmla="*/ 114 w 2644"/>
                      <a:gd name="T109" fmla="*/ 1332 h 1333"/>
                      <a:gd name="T110" fmla="*/ 19 w 2644"/>
                      <a:gd name="T111" fmla="*/ 1332 h 13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644" h="1333">
                        <a:moveTo>
                          <a:pt x="0" y="1332"/>
                        </a:moveTo>
                        <a:lnTo>
                          <a:pt x="19" y="1332"/>
                        </a:lnTo>
                        <a:lnTo>
                          <a:pt x="39" y="1332"/>
                        </a:lnTo>
                        <a:lnTo>
                          <a:pt x="57" y="1332"/>
                        </a:lnTo>
                        <a:lnTo>
                          <a:pt x="76" y="1332"/>
                        </a:lnTo>
                        <a:lnTo>
                          <a:pt x="95" y="1332"/>
                        </a:lnTo>
                        <a:lnTo>
                          <a:pt x="114" y="1332"/>
                        </a:lnTo>
                        <a:lnTo>
                          <a:pt x="132" y="1332"/>
                        </a:lnTo>
                        <a:lnTo>
                          <a:pt x="151" y="1332"/>
                        </a:lnTo>
                        <a:lnTo>
                          <a:pt x="171" y="1332"/>
                        </a:lnTo>
                        <a:lnTo>
                          <a:pt x="189" y="1332"/>
                        </a:lnTo>
                        <a:lnTo>
                          <a:pt x="209" y="1332"/>
                        </a:lnTo>
                        <a:lnTo>
                          <a:pt x="226" y="1332"/>
                        </a:lnTo>
                        <a:lnTo>
                          <a:pt x="245" y="1332"/>
                        </a:lnTo>
                        <a:lnTo>
                          <a:pt x="264" y="1332"/>
                        </a:lnTo>
                        <a:lnTo>
                          <a:pt x="283" y="1332"/>
                        </a:lnTo>
                        <a:lnTo>
                          <a:pt x="302" y="1332"/>
                        </a:lnTo>
                        <a:lnTo>
                          <a:pt x="321" y="1332"/>
                        </a:lnTo>
                        <a:lnTo>
                          <a:pt x="340" y="1332"/>
                        </a:lnTo>
                        <a:lnTo>
                          <a:pt x="359" y="1332"/>
                        </a:lnTo>
                        <a:lnTo>
                          <a:pt x="378" y="1332"/>
                        </a:lnTo>
                        <a:lnTo>
                          <a:pt x="396" y="1332"/>
                        </a:lnTo>
                        <a:lnTo>
                          <a:pt x="416" y="1332"/>
                        </a:lnTo>
                        <a:lnTo>
                          <a:pt x="435" y="1332"/>
                        </a:lnTo>
                        <a:lnTo>
                          <a:pt x="453" y="1332"/>
                        </a:lnTo>
                        <a:lnTo>
                          <a:pt x="473" y="1332"/>
                        </a:lnTo>
                        <a:lnTo>
                          <a:pt x="491" y="1332"/>
                        </a:lnTo>
                        <a:lnTo>
                          <a:pt x="510" y="1332"/>
                        </a:lnTo>
                        <a:lnTo>
                          <a:pt x="529" y="1332"/>
                        </a:lnTo>
                        <a:lnTo>
                          <a:pt x="548" y="1332"/>
                        </a:lnTo>
                        <a:lnTo>
                          <a:pt x="567" y="1331"/>
                        </a:lnTo>
                        <a:lnTo>
                          <a:pt x="586" y="1331"/>
                        </a:lnTo>
                        <a:lnTo>
                          <a:pt x="605" y="1331"/>
                        </a:lnTo>
                        <a:lnTo>
                          <a:pt x="623" y="1330"/>
                        </a:lnTo>
                        <a:lnTo>
                          <a:pt x="643" y="1330"/>
                        </a:lnTo>
                        <a:lnTo>
                          <a:pt x="661" y="1329"/>
                        </a:lnTo>
                        <a:lnTo>
                          <a:pt x="679" y="1328"/>
                        </a:lnTo>
                        <a:lnTo>
                          <a:pt x="699" y="1326"/>
                        </a:lnTo>
                        <a:lnTo>
                          <a:pt x="717" y="1324"/>
                        </a:lnTo>
                        <a:lnTo>
                          <a:pt x="736" y="1321"/>
                        </a:lnTo>
                        <a:lnTo>
                          <a:pt x="755" y="1317"/>
                        </a:lnTo>
                        <a:lnTo>
                          <a:pt x="774" y="1312"/>
                        </a:lnTo>
                        <a:lnTo>
                          <a:pt x="792" y="1306"/>
                        </a:lnTo>
                        <a:lnTo>
                          <a:pt x="812" y="1297"/>
                        </a:lnTo>
                        <a:lnTo>
                          <a:pt x="831" y="1286"/>
                        </a:lnTo>
                        <a:lnTo>
                          <a:pt x="849" y="1273"/>
                        </a:lnTo>
                        <a:lnTo>
                          <a:pt x="869" y="1258"/>
                        </a:lnTo>
                        <a:lnTo>
                          <a:pt x="887" y="1238"/>
                        </a:lnTo>
                        <a:lnTo>
                          <a:pt x="906" y="1214"/>
                        </a:lnTo>
                        <a:lnTo>
                          <a:pt x="925" y="1185"/>
                        </a:lnTo>
                        <a:lnTo>
                          <a:pt x="944" y="1152"/>
                        </a:lnTo>
                        <a:lnTo>
                          <a:pt x="963" y="1113"/>
                        </a:lnTo>
                        <a:lnTo>
                          <a:pt x="982" y="1068"/>
                        </a:lnTo>
                        <a:lnTo>
                          <a:pt x="1001" y="1018"/>
                        </a:lnTo>
                        <a:lnTo>
                          <a:pt x="1020" y="962"/>
                        </a:lnTo>
                        <a:lnTo>
                          <a:pt x="1039" y="900"/>
                        </a:lnTo>
                        <a:lnTo>
                          <a:pt x="1057" y="832"/>
                        </a:lnTo>
                        <a:lnTo>
                          <a:pt x="1077" y="760"/>
                        </a:lnTo>
                        <a:lnTo>
                          <a:pt x="1096" y="684"/>
                        </a:lnTo>
                        <a:lnTo>
                          <a:pt x="1113" y="605"/>
                        </a:lnTo>
                        <a:lnTo>
                          <a:pt x="1133" y="525"/>
                        </a:lnTo>
                        <a:lnTo>
                          <a:pt x="1151" y="444"/>
                        </a:lnTo>
                        <a:lnTo>
                          <a:pt x="1170" y="366"/>
                        </a:lnTo>
                        <a:lnTo>
                          <a:pt x="1189" y="290"/>
                        </a:lnTo>
                        <a:lnTo>
                          <a:pt x="1208" y="220"/>
                        </a:lnTo>
                        <a:lnTo>
                          <a:pt x="1227" y="157"/>
                        </a:lnTo>
                        <a:lnTo>
                          <a:pt x="1246" y="103"/>
                        </a:lnTo>
                        <a:lnTo>
                          <a:pt x="1265" y="59"/>
                        </a:lnTo>
                        <a:lnTo>
                          <a:pt x="1283" y="27"/>
                        </a:lnTo>
                        <a:lnTo>
                          <a:pt x="1303" y="7"/>
                        </a:lnTo>
                        <a:lnTo>
                          <a:pt x="1321" y="0"/>
                        </a:lnTo>
                        <a:lnTo>
                          <a:pt x="1340" y="7"/>
                        </a:lnTo>
                        <a:lnTo>
                          <a:pt x="1360" y="27"/>
                        </a:lnTo>
                        <a:lnTo>
                          <a:pt x="1378" y="59"/>
                        </a:lnTo>
                        <a:lnTo>
                          <a:pt x="1397" y="103"/>
                        </a:lnTo>
                        <a:lnTo>
                          <a:pt x="1416" y="157"/>
                        </a:lnTo>
                        <a:lnTo>
                          <a:pt x="1435" y="220"/>
                        </a:lnTo>
                        <a:lnTo>
                          <a:pt x="1454" y="290"/>
                        </a:lnTo>
                        <a:lnTo>
                          <a:pt x="1473" y="366"/>
                        </a:lnTo>
                        <a:lnTo>
                          <a:pt x="1492" y="444"/>
                        </a:lnTo>
                        <a:lnTo>
                          <a:pt x="1510" y="525"/>
                        </a:lnTo>
                        <a:lnTo>
                          <a:pt x="1530" y="605"/>
                        </a:lnTo>
                        <a:lnTo>
                          <a:pt x="1547" y="684"/>
                        </a:lnTo>
                        <a:lnTo>
                          <a:pt x="1566" y="760"/>
                        </a:lnTo>
                        <a:lnTo>
                          <a:pt x="1585" y="832"/>
                        </a:lnTo>
                        <a:lnTo>
                          <a:pt x="1604" y="900"/>
                        </a:lnTo>
                        <a:lnTo>
                          <a:pt x="1623" y="962"/>
                        </a:lnTo>
                        <a:lnTo>
                          <a:pt x="1642" y="1018"/>
                        </a:lnTo>
                        <a:lnTo>
                          <a:pt x="1661" y="1068"/>
                        </a:lnTo>
                        <a:lnTo>
                          <a:pt x="1680" y="1113"/>
                        </a:lnTo>
                        <a:lnTo>
                          <a:pt x="1699" y="1152"/>
                        </a:lnTo>
                        <a:lnTo>
                          <a:pt x="1718" y="1185"/>
                        </a:lnTo>
                        <a:lnTo>
                          <a:pt x="1737" y="1214"/>
                        </a:lnTo>
                        <a:lnTo>
                          <a:pt x="1756" y="1238"/>
                        </a:lnTo>
                        <a:lnTo>
                          <a:pt x="1774" y="1258"/>
                        </a:lnTo>
                        <a:lnTo>
                          <a:pt x="1794" y="1273"/>
                        </a:lnTo>
                        <a:lnTo>
                          <a:pt x="1812" y="1286"/>
                        </a:lnTo>
                        <a:lnTo>
                          <a:pt x="1831" y="1297"/>
                        </a:lnTo>
                        <a:lnTo>
                          <a:pt x="1851" y="1306"/>
                        </a:lnTo>
                        <a:lnTo>
                          <a:pt x="1869" y="1312"/>
                        </a:lnTo>
                        <a:lnTo>
                          <a:pt x="1888" y="1317"/>
                        </a:lnTo>
                        <a:lnTo>
                          <a:pt x="1907" y="1321"/>
                        </a:lnTo>
                        <a:lnTo>
                          <a:pt x="1926" y="1324"/>
                        </a:lnTo>
                        <a:lnTo>
                          <a:pt x="1944" y="1326"/>
                        </a:lnTo>
                        <a:lnTo>
                          <a:pt x="1964" y="1328"/>
                        </a:lnTo>
                        <a:lnTo>
                          <a:pt x="1982" y="1329"/>
                        </a:lnTo>
                        <a:lnTo>
                          <a:pt x="2001" y="1330"/>
                        </a:lnTo>
                        <a:lnTo>
                          <a:pt x="2020" y="1330"/>
                        </a:lnTo>
                        <a:lnTo>
                          <a:pt x="2038" y="1331"/>
                        </a:lnTo>
                        <a:lnTo>
                          <a:pt x="2057" y="1331"/>
                        </a:lnTo>
                        <a:lnTo>
                          <a:pt x="2076" y="1331"/>
                        </a:lnTo>
                        <a:lnTo>
                          <a:pt x="2095" y="1332"/>
                        </a:lnTo>
                        <a:lnTo>
                          <a:pt x="2114" y="1332"/>
                        </a:lnTo>
                        <a:lnTo>
                          <a:pt x="2133" y="1332"/>
                        </a:lnTo>
                        <a:lnTo>
                          <a:pt x="2152" y="1332"/>
                        </a:lnTo>
                        <a:lnTo>
                          <a:pt x="2170" y="1332"/>
                        </a:lnTo>
                        <a:lnTo>
                          <a:pt x="2190" y="1332"/>
                        </a:lnTo>
                        <a:lnTo>
                          <a:pt x="2208" y="1332"/>
                        </a:lnTo>
                        <a:lnTo>
                          <a:pt x="2227" y="1332"/>
                        </a:lnTo>
                        <a:lnTo>
                          <a:pt x="2247" y="1332"/>
                        </a:lnTo>
                        <a:lnTo>
                          <a:pt x="2265" y="1332"/>
                        </a:lnTo>
                        <a:lnTo>
                          <a:pt x="2284" y="1332"/>
                        </a:lnTo>
                        <a:lnTo>
                          <a:pt x="2303" y="1332"/>
                        </a:lnTo>
                        <a:lnTo>
                          <a:pt x="2322" y="1332"/>
                        </a:lnTo>
                        <a:lnTo>
                          <a:pt x="2341" y="1332"/>
                        </a:lnTo>
                        <a:lnTo>
                          <a:pt x="2360" y="1332"/>
                        </a:lnTo>
                        <a:lnTo>
                          <a:pt x="2379" y="1332"/>
                        </a:lnTo>
                        <a:lnTo>
                          <a:pt x="2398" y="1332"/>
                        </a:lnTo>
                        <a:lnTo>
                          <a:pt x="2417" y="1332"/>
                        </a:lnTo>
                        <a:lnTo>
                          <a:pt x="2434" y="1332"/>
                        </a:lnTo>
                        <a:lnTo>
                          <a:pt x="2454" y="1332"/>
                        </a:lnTo>
                        <a:lnTo>
                          <a:pt x="2472" y="1332"/>
                        </a:lnTo>
                        <a:lnTo>
                          <a:pt x="2491" y="1332"/>
                        </a:lnTo>
                        <a:lnTo>
                          <a:pt x="2511" y="1332"/>
                        </a:lnTo>
                        <a:lnTo>
                          <a:pt x="2530" y="1332"/>
                        </a:lnTo>
                        <a:lnTo>
                          <a:pt x="2548" y="1332"/>
                        </a:lnTo>
                        <a:lnTo>
                          <a:pt x="2567" y="1332"/>
                        </a:lnTo>
                        <a:lnTo>
                          <a:pt x="2586" y="1332"/>
                        </a:lnTo>
                        <a:lnTo>
                          <a:pt x="2604" y="1332"/>
                        </a:lnTo>
                        <a:lnTo>
                          <a:pt x="2624" y="1332"/>
                        </a:lnTo>
                        <a:lnTo>
                          <a:pt x="2643" y="1332"/>
                        </a:lnTo>
                        <a:lnTo>
                          <a:pt x="2624" y="1332"/>
                        </a:lnTo>
                        <a:lnTo>
                          <a:pt x="2604" y="1332"/>
                        </a:lnTo>
                        <a:lnTo>
                          <a:pt x="2586" y="1332"/>
                        </a:lnTo>
                        <a:lnTo>
                          <a:pt x="2567" y="1332"/>
                        </a:lnTo>
                        <a:lnTo>
                          <a:pt x="2548" y="1332"/>
                        </a:lnTo>
                        <a:lnTo>
                          <a:pt x="2530" y="1332"/>
                        </a:lnTo>
                        <a:lnTo>
                          <a:pt x="2511" y="1332"/>
                        </a:lnTo>
                        <a:lnTo>
                          <a:pt x="2491" y="1332"/>
                        </a:lnTo>
                        <a:lnTo>
                          <a:pt x="2472" y="1332"/>
                        </a:lnTo>
                        <a:lnTo>
                          <a:pt x="2454" y="1332"/>
                        </a:lnTo>
                        <a:lnTo>
                          <a:pt x="2434" y="1332"/>
                        </a:lnTo>
                        <a:lnTo>
                          <a:pt x="2417" y="1332"/>
                        </a:lnTo>
                        <a:lnTo>
                          <a:pt x="2398" y="1332"/>
                        </a:lnTo>
                        <a:lnTo>
                          <a:pt x="2379" y="1332"/>
                        </a:lnTo>
                        <a:lnTo>
                          <a:pt x="2360" y="1332"/>
                        </a:lnTo>
                        <a:lnTo>
                          <a:pt x="2341" y="1332"/>
                        </a:lnTo>
                        <a:lnTo>
                          <a:pt x="2322" y="1332"/>
                        </a:lnTo>
                        <a:lnTo>
                          <a:pt x="2303" y="1332"/>
                        </a:lnTo>
                        <a:lnTo>
                          <a:pt x="2284" y="1332"/>
                        </a:lnTo>
                        <a:lnTo>
                          <a:pt x="2265" y="1332"/>
                        </a:lnTo>
                        <a:lnTo>
                          <a:pt x="2247" y="1332"/>
                        </a:lnTo>
                        <a:lnTo>
                          <a:pt x="2227" y="1332"/>
                        </a:lnTo>
                        <a:lnTo>
                          <a:pt x="2208" y="1332"/>
                        </a:lnTo>
                        <a:lnTo>
                          <a:pt x="2190" y="1332"/>
                        </a:lnTo>
                        <a:lnTo>
                          <a:pt x="2170" y="1332"/>
                        </a:lnTo>
                        <a:lnTo>
                          <a:pt x="2152" y="1332"/>
                        </a:lnTo>
                        <a:lnTo>
                          <a:pt x="2133" y="1332"/>
                        </a:lnTo>
                        <a:lnTo>
                          <a:pt x="2114" y="1332"/>
                        </a:lnTo>
                        <a:lnTo>
                          <a:pt x="2095" y="1332"/>
                        </a:lnTo>
                        <a:lnTo>
                          <a:pt x="2076" y="1332"/>
                        </a:lnTo>
                        <a:lnTo>
                          <a:pt x="2057" y="1332"/>
                        </a:lnTo>
                        <a:lnTo>
                          <a:pt x="2038" y="1332"/>
                        </a:lnTo>
                        <a:lnTo>
                          <a:pt x="2020" y="1332"/>
                        </a:lnTo>
                        <a:lnTo>
                          <a:pt x="2001" y="1332"/>
                        </a:lnTo>
                        <a:lnTo>
                          <a:pt x="1982" y="1332"/>
                        </a:lnTo>
                        <a:lnTo>
                          <a:pt x="1964" y="1332"/>
                        </a:lnTo>
                        <a:lnTo>
                          <a:pt x="1944" y="1332"/>
                        </a:lnTo>
                        <a:lnTo>
                          <a:pt x="1926" y="1332"/>
                        </a:lnTo>
                        <a:lnTo>
                          <a:pt x="1907" y="1332"/>
                        </a:lnTo>
                        <a:lnTo>
                          <a:pt x="1888" y="1332"/>
                        </a:lnTo>
                        <a:lnTo>
                          <a:pt x="1869" y="1332"/>
                        </a:lnTo>
                        <a:lnTo>
                          <a:pt x="1851" y="1332"/>
                        </a:lnTo>
                        <a:lnTo>
                          <a:pt x="1831" y="1332"/>
                        </a:lnTo>
                        <a:lnTo>
                          <a:pt x="1812" y="1332"/>
                        </a:lnTo>
                        <a:lnTo>
                          <a:pt x="1794" y="1332"/>
                        </a:lnTo>
                        <a:lnTo>
                          <a:pt x="1774" y="1332"/>
                        </a:lnTo>
                        <a:lnTo>
                          <a:pt x="1756" y="1332"/>
                        </a:lnTo>
                        <a:lnTo>
                          <a:pt x="1737" y="1332"/>
                        </a:lnTo>
                        <a:lnTo>
                          <a:pt x="1718" y="1332"/>
                        </a:lnTo>
                        <a:lnTo>
                          <a:pt x="1699" y="1332"/>
                        </a:lnTo>
                        <a:lnTo>
                          <a:pt x="1680" y="1332"/>
                        </a:lnTo>
                        <a:lnTo>
                          <a:pt x="1661" y="1332"/>
                        </a:lnTo>
                        <a:lnTo>
                          <a:pt x="1642" y="1332"/>
                        </a:lnTo>
                        <a:lnTo>
                          <a:pt x="1623" y="1332"/>
                        </a:lnTo>
                        <a:lnTo>
                          <a:pt x="1604" y="1332"/>
                        </a:lnTo>
                        <a:lnTo>
                          <a:pt x="1585" y="1332"/>
                        </a:lnTo>
                        <a:lnTo>
                          <a:pt x="1566" y="1332"/>
                        </a:lnTo>
                        <a:lnTo>
                          <a:pt x="1547" y="1332"/>
                        </a:lnTo>
                        <a:lnTo>
                          <a:pt x="1530" y="1332"/>
                        </a:lnTo>
                        <a:lnTo>
                          <a:pt x="1510" y="1332"/>
                        </a:lnTo>
                        <a:lnTo>
                          <a:pt x="1492" y="1332"/>
                        </a:lnTo>
                        <a:lnTo>
                          <a:pt x="1473" y="1332"/>
                        </a:lnTo>
                        <a:lnTo>
                          <a:pt x="1454" y="1332"/>
                        </a:lnTo>
                        <a:lnTo>
                          <a:pt x="1435" y="1332"/>
                        </a:lnTo>
                        <a:lnTo>
                          <a:pt x="1416" y="1332"/>
                        </a:lnTo>
                        <a:lnTo>
                          <a:pt x="1397" y="1332"/>
                        </a:lnTo>
                        <a:lnTo>
                          <a:pt x="1378" y="1332"/>
                        </a:lnTo>
                        <a:lnTo>
                          <a:pt x="1360" y="1332"/>
                        </a:lnTo>
                        <a:lnTo>
                          <a:pt x="1340" y="1332"/>
                        </a:lnTo>
                        <a:lnTo>
                          <a:pt x="1321" y="1332"/>
                        </a:lnTo>
                        <a:lnTo>
                          <a:pt x="1303" y="1332"/>
                        </a:lnTo>
                        <a:lnTo>
                          <a:pt x="1283" y="1332"/>
                        </a:lnTo>
                        <a:lnTo>
                          <a:pt x="1265" y="1332"/>
                        </a:lnTo>
                        <a:lnTo>
                          <a:pt x="1246" y="1332"/>
                        </a:lnTo>
                        <a:lnTo>
                          <a:pt x="1227" y="1332"/>
                        </a:lnTo>
                        <a:lnTo>
                          <a:pt x="1208" y="1332"/>
                        </a:lnTo>
                        <a:lnTo>
                          <a:pt x="1189" y="1332"/>
                        </a:lnTo>
                        <a:lnTo>
                          <a:pt x="1170" y="1332"/>
                        </a:lnTo>
                        <a:lnTo>
                          <a:pt x="1151" y="1332"/>
                        </a:lnTo>
                        <a:lnTo>
                          <a:pt x="1133" y="1332"/>
                        </a:lnTo>
                        <a:lnTo>
                          <a:pt x="1113" y="1332"/>
                        </a:lnTo>
                        <a:lnTo>
                          <a:pt x="1096" y="1332"/>
                        </a:lnTo>
                        <a:lnTo>
                          <a:pt x="1077" y="1332"/>
                        </a:lnTo>
                        <a:lnTo>
                          <a:pt x="1057" y="1332"/>
                        </a:lnTo>
                        <a:lnTo>
                          <a:pt x="1039" y="1332"/>
                        </a:lnTo>
                        <a:lnTo>
                          <a:pt x="1020" y="1332"/>
                        </a:lnTo>
                        <a:lnTo>
                          <a:pt x="1001" y="1332"/>
                        </a:lnTo>
                        <a:lnTo>
                          <a:pt x="982" y="1332"/>
                        </a:lnTo>
                        <a:lnTo>
                          <a:pt x="963" y="1332"/>
                        </a:lnTo>
                        <a:lnTo>
                          <a:pt x="944" y="1332"/>
                        </a:lnTo>
                        <a:lnTo>
                          <a:pt x="925" y="1332"/>
                        </a:lnTo>
                        <a:lnTo>
                          <a:pt x="906" y="1332"/>
                        </a:lnTo>
                        <a:lnTo>
                          <a:pt x="887" y="1332"/>
                        </a:lnTo>
                        <a:lnTo>
                          <a:pt x="869" y="1332"/>
                        </a:lnTo>
                        <a:lnTo>
                          <a:pt x="849" y="1332"/>
                        </a:lnTo>
                        <a:lnTo>
                          <a:pt x="831" y="1332"/>
                        </a:lnTo>
                        <a:lnTo>
                          <a:pt x="812" y="1332"/>
                        </a:lnTo>
                        <a:lnTo>
                          <a:pt x="792" y="1332"/>
                        </a:lnTo>
                        <a:lnTo>
                          <a:pt x="774" y="1332"/>
                        </a:lnTo>
                        <a:lnTo>
                          <a:pt x="755" y="1332"/>
                        </a:lnTo>
                        <a:lnTo>
                          <a:pt x="736" y="1332"/>
                        </a:lnTo>
                        <a:lnTo>
                          <a:pt x="717" y="1332"/>
                        </a:lnTo>
                        <a:lnTo>
                          <a:pt x="699" y="1332"/>
                        </a:lnTo>
                        <a:lnTo>
                          <a:pt x="679" y="1332"/>
                        </a:lnTo>
                        <a:lnTo>
                          <a:pt x="661" y="1332"/>
                        </a:lnTo>
                        <a:lnTo>
                          <a:pt x="643" y="1332"/>
                        </a:lnTo>
                        <a:lnTo>
                          <a:pt x="623" y="1332"/>
                        </a:lnTo>
                        <a:lnTo>
                          <a:pt x="605" y="1332"/>
                        </a:lnTo>
                        <a:lnTo>
                          <a:pt x="586" y="1332"/>
                        </a:lnTo>
                        <a:lnTo>
                          <a:pt x="567" y="1332"/>
                        </a:lnTo>
                        <a:lnTo>
                          <a:pt x="548" y="1332"/>
                        </a:lnTo>
                        <a:lnTo>
                          <a:pt x="529" y="1332"/>
                        </a:lnTo>
                        <a:lnTo>
                          <a:pt x="510" y="1332"/>
                        </a:lnTo>
                        <a:lnTo>
                          <a:pt x="491" y="1332"/>
                        </a:lnTo>
                        <a:lnTo>
                          <a:pt x="473" y="1332"/>
                        </a:lnTo>
                        <a:lnTo>
                          <a:pt x="453" y="1332"/>
                        </a:lnTo>
                        <a:lnTo>
                          <a:pt x="435" y="1332"/>
                        </a:lnTo>
                        <a:lnTo>
                          <a:pt x="416" y="1332"/>
                        </a:lnTo>
                        <a:lnTo>
                          <a:pt x="396" y="1332"/>
                        </a:lnTo>
                        <a:lnTo>
                          <a:pt x="378" y="1332"/>
                        </a:lnTo>
                        <a:lnTo>
                          <a:pt x="359" y="1332"/>
                        </a:lnTo>
                        <a:lnTo>
                          <a:pt x="340" y="1332"/>
                        </a:lnTo>
                        <a:lnTo>
                          <a:pt x="321" y="1332"/>
                        </a:lnTo>
                        <a:lnTo>
                          <a:pt x="302" y="1332"/>
                        </a:lnTo>
                        <a:lnTo>
                          <a:pt x="283" y="1332"/>
                        </a:lnTo>
                        <a:lnTo>
                          <a:pt x="264" y="1332"/>
                        </a:lnTo>
                        <a:lnTo>
                          <a:pt x="245" y="1332"/>
                        </a:lnTo>
                        <a:lnTo>
                          <a:pt x="226" y="1332"/>
                        </a:lnTo>
                        <a:lnTo>
                          <a:pt x="209" y="1332"/>
                        </a:lnTo>
                        <a:lnTo>
                          <a:pt x="189" y="1332"/>
                        </a:lnTo>
                        <a:lnTo>
                          <a:pt x="171" y="1332"/>
                        </a:lnTo>
                        <a:lnTo>
                          <a:pt x="151" y="1332"/>
                        </a:lnTo>
                        <a:lnTo>
                          <a:pt x="132" y="1332"/>
                        </a:lnTo>
                        <a:lnTo>
                          <a:pt x="114" y="1332"/>
                        </a:lnTo>
                        <a:lnTo>
                          <a:pt x="95" y="1332"/>
                        </a:lnTo>
                        <a:lnTo>
                          <a:pt x="76" y="1332"/>
                        </a:lnTo>
                        <a:lnTo>
                          <a:pt x="57" y="1332"/>
                        </a:lnTo>
                        <a:lnTo>
                          <a:pt x="39" y="1332"/>
                        </a:lnTo>
                        <a:lnTo>
                          <a:pt x="19" y="1332"/>
                        </a:lnTo>
                        <a:lnTo>
                          <a:pt x="0" y="1332"/>
                        </a:lnTo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rnd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ZW"/>
                  </a:p>
                </p:txBody>
              </p:sp>
              <p:sp>
                <p:nvSpPr>
                  <p:cNvPr id="70" name="Line 12">
                    <a:extLst>
                      <a:ext uri="{FF2B5EF4-FFF2-40B4-BE49-F238E27FC236}">
                        <a16:creationId xmlns:a16="http://schemas.microsoft.com/office/drawing/2014/main" id="{BA7F2CC0-07A9-44DF-9FAA-F6FE0F37AC2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480" y="2274"/>
                    <a:ext cx="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ZW"/>
                  </a:p>
                </p:txBody>
              </p:sp>
              <p:sp>
                <p:nvSpPr>
                  <p:cNvPr id="71" name="Freeform 13">
                    <a:extLst>
                      <a:ext uri="{FF2B5EF4-FFF2-40B4-BE49-F238E27FC236}">
                        <a16:creationId xmlns:a16="http://schemas.microsoft.com/office/drawing/2014/main" id="{FDB4447D-E0FB-44CA-A683-0602336BB3D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480" y="937"/>
                    <a:ext cx="2649" cy="1338"/>
                  </a:xfrm>
                  <a:custGeom>
                    <a:avLst/>
                    <a:gdLst>
                      <a:gd name="T0" fmla="*/ 39 w 2649"/>
                      <a:gd name="T1" fmla="*/ 1337 h 1338"/>
                      <a:gd name="T2" fmla="*/ 95 w 2649"/>
                      <a:gd name="T3" fmla="*/ 1337 h 1338"/>
                      <a:gd name="T4" fmla="*/ 151 w 2649"/>
                      <a:gd name="T5" fmla="*/ 1337 h 1338"/>
                      <a:gd name="T6" fmla="*/ 209 w 2649"/>
                      <a:gd name="T7" fmla="*/ 1337 h 1338"/>
                      <a:gd name="T8" fmla="*/ 265 w 2649"/>
                      <a:gd name="T9" fmla="*/ 1337 h 1338"/>
                      <a:gd name="T10" fmla="*/ 322 w 2649"/>
                      <a:gd name="T11" fmla="*/ 1337 h 1338"/>
                      <a:gd name="T12" fmla="*/ 378 w 2649"/>
                      <a:gd name="T13" fmla="*/ 1337 h 1338"/>
                      <a:gd name="T14" fmla="*/ 436 w 2649"/>
                      <a:gd name="T15" fmla="*/ 1337 h 1338"/>
                      <a:gd name="T16" fmla="*/ 492 w 2649"/>
                      <a:gd name="T17" fmla="*/ 1337 h 1338"/>
                      <a:gd name="T18" fmla="*/ 549 w 2649"/>
                      <a:gd name="T19" fmla="*/ 1337 h 1338"/>
                      <a:gd name="T20" fmla="*/ 605 w 2649"/>
                      <a:gd name="T21" fmla="*/ 1336 h 1338"/>
                      <a:gd name="T22" fmla="*/ 662 w 2649"/>
                      <a:gd name="T23" fmla="*/ 1334 h 1338"/>
                      <a:gd name="T24" fmla="*/ 719 w 2649"/>
                      <a:gd name="T25" fmla="*/ 1329 h 1338"/>
                      <a:gd name="T26" fmla="*/ 775 w 2649"/>
                      <a:gd name="T27" fmla="*/ 1317 h 1338"/>
                      <a:gd name="T28" fmla="*/ 833 w 2649"/>
                      <a:gd name="T29" fmla="*/ 1291 h 1338"/>
                      <a:gd name="T30" fmla="*/ 889 w 2649"/>
                      <a:gd name="T31" fmla="*/ 1242 h 1338"/>
                      <a:gd name="T32" fmla="*/ 946 w 2649"/>
                      <a:gd name="T33" fmla="*/ 1156 h 1338"/>
                      <a:gd name="T34" fmla="*/ 1002 w 2649"/>
                      <a:gd name="T35" fmla="*/ 1022 h 1338"/>
                      <a:gd name="T36" fmla="*/ 1059 w 2649"/>
                      <a:gd name="T37" fmla="*/ 835 h 1338"/>
                      <a:gd name="T38" fmla="*/ 1116 w 2649"/>
                      <a:gd name="T39" fmla="*/ 607 h 1338"/>
                      <a:gd name="T40" fmla="*/ 1172 w 2649"/>
                      <a:gd name="T41" fmla="*/ 367 h 1338"/>
                      <a:gd name="T42" fmla="*/ 1229 w 2649"/>
                      <a:gd name="T43" fmla="*/ 158 h 1338"/>
                      <a:gd name="T44" fmla="*/ 1286 w 2649"/>
                      <a:gd name="T45" fmla="*/ 27 h 1338"/>
                      <a:gd name="T46" fmla="*/ 1343 w 2649"/>
                      <a:gd name="T47" fmla="*/ 7 h 1338"/>
                      <a:gd name="T48" fmla="*/ 1399 w 2649"/>
                      <a:gd name="T49" fmla="*/ 103 h 1338"/>
                      <a:gd name="T50" fmla="*/ 1456 w 2649"/>
                      <a:gd name="T51" fmla="*/ 291 h 1338"/>
                      <a:gd name="T52" fmla="*/ 1513 w 2649"/>
                      <a:gd name="T53" fmla="*/ 526 h 1338"/>
                      <a:gd name="T54" fmla="*/ 1569 w 2649"/>
                      <a:gd name="T55" fmla="*/ 763 h 1338"/>
                      <a:gd name="T56" fmla="*/ 1626 w 2649"/>
                      <a:gd name="T57" fmla="*/ 966 h 1338"/>
                      <a:gd name="T58" fmla="*/ 1684 w 2649"/>
                      <a:gd name="T59" fmla="*/ 1117 h 1338"/>
                      <a:gd name="T60" fmla="*/ 1741 w 2649"/>
                      <a:gd name="T61" fmla="*/ 1218 h 1338"/>
                      <a:gd name="T62" fmla="*/ 1797 w 2649"/>
                      <a:gd name="T63" fmla="*/ 1278 h 1338"/>
                      <a:gd name="T64" fmla="*/ 1854 w 2649"/>
                      <a:gd name="T65" fmla="*/ 1310 h 1338"/>
                      <a:gd name="T66" fmla="*/ 1911 w 2649"/>
                      <a:gd name="T67" fmla="*/ 1326 h 1338"/>
                      <a:gd name="T68" fmla="*/ 1967 w 2649"/>
                      <a:gd name="T69" fmla="*/ 1333 h 1338"/>
                      <a:gd name="T70" fmla="*/ 2024 w 2649"/>
                      <a:gd name="T71" fmla="*/ 1335 h 1338"/>
                      <a:gd name="T72" fmla="*/ 2080 w 2649"/>
                      <a:gd name="T73" fmla="*/ 1336 h 1338"/>
                      <a:gd name="T74" fmla="*/ 2138 w 2649"/>
                      <a:gd name="T75" fmla="*/ 1337 h 1338"/>
                      <a:gd name="T76" fmla="*/ 2194 w 2649"/>
                      <a:gd name="T77" fmla="*/ 1337 h 1338"/>
                      <a:gd name="T78" fmla="*/ 2251 w 2649"/>
                      <a:gd name="T79" fmla="*/ 1337 h 1338"/>
                      <a:gd name="T80" fmla="*/ 2307 w 2649"/>
                      <a:gd name="T81" fmla="*/ 1337 h 1338"/>
                      <a:gd name="T82" fmla="*/ 2364 w 2649"/>
                      <a:gd name="T83" fmla="*/ 1337 h 1338"/>
                      <a:gd name="T84" fmla="*/ 2421 w 2649"/>
                      <a:gd name="T85" fmla="*/ 1337 h 1338"/>
                      <a:gd name="T86" fmla="*/ 2477 w 2649"/>
                      <a:gd name="T87" fmla="*/ 1337 h 1338"/>
                      <a:gd name="T88" fmla="*/ 2535 w 2649"/>
                      <a:gd name="T89" fmla="*/ 1337 h 1338"/>
                      <a:gd name="T90" fmla="*/ 2591 w 2649"/>
                      <a:gd name="T91" fmla="*/ 1337 h 1338"/>
                      <a:gd name="T92" fmla="*/ 2648 w 2649"/>
                      <a:gd name="T93" fmla="*/ 1337 h 13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2649" h="1338">
                        <a:moveTo>
                          <a:pt x="0" y="1337"/>
                        </a:moveTo>
                        <a:lnTo>
                          <a:pt x="19" y="1337"/>
                        </a:lnTo>
                        <a:lnTo>
                          <a:pt x="39" y="1337"/>
                        </a:lnTo>
                        <a:lnTo>
                          <a:pt x="57" y="1337"/>
                        </a:lnTo>
                        <a:lnTo>
                          <a:pt x="76" y="1337"/>
                        </a:lnTo>
                        <a:lnTo>
                          <a:pt x="95" y="1337"/>
                        </a:lnTo>
                        <a:lnTo>
                          <a:pt x="114" y="1337"/>
                        </a:lnTo>
                        <a:lnTo>
                          <a:pt x="132" y="1337"/>
                        </a:lnTo>
                        <a:lnTo>
                          <a:pt x="151" y="1337"/>
                        </a:lnTo>
                        <a:lnTo>
                          <a:pt x="171" y="1337"/>
                        </a:lnTo>
                        <a:lnTo>
                          <a:pt x="189" y="1337"/>
                        </a:lnTo>
                        <a:lnTo>
                          <a:pt x="209" y="1337"/>
                        </a:lnTo>
                        <a:lnTo>
                          <a:pt x="227" y="1337"/>
                        </a:lnTo>
                        <a:lnTo>
                          <a:pt x="246" y="1337"/>
                        </a:lnTo>
                        <a:lnTo>
                          <a:pt x="265" y="1337"/>
                        </a:lnTo>
                        <a:lnTo>
                          <a:pt x="284" y="1337"/>
                        </a:lnTo>
                        <a:lnTo>
                          <a:pt x="303" y="1337"/>
                        </a:lnTo>
                        <a:lnTo>
                          <a:pt x="322" y="1337"/>
                        </a:lnTo>
                        <a:lnTo>
                          <a:pt x="341" y="1337"/>
                        </a:lnTo>
                        <a:lnTo>
                          <a:pt x="360" y="1337"/>
                        </a:lnTo>
                        <a:lnTo>
                          <a:pt x="378" y="1337"/>
                        </a:lnTo>
                        <a:lnTo>
                          <a:pt x="397" y="1337"/>
                        </a:lnTo>
                        <a:lnTo>
                          <a:pt x="417" y="1337"/>
                        </a:lnTo>
                        <a:lnTo>
                          <a:pt x="436" y="1337"/>
                        </a:lnTo>
                        <a:lnTo>
                          <a:pt x="454" y="1337"/>
                        </a:lnTo>
                        <a:lnTo>
                          <a:pt x="473" y="1337"/>
                        </a:lnTo>
                        <a:lnTo>
                          <a:pt x="492" y="1337"/>
                        </a:lnTo>
                        <a:lnTo>
                          <a:pt x="510" y="1337"/>
                        </a:lnTo>
                        <a:lnTo>
                          <a:pt x="530" y="1337"/>
                        </a:lnTo>
                        <a:lnTo>
                          <a:pt x="549" y="1337"/>
                        </a:lnTo>
                        <a:lnTo>
                          <a:pt x="568" y="1336"/>
                        </a:lnTo>
                        <a:lnTo>
                          <a:pt x="587" y="1336"/>
                        </a:lnTo>
                        <a:lnTo>
                          <a:pt x="605" y="1336"/>
                        </a:lnTo>
                        <a:lnTo>
                          <a:pt x="624" y="1335"/>
                        </a:lnTo>
                        <a:lnTo>
                          <a:pt x="643" y="1335"/>
                        </a:lnTo>
                        <a:lnTo>
                          <a:pt x="662" y="1334"/>
                        </a:lnTo>
                        <a:lnTo>
                          <a:pt x="681" y="1333"/>
                        </a:lnTo>
                        <a:lnTo>
                          <a:pt x="701" y="1331"/>
                        </a:lnTo>
                        <a:lnTo>
                          <a:pt x="719" y="1329"/>
                        </a:lnTo>
                        <a:lnTo>
                          <a:pt x="737" y="1326"/>
                        </a:lnTo>
                        <a:lnTo>
                          <a:pt x="757" y="1322"/>
                        </a:lnTo>
                        <a:lnTo>
                          <a:pt x="775" y="1317"/>
                        </a:lnTo>
                        <a:lnTo>
                          <a:pt x="794" y="1310"/>
                        </a:lnTo>
                        <a:lnTo>
                          <a:pt x="814" y="1302"/>
                        </a:lnTo>
                        <a:lnTo>
                          <a:pt x="833" y="1291"/>
                        </a:lnTo>
                        <a:lnTo>
                          <a:pt x="851" y="1278"/>
                        </a:lnTo>
                        <a:lnTo>
                          <a:pt x="870" y="1262"/>
                        </a:lnTo>
                        <a:lnTo>
                          <a:pt x="889" y="1242"/>
                        </a:lnTo>
                        <a:lnTo>
                          <a:pt x="907" y="1218"/>
                        </a:lnTo>
                        <a:lnTo>
                          <a:pt x="927" y="1189"/>
                        </a:lnTo>
                        <a:lnTo>
                          <a:pt x="946" y="1156"/>
                        </a:lnTo>
                        <a:lnTo>
                          <a:pt x="965" y="1117"/>
                        </a:lnTo>
                        <a:lnTo>
                          <a:pt x="984" y="1072"/>
                        </a:lnTo>
                        <a:lnTo>
                          <a:pt x="1002" y="1022"/>
                        </a:lnTo>
                        <a:lnTo>
                          <a:pt x="1022" y="966"/>
                        </a:lnTo>
                        <a:lnTo>
                          <a:pt x="1040" y="904"/>
                        </a:lnTo>
                        <a:lnTo>
                          <a:pt x="1059" y="835"/>
                        </a:lnTo>
                        <a:lnTo>
                          <a:pt x="1079" y="763"/>
                        </a:lnTo>
                        <a:lnTo>
                          <a:pt x="1097" y="687"/>
                        </a:lnTo>
                        <a:lnTo>
                          <a:pt x="1116" y="607"/>
                        </a:lnTo>
                        <a:lnTo>
                          <a:pt x="1135" y="526"/>
                        </a:lnTo>
                        <a:lnTo>
                          <a:pt x="1154" y="446"/>
                        </a:lnTo>
                        <a:lnTo>
                          <a:pt x="1172" y="367"/>
                        </a:lnTo>
                        <a:lnTo>
                          <a:pt x="1192" y="291"/>
                        </a:lnTo>
                        <a:lnTo>
                          <a:pt x="1211" y="221"/>
                        </a:lnTo>
                        <a:lnTo>
                          <a:pt x="1229" y="158"/>
                        </a:lnTo>
                        <a:lnTo>
                          <a:pt x="1249" y="103"/>
                        </a:lnTo>
                        <a:lnTo>
                          <a:pt x="1267" y="59"/>
                        </a:lnTo>
                        <a:lnTo>
                          <a:pt x="1286" y="27"/>
                        </a:lnTo>
                        <a:lnTo>
                          <a:pt x="1305" y="7"/>
                        </a:lnTo>
                        <a:lnTo>
                          <a:pt x="1324" y="0"/>
                        </a:lnTo>
                        <a:lnTo>
                          <a:pt x="1343" y="7"/>
                        </a:lnTo>
                        <a:lnTo>
                          <a:pt x="1362" y="27"/>
                        </a:lnTo>
                        <a:lnTo>
                          <a:pt x="1381" y="59"/>
                        </a:lnTo>
                        <a:lnTo>
                          <a:pt x="1399" y="103"/>
                        </a:lnTo>
                        <a:lnTo>
                          <a:pt x="1419" y="158"/>
                        </a:lnTo>
                        <a:lnTo>
                          <a:pt x="1437" y="221"/>
                        </a:lnTo>
                        <a:lnTo>
                          <a:pt x="1456" y="291"/>
                        </a:lnTo>
                        <a:lnTo>
                          <a:pt x="1476" y="367"/>
                        </a:lnTo>
                        <a:lnTo>
                          <a:pt x="1494" y="446"/>
                        </a:lnTo>
                        <a:lnTo>
                          <a:pt x="1513" y="526"/>
                        </a:lnTo>
                        <a:lnTo>
                          <a:pt x="1532" y="607"/>
                        </a:lnTo>
                        <a:lnTo>
                          <a:pt x="1551" y="687"/>
                        </a:lnTo>
                        <a:lnTo>
                          <a:pt x="1569" y="763"/>
                        </a:lnTo>
                        <a:lnTo>
                          <a:pt x="1588" y="835"/>
                        </a:lnTo>
                        <a:lnTo>
                          <a:pt x="1608" y="904"/>
                        </a:lnTo>
                        <a:lnTo>
                          <a:pt x="1626" y="966"/>
                        </a:lnTo>
                        <a:lnTo>
                          <a:pt x="1646" y="1022"/>
                        </a:lnTo>
                        <a:lnTo>
                          <a:pt x="1664" y="1072"/>
                        </a:lnTo>
                        <a:lnTo>
                          <a:pt x="1684" y="1117"/>
                        </a:lnTo>
                        <a:lnTo>
                          <a:pt x="1702" y="1156"/>
                        </a:lnTo>
                        <a:lnTo>
                          <a:pt x="1721" y="1189"/>
                        </a:lnTo>
                        <a:lnTo>
                          <a:pt x="1741" y="1218"/>
                        </a:lnTo>
                        <a:lnTo>
                          <a:pt x="1759" y="1242"/>
                        </a:lnTo>
                        <a:lnTo>
                          <a:pt x="1778" y="1262"/>
                        </a:lnTo>
                        <a:lnTo>
                          <a:pt x="1797" y="1278"/>
                        </a:lnTo>
                        <a:lnTo>
                          <a:pt x="1816" y="1291"/>
                        </a:lnTo>
                        <a:lnTo>
                          <a:pt x="1834" y="1302"/>
                        </a:lnTo>
                        <a:lnTo>
                          <a:pt x="1854" y="1310"/>
                        </a:lnTo>
                        <a:lnTo>
                          <a:pt x="1873" y="1317"/>
                        </a:lnTo>
                        <a:lnTo>
                          <a:pt x="1891" y="1322"/>
                        </a:lnTo>
                        <a:lnTo>
                          <a:pt x="1911" y="1326"/>
                        </a:lnTo>
                        <a:lnTo>
                          <a:pt x="1929" y="1329"/>
                        </a:lnTo>
                        <a:lnTo>
                          <a:pt x="1948" y="1331"/>
                        </a:lnTo>
                        <a:lnTo>
                          <a:pt x="1967" y="1333"/>
                        </a:lnTo>
                        <a:lnTo>
                          <a:pt x="1986" y="1334"/>
                        </a:lnTo>
                        <a:lnTo>
                          <a:pt x="2005" y="1335"/>
                        </a:lnTo>
                        <a:lnTo>
                          <a:pt x="2024" y="1335"/>
                        </a:lnTo>
                        <a:lnTo>
                          <a:pt x="2043" y="1336"/>
                        </a:lnTo>
                        <a:lnTo>
                          <a:pt x="2061" y="1336"/>
                        </a:lnTo>
                        <a:lnTo>
                          <a:pt x="2080" y="1336"/>
                        </a:lnTo>
                        <a:lnTo>
                          <a:pt x="2099" y="1337"/>
                        </a:lnTo>
                        <a:lnTo>
                          <a:pt x="2118" y="1337"/>
                        </a:lnTo>
                        <a:lnTo>
                          <a:pt x="2138" y="1337"/>
                        </a:lnTo>
                        <a:lnTo>
                          <a:pt x="2156" y="1337"/>
                        </a:lnTo>
                        <a:lnTo>
                          <a:pt x="2175" y="1337"/>
                        </a:lnTo>
                        <a:lnTo>
                          <a:pt x="2194" y="1337"/>
                        </a:lnTo>
                        <a:lnTo>
                          <a:pt x="2212" y="1337"/>
                        </a:lnTo>
                        <a:lnTo>
                          <a:pt x="2231" y="1337"/>
                        </a:lnTo>
                        <a:lnTo>
                          <a:pt x="2251" y="1337"/>
                        </a:lnTo>
                        <a:lnTo>
                          <a:pt x="2270" y="1337"/>
                        </a:lnTo>
                        <a:lnTo>
                          <a:pt x="2288" y="1337"/>
                        </a:lnTo>
                        <a:lnTo>
                          <a:pt x="2307" y="1337"/>
                        </a:lnTo>
                        <a:lnTo>
                          <a:pt x="2326" y="1337"/>
                        </a:lnTo>
                        <a:lnTo>
                          <a:pt x="2345" y="1337"/>
                        </a:lnTo>
                        <a:lnTo>
                          <a:pt x="2364" y="1337"/>
                        </a:lnTo>
                        <a:lnTo>
                          <a:pt x="2383" y="1337"/>
                        </a:lnTo>
                        <a:lnTo>
                          <a:pt x="2403" y="1337"/>
                        </a:lnTo>
                        <a:lnTo>
                          <a:pt x="2421" y="1337"/>
                        </a:lnTo>
                        <a:lnTo>
                          <a:pt x="2439" y="1337"/>
                        </a:lnTo>
                        <a:lnTo>
                          <a:pt x="2459" y="1337"/>
                        </a:lnTo>
                        <a:lnTo>
                          <a:pt x="2477" y="1337"/>
                        </a:lnTo>
                        <a:lnTo>
                          <a:pt x="2496" y="1337"/>
                        </a:lnTo>
                        <a:lnTo>
                          <a:pt x="2516" y="1337"/>
                        </a:lnTo>
                        <a:lnTo>
                          <a:pt x="2535" y="1337"/>
                        </a:lnTo>
                        <a:lnTo>
                          <a:pt x="2553" y="1337"/>
                        </a:lnTo>
                        <a:lnTo>
                          <a:pt x="2572" y="1337"/>
                        </a:lnTo>
                        <a:lnTo>
                          <a:pt x="2591" y="1337"/>
                        </a:lnTo>
                        <a:lnTo>
                          <a:pt x="2609" y="1337"/>
                        </a:lnTo>
                        <a:lnTo>
                          <a:pt x="2629" y="1337"/>
                        </a:lnTo>
                        <a:lnTo>
                          <a:pt x="2648" y="1337"/>
                        </a:lnTo>
                      </a:path>
                    </a:pathLst>
                  </a:custGeom>
                  <a:noFill/>
                  <a:ln w="25400" cap="rnd" cmpd="sng">
                    <a:solidFill>
                      <a:schemeClr val="accen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ZW"/>
                  </a:p>
                </p:txBody>
              </p:sp>
              <p:sp>
                <p:nvSpPr>
                  <p:cNvPr id="72" name="Line 14">
                    <a:extLst>
                      <a:ext uri="{FF2B5EF4-FFF2-40B4-BE49-F238E27FC236}">
                        <a16:creationId xmlns:a16="http://schemas.microsoft.com/office/drawing/2014/main" id="{2BFA204A-8DB7-43F4-90F3-56C8AF3D425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497" y="2274"/>
                    <a:ext cx="2616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ZW"/>
                  </a:p>
                </p:txBody>
              </p:sp>
              <p:sp>
                <p:nvSpPr>
                  <p:cNvPr id="73" name="Line 15">
                    <a:extLst>
                      <a:ext uri="{FF2B5EF4-FFF2-40B4-BE49-F238E27FC236}">
                        <a16:creationId xmlns:a16="http://schemas.microsoft.com/office/drawing/2014/main" id="{222DBECA-FCE3-4BD1-BBFB-0B4F2D908DE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80" y="2258"/>
                    <a:ext cx="0" cy="50"/>
                  </a:xfrm>
                  <a:prstGeom prst="line">
                    <a:avLst/>
                  </a:prstGeom>
                  <a:noFill/>
                  <a:ln w="254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ZW"/>
                  </a:p>
                </p:txBody>
              </p:sp>
              <p:sp>
                <p:nvSpPr>
                  <p:cNvPr id="74" name="Line 16">
                    <a:extLst>
                      <a:ext uri="{FF2B5EF4-FFF2-40B4-BE49-F238E27FC236}">
                        <a16:creationId xmlns:a16="http://schemas.microsoft.com/office/drawing/2014/main" id="{6685DB3C-14F3-47D9-9835-C7B9AD02F38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670" y="2258"/>
                    <a:ext cx="0" cy="50"/>
                  </a:xfrm>
                  <a:prstGeom prst="line">
                    <a:avLst/>
                  </a:prstGeom>
                  <a:noFill/>
                  <a:ln w="254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ZW"/>
                  </a:p>
                </p:txBody>
              </p:sp>
              <p:sp>
                <p:nvSpPr>
                  <p:cNvPr id="75" name="Line 17">
                    <a:extLst>
                      <a:ext uri="{FF2B5EF4-FFF2-40B4-BE49-F238E27FC236}">
                        <a16:creationId xmlns:a16="http://schemas.microsoft.com/office/drawing/2014/main" id="{164435A7-CBA5-4E35-A360-67CC9F7D07A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59" y="2258"/>
                    <a:ext cx="0" cy="50"/>
                  </a:xfrm>
                  <a:prstGeom prst="line">
                    <a:avLst/>
                  </a:prstGeom>
                  <a:noFill/>
                  <a:ln w="254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ZW"/>
                  </a:p>
                </p:txBody>
              </p:sp>
              <p:sp>
                <p:nvSpPr>
                  <p:cNvPr id="76" name="Line 18">
                    <a:extLst>
                      <a:ext uri="{FF2B5EF4-FFF2-40B4-BE49-F238E27FC236}">
                        <a16:creationId xmlns:a16="http://schemas.microsoft.com/office/drawing/2014/main" id="{9506C7C2-2D3F-49F4-A58B-B6D81CAA28C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48" y="2258"/>
                    <a:ext cx="0" cy="50"/>
                  </a:xfrm>
                  <a:prstGeom prst="line">
                    <a:avLst/>
                  </a:prstGeom>
                  <a:noFill/>
                  <a:ln w="254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ZW"/>
                  </a:p>
                </p:txBody>
              </p:sp>
              <p:sp>
                <p:nvSpPr>
                  <p:cNvPr id="77" name="Line 19">
                    <a:extLst>
                      <a:ext uri="{FF2B5EF4-FFF2-40B4-BE49-F238E27FC236}">
                        <a16:creationId xmlns:a16="http://schemas.microsoft.com/office/drawing/2014/main" id="{DBFC675E-8C32-4652-B498-0C1D0746B39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37" y="2258"/>
                    <a:ext cx="0" cy="50"/>
                  </a:xfrm>
                  <a:prstGeom prst="line">
                    <a:avLst/>
                  </a:prstGeom>
                  <a:noFill/>
                  <a:ln w="254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ZW"/>
                  </a:p>
                </p:txBody>
              </p:sp>
              <p:sp>
                <p:nvSpPr>
                  <p:cNvPr id="78" name="Line 20">
                    <a:extLst>
                      <a:ext uri="{FF2B5EF4-FFF2-40B4-BE49-F238E27FC236}">
                        <a16:creationId xmlns:a16="http://schemas.microsoft.com/office/drawing/2014/main" id="{5CA4E233-5BE8-490D-92EE-6D6C8314706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426" y="2258"/>
                    <a:ext cx="0" cy="50"/>
                  </a:xfrm>
                  <a:prstGeom prst="line">
                    <a:avLst/>
                  </a:prstGeom>
                  <a:noFill/>
                  <a:ln w="254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ZW"/>
                  </a:p>
                </p:txBody>
              </p:sp>
              <p:sp>
                <p:nvSpPr>
                  <p:cNvPr id="79" name="Line 21">
                    <a:extLst>
                      <a:ext uri="{FF2B5EF4-FFF2-40B4-BE49-F238E27FC236}">
                        <a16:creationId xmlns:a16="http://schemas.microsoft.com/office/drawing/2014/main" id="{7E654FA8-3C83-4697-B447-1733964AF88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16" y="2258"/>
                    <a:ext cx="0" cy="50"/>
                  </a:xfrm>
                  <a:prstGeom prst="line">
                    <a:avLst/>
                  </a:prstGeom>
                  <a:noFill/>
                  <a:ln w="254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ZW"/>
                  </a:p>
                </p:txBody>
              </p:sp>
              <p:sp>
                <p:nvSpPr>
                  <p:cNvPr id="80" name="Line 22">
                    <a:extLst>
                      <a:ext uri="{FF2B5EF4-FFF2-40B4-BE49-F238E27FC236}">
                        <a16:creationId xmlns:a16="http://schemas.microsoft.com/office/drawing/2014/main" id="{129B5B26-EE72-4BF9-80A8-37349F4D091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04" y="2258"/>
                    <a:ext cx="0" cy="50"/>
                  </a:xfrm>
                  <a:prstGeom prst="line">
                    <a:avLst/>
                  </a:prstGeom>
                  <a:noFill/>
                  <a:ln w="254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ZW"/>
                  </a:p>
                </p:txBody>
              </p:sp>
              <p:sp>
                <p:nvSpPr>
                  <p:cNvPr id="81" name="Line 23">
                    <a:extLst>
                      <a:ext uri="{FF2B5EF4-FFF2-40B4-BE49-F238E27FC236}">
                        <a16:creationId xmlns:a16="http://schemas.microsoft.com/office/drawing/2014/main" id="{6439AC34-A70D-454C-9468-3C960EFFFFB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93" y="2258"/>
                    <a:ext cx="0" cy="50"/>
                  </a:xfrm>
                  <a:prstGeom prst="line">
                    <a:avLst/>
                  </a:prstGeom>
                  <a:noFill/>
                  <a:ln w="254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ZW"/>
                  </a:p>
                </p:txBody>
              </p:sp>
              <p:sp>
                <p:nvSpPr>
                  <p:cNvPr id="82" name="Line 24">
                    <a:extLst>
                      <a:ext uri="{FF2B5EF4-FFF2-40B4-BE49-F238E27FC236}">
                        <a16:creationId xmlns:a16="http://schemas.microsoft.com/office/drawing/2014/main" id="{6F35B742-8E90-4AB7-9A66-3BF3D93AC8E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82" y="2258"/>
                    <a:ext cx="0" cy="50"/>
                  </a:xfrm>
                  <a:prstGeom prst="line">
                    <a:avLst/>
                  </a:prstGeom>
                  <a:noFill/>
                  <a:ln w="254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ZW"/>
                  </a:p>
                </p:txBody>
              </p:sp>
              <p:sp>
                <p:nvSpPr>
                  <p:cNvPr id="83" name="Line 25">
                    <a:extLst>
                      <a:ext uri="{FF2B5EF4-FFF2-40B4-BE49-F238E27FC236}">
                        <a16:creationId xmlns:a16="http://schemas.microsoft.com/office/drawing/2014/main" id="{2C1F81E9-BBD3-42B4-8AF5-D5324735DCD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71" y="2258"/>
                    <a:ext cx="0" cy="50"/>
                  </a:xfrm>
                  <a:prstGeom prst="line">
                    <a:avLst/>
                  </a:prstGeom>
                  <a:noFill/>
                  <a:ln w="254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ZW"/>
                  </a:p>
                </p:txBody>
              </p:sp>
              <p:sp>
                <p:nvSpPr>
                  <p:cNvPr id="84" name="Line 26">
                    <a:extLst>
                      <a:ext uri="{FF2B5EF4-FFF2-40B4-BE49-F238E27FC236}">
                        <a16:creationId xmlns:a16="http://schemas.microsoft.com/office/drawing/2014/main" id="{8515E20D-AA23-443D-AB37-1924334486A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61" y="2258"/>
                    <a:ext cx="0" cy="50"/>
                  </a:xfrm>
                  <a:prstGeom prst="line">
                    <a:avLst/>
                  </a:prstGeom>
                  <a:noFill/>
                  <a:ln w="254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ZW"/>
                  </a:p>
                </p:txBody>
              </p:sp>
              <p:sp>
                <p:nvSpPr>
                  <p:cNvPr id="85" name="Line 27">
                    <a:extLst>
                      <a:ext uri="{FF2B5EF4-FFF2-40B4-BE49-F238E27FC236}">
                        <a16:creationId xmlns:a16="http://schemas.microsoft.com/office/drawing/2014/main" id="{E9D4B9F2-37DE-4342-B795-52A9B764802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50" y="2258"/>
                    <a:ext cx="0" cy="50"/>
                  </a:xfrm>
                  <a:prstGeom prst="line">
                    <a:avLst/>
                  </a:prstGeom>
                  <a:noFill/>
                  <a:ln w="254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ZW"/>
                  </a:p>
                </p:txBody>
              </p:sp>
              <p:sp>
                <p:nvSpPr>
                  <p:cNvPr id="86" name="Line 28">
                    <a:extLst>
                      <a:ext uri="{FF2B5EF4-FFF2-40B4-BE49-F238E27FC236}">
                        <a16:creationId xmlns:a16="http://schemas.microsoft.com/office/drawing/2014/main" id="{4802CD79-A8DC-4678-B0A0-7321A164F78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39" y="2258"/>
                    <a:ext cx="0" cy="50"/>
                  </a:xfrm>
                  <a:prstGeom prst="line">
                    <a:avLst/>
                  </a:prstGeom>
                  <a:noFill/>
                  <a:ln w="254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ZW"/>
                  </a:p>
                </p:txBody>
              </p:sp>
              <p:sp>
                <p:nvSpPr>
                  <p:cNvPr id="87" name="Line 29">
                    <a:extLst>
                      <a:ext uri="{FF2B5EF4-FFF2-40B4-BE49-F238E27FC236}">
                        <a16:creationId xmlns:a16="http://schemas.microsoft.com/office/drawing/2014/main" id="{70D581CC-8E26-4E47-BDD1-1DB01F0FE9B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128" y="2258"/>
                    <a:ext cx="0" cy="50"/>
                  </a:xfrm>
                  <a:prstGeom prst="line">
                    <a:avLst/>
                  </a:prstGeom>
                  <a:noFill/>
                  <a:ln w="254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ZW"/>
                  </a:p>
                </p:txBody>
              </p:sp>
              <p:grpSp>
                <p:nvGrpSpPr>
                  <p:cNvPr id="88" name="Group 30">
                    <a:extLst>
                      <a:ext uri="{FF2B5EF4-FFF2-40B4-BE49-F238E27FC236}">
                        <a16:creationId xmlns:a16="http://schemas.microsoft.com/office/drawing/2014/main" id="{EFD371D7-FDF3-4F54-9062-F89D6A77A90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405" y="2320"/>
                    <a:ext cx="2816" cy="194"/>
                    <a:chOff x="1405" y="2320"/>
                    <a:chExt cx="2816" cy="194"/>
                  </a:xfrm>
                </p:grpSpPr>
                <p:sp>
                  <p:nvSpPr>
                    <p:cNvPr id="89" name="Rectangle 31">
                      <a:extLst>
                        <a:ext uri="{FF2B5EF4-FFF2-40B4-BE49-F238E27FC236}">
                          <a16:creationId xmlns:a16="http://schemas.microsoft.com/office/drawing/2014/main" id="{21AFE086-C677-4ADC-9059-2CC818C53F4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1394" y="2331"/>
                      <a:ext cx="194" cy="17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90488" tIns="44450" rIns="90488" bIns="44450">
                      <a:spAutoFit/>
                    </a:bodyPr>
                    <a:lstStyle/>
                    <a:p>
                      <a:pPr eaLnBrk="0" hangingPunct="0"/>
                      <a:r>
                        <a:rPr lang="en-US" altLang="en-US" sz="1200" b="1">
                          <a:solidFill>
                            <a:srgbClr val="000000"/>
                          </a:solidFill>
                        </a:rPr>
                        <a:t>-7</a:t>
                      </a:r>
                    </a:p>
                  </p:txBody>
                </p:sp>
                <p:sp>
                  <p:nvSpPr>
                    <p:cNvPr id="90" name="Rectangle 32">
                      <a:extLst>
                        <a:ext uri="{FF2B5EF4-FFF2-40B4-BE49-F238E27FC236}">
                          <a16:creationId xmlns:a16="http://schemas.microsoft.com/office/drawing/2014/main" id="{4AF66C39-AA6D-4B29-AD81-F71BF19DFE6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1582" y="2331"/>
                      <a:ext cx="194" cy="17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90488" tIns="44450" rIns="90488" bIns="44450">
                      <a:spAutoFit/>
                    </a:bodyPr>
                    <a:lstStyle/>
                    <a:p>
                      <a:pPr eaLnBrk="0" hangingPunct="0"/>
                      <a:r>
                        <a:rPr lang="en-US" altLang="en-US" sz="1200" b="1">
                          <a:solidFill>
                            <a:srgbClr val="000000"/>
                          </a:solidFill>
                        </a:rPr>
                        <a:t>-6</a:t>
                      </a:r>
                    </a:p>
                  </p:txBody>
                </p:sp>
                <p:sp>
                  <p:nvSpPr>
                    <p:cNvPr id="91" name="Rectangle 33">
                      <a:extLst>
                        <a:ext uri="{FF2B5EF4-FFF2-40B4-BE49-F238E27FC236}">
                          <a16:creationId xmlns:a16="http://schemas.microsoft.com/office/drawing/2014/main" id="{BF481F75-218C-49B8-A6D9-8662B80F57D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1771" y="2331"/>
                      <a:ext cx="194" cy="17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90488" tIns="44450" rIns="90488" bIns="44450">
                      <a:spAutoFit/>
                    </a:bodyPr>
                    <a:lstStyle/>
                    <a:p>
                      <a:pPr eaLnBrk="0" hangingPunct="0"/>
                      <a:r>
                        <a:rPr lang="en-US" altLang="en-US" sz="1200" b="1">
                          <a:solidFill>
                            <a:srgbClr val="000000"/>
                          </a:solidFill>
                        </a:rPr>
                        <a:t>-5</a:t>
                      </a:r>
                    </a:p>
                  </p:txBody>
                </p:sp>
                <p:sp>
                  <p:nvSpPr>
                    <p:cNvPr id="92" name="Rectangle 34">
                      <a:extLst>
                        <a:ext uri="{FF2B5EF4-FFF2-40B4-BE49-F238E27FC236}">
                          <a16:creationId xmlns:a16="http://schemas.microsoft.com/office/drawing/2014/main" id="{7A535A67-C6E7-4D17-A1B8-FC3FCF5AA5A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1961" y="2331"/>
                      <a:ext cx="194" cy="17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90488" tIns="44450" rIns="90488" bIns="44450">
                      <a:spAutoFit/>
                    </a:bodyPr>
                    <a:lstStyle/>
                    <a:p>
                      <a:pPr eaLnBrk="0" hangingPunct="0"/>
                      <a:r>
                        <a:rPr lang="en-US" altLang="en-US" sz="1200" b="1">
                          <a:solidFill>
                            <a:srgbClr val="000000"/>
                          </a:solidFill>
                        </a:rPr>
                        <a:t>-4</a:t>
                      </a:r>
                    </a:p>
                  </p:txBody>
                </p:sp>
                <p:sp>
                  <p:nvSpPr>
                    <p:cNvPr id="93" name="Rectangle 35">
                      <a:extLst>
                        <a:ext uri="{FF2B5EF4-FFF2-40B4-BE49-F238E27FC236}">
                          <a16:creationId xmlns:a16="http://schemas.microsoft.com/office/drawing/2014/main" id="{6B56FA68-D47E-4721-A663-1777CBD198B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2150" y="2331"/>
                      <a:ext cx="194" cy="17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90488" tIns="44450" rIns="90488" bIns="44450">
                      <a:spAutoFit/>
                    </a:bodyPr>
                    <a:lstStyle/>
                    <a:p>
                      <a:pPr eaLnBrk="0" hangingPunct="0"/>
                      <a:r>
                        <a:rPr lang="en-US" altLang="en-US" sz="1200" b="1">
                          <a:solidFill>
                            <a:srgbClr val="000000"/>
                          </a:solidFill>
                        </a:rPr>
                        <a:t>-3</a:t>
                      </a:r>
                    </a:p>
                  </p:txBody>
                </p:sp>
                <p:sp>
                  <p:nvSpPr>
                    <p:cNvPr id="94" name="Rectangle 36">
                      <a:extLst>
                        <a:ext uri="{FF2B5EF4-FFF2-40B4-BE49-F238E27FC236}">
                          <a16:creationId xmlns:a16="http://schemas.microsoft.com/office/drawing/2014/main" id="{95A50A95-A4B1-4EC7-A005-8DA569F36D4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2339" y="2331"/>
                      <a:ext cx="194" cy="17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90488" tIns="44450" rIns="90488" bIns="44450">
                      <a:spAutoFit/>
                    </a:bodyPr>
                    <a:lstStyle/>
                    <a:p>
                      <a:pPr eaLnBrk="0" hangingPunct="0"/>
                      <a:r>
                        <a:rPr lang="en-US" altLang="en-US" sz="1200" b="1">
                          <a:solidFill>
                            <a:srgbClr val="000000"/>
                          </a:solidFill>
                        </a:rPr>
                        <a:t>-2</a:t>
                      </a:r>
                    </a:p>
                  </p:txBody>
                </p:sp>
                <p:sp>
                  <p:nvSpPr>
                    <p:cNvPr id="95" name="Rectangle 37">
                      <a:extLst>
                        <a:ext uri="{FF2B5EF4-FFF2-40B4-BE49-F238E27FC236}">
                          <a16:creationId xmlns:a16="http://schemas.microsoft.com/office/drawing/2014/main" id="{11EA980B-4C9C-40A6-A1E4-BDDA253F92A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2528" y="2331"/>
                      <a:ext cx="194" cy="17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90488" tIns="44450" rIns="90488" bIns="44450">
                      <a:spAutoFit/>
                    </a:bodyPr>
                    <a:lstStyle/>
                    <a:p>
                      <a:pPr eaLnBrk="0" hangingPunct="0"/>
                      <a:r>
                        <a:rPr lang="en-US" altLang="en-US" sz="1200" b="1">
                          <a:solidFill>
                            <a:srgbClr val="000000"/>
                          </a:solidFill>
                        </a:rPr>
                        <a:t>-1</a:t>
                      </a:r>
                    </a:p>
                  </p:txBody>
                </p:sp>
                <p:sp>
                  <p:nvSpPr>
                    <p:cNvPr id="96" name="Rectangle 38">
                      <a:extLst>
                        <a:ext uri="{FF2B5EF4-FFF2-40B4-BE49-F238E27FC236}">
                          <a16:creationId xmlns:a16="http://schemas.microsoft.com/office/drawing/2014/main" id="{9EAAF12F-4BDC-439E-91D3-92C027C62BB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2732" y="2321"/>
                      <a:ext cx="162" cy="17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90488" tIns="44450" rIns="90488" bIns="44450">
                      <a:spAutoFit/>
                    </a:bodyPr>
                    <a:lstStyle/>
                    <a:p>
                      <a:pPr eaLnBrk="0" hangingPunct="0"/>
                      <a:r>
                        <a:rPr lang="en-US" altLang="en-US" sz="1200" b="1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p:txBody>
                </p:sp>
                <p:sp>
                  <p:nvSpPr>
                    <p:cNvPr id="97" name="Rectangle 39">
                      <a:extLst>
                        <a:ext uri="{FF2B5EF4-FFF2-40B4-BE49-F238E27FC236}">
                          <a16:creationId xmlns:a16="http://schemas.microsoft.com/office/drawing/2014/main" id="{47CAC414-2B53-45A5-A7E9-7D6218F8816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2920" y="2320"/>
                      <a:ext cx="162" cy="17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90488" tIns="44450" rIns="90488" bIns="44450">
                      <a:spAutoFit/>
                    </a:bodyPr>
                    <a:lstStyle/>
                    <a:p>
                      <a:pPr eaLnBrk="0" hangingPunct="0"/>
                      <a:r>
                        <a:rPr lang="en-US" altLang="en-US" sz="1200" b="1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p:txBody>
                </p:sp>
                <p:sp>
                  <p:nvSpPr>
                    <p:cNvPr id="98" name="Rectangle 40">
                      <a:extLst>
                        <a:ext uri="{FF2B5EF4-FFF2-40B4-BE49-F238E27FC236}">
                          <a16:creationId xmlns:a16="http://schemas.microsoft.com/office/drawing/2014/main" id="{9BFC0498-4071-460C-B8CC-42D65715DD6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3110" y="2320"/>
                      <a:ext cx="162" cy="17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90488" tIns="44450" rIns="90488" bIns="44450">
                      <a:spAutoFit/>
                    </a:bodyPr>
                    <a:lstStyle/>
                    <a:p>
                      <a:pPr eaLnBrk="0" hangingPunct="0"/>
                      <a:r>
                        <a:rPr lang="en-US" altLang="en-US" sz="1200" b="1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p:txBody>
                </p:sp>
                <p:sp>
                  <p:nvSpPr>
                    <p:cNvPr id="99" name="Rectangle 41">
                      <a:extLst>
                        <a:ext uri="{FF2B5EF4-FFF2-40B4-BE49-F238E27FC236}">
                          <a16:creationId xmlns:a16="http://schemas.microsoft.com/office/drawing/2014/main" id="{568EA6A2-A66F-4BD8-A237-3A8500A0926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3298" y="2320"/>
                      <a:ext cx="162" cy="17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90488" tIns="44450" rIns="90488" bIns="44450">
                      <a:spAutoFit/>
                    </a:bodyPr>
                    <a:lstStyle/>
                    <a:p>
                      <a:pPr eaLnBrk="0" hangingPunct="0"/>
                      <a:r>
                        <a:rPr lang="en-US" altLang="en-US" sz="1200" b="1">
                          <a:solidFill>
                            <a:srgbClr val="000000"/>
                          </a:solidFill>
                        </a:rPr>
                        <a:t>3</a:t>
                      </a:r>
                    </a:p>
                  </p:txBody>
                </p:sp>
                <p:sp>
                  <p:nvSpPr>
                    <p:cNvPr id="100" name="Rectangle 42">
                      <a:extLst>
                        <a:ext uri="{FF2B5EF4-FFF2-40B4-BE49-F238E27FC236}">
                          <a16:creationId xmlns:a16="http://schemas.microsoft.com/office/drawing/2014/main" id="{A9FF60E7-D0B6-48C8-9408-A157B4B02CA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3488" y="2321"/>
                      <a:ext cx="162" cy="17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90488" tIns="44450" rIns="90488" bIns="44450">
                      <a:spAutoFit/>
                    </a:bodyPr>
                    <a:lstStyle/>
                    <a:p>
                      <a:pPr eaLnBrk="0" hangingPunct="0"/>
                      <a:r>
                        <a:rPr lang="en-US" altLang="en-US" sz="1200" b="1">
                          <a:solidFill>
                            <a:srgbClr val="000000"/>
                          </a:solidFill>
                        </a:rPr>
                        <a:t>4</a:t>
                      </a:r>
                    </a:p>
                  </p:txBody>
                </p:sp>
                <p:sp>
                  <p:nvSpPr>
                    <p:cNvPr id="101" name="Rectangle 43">
                      <a:extLst>
                        <a:ext uri="{FF2B5EF4-FFF2-40B4-BE49-F238E27FC236}">
                          <a16:creationId xmlns:a16="http://schemas.microsoft.com/office/drawing/2014/main" id="{5B8334F8-5955-4525-BEA0-056A8E060ED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3677" y="2320"/>
                      <a:ext cx="162" cy="17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90488" tIns="44450" rIns="90488" bIns="44450">
                      <a:spAutoFit/>
                    </a:bodyPr>
                    <a:lstStyle/>
                    <a:p>
                      <a:pPr eaLnBrk="0" hangingPunct="0"/>
                      <a:r>
                        <a:rPr lang="en-US" altLang="en-US" sz="1200" b="1">
                          <a:solidFill>
                            <a:srgbClr val="000000"/>
                          </a:solidFill>
                        </a:rPr>
                        <a:t>5</a:t>
                      </a:r>
                    </a:p>
                  </p:txBody>
                </p:sp>
                <p:sp>
                  <p:nvSpPr>
                    <p:cNvPr id="102" name="Rectangle 44">
                      <a:extLst>
                        <a:ext uri="{FF2B5EF4-FFF2-40B4-BE49-F238E27FC236}">
                          <a16:creationId xmlns:a16="http://schemas.microsoft.com/office/drawing/2014/main" id="{5B08218E-948B-4444-AFBA-8E86D6E8878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3866" y="2320"/>
                      <a:ext cx="162" cy="17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90488" tIns="44450" rIns="90488" bIns="44450">
                      <a:spAutoFit/>
                    </a:bodyPr>
                    <a:lstStyle/>
                    <a:p>
                      <a:pPr eaLnBrk="0" hangingPunct="0"/>
                      <a:r>
                        <a:rPr lang="en-US" altLang="en-US" sz="1200" b="1">
                          <a:solidFill>
                            <a:srgbClr val="000000"/>
                          </a:solidFill>
                        </a:rPr>
                        <a:t>6</a:t>
                      </a:r>
                    </a:p>
                  </p:txBody>
                </p:sp>
                <p:sp>
                  <p:nvSpPr>
                    <p:cNvPr id="103" name="Rectangle 45">
                      <a:extLst>
                        <a:ext uri="{FF2B5EF4-FFF2-40B4-BE49-F238E27FC236}">
                          <a16:creationId xmlns:a16="http://schemas.microsoft.com/office/drawing/2014/main" id="{74D2C239-1174-4D0A-B56E-ED3393220D7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4055" y="2320"/>
                      <a:ext cx="162" cy="17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90488" tIns="44450" rIns="90488" bIns="44450">
                      <a:spAutoFit/>
                    </a:bodyPr>
                    <a:lstStyle/>
                    <a:p>
                      <a:pPr eaLnBrk="0" hangingPunct="0"/>
                      <a:r>
                        <a:rPr lang="en-US" altLang="en-US" sz="1200" b="1">
                          <a:solidFill>
                            <a:srgbClr val="000000"/>
                          </a:solidFill>
                        </a:rPr>
                        <a:t>7</a:t>
                      </a:r>
                    </a:p>
                  </p:txBody>
                </p:sp>
              </p:grpSp>
            </p:grpSp>
            <p:sp>
              <p:nvSpPr>
                <p:cNvPr id="68" name="Line 46">
                  <a:extLst>
                    <a:ext uri="{FF2B5EF4-FFF2-40B4-BE49-F238E27FC236}">
                      <a16:creationId xmlns:a16="http://schemas.microsoft.com/office/drawing/2014/main" id="{3861F76B-E641-417B-9D16-928F8DBE1A2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807" y="841"/>
                  <a:ext cx="0" cy="1437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ZW"/>
                </a:p>
              </p:txBody>
            </p:sp>
          </p:grpSp>
          <p:sp>
            <p:nvSpPr>
              <p:cNvPr id="66" name="Line 47">
                <a:extLst>
                  <a:ext uri="{FF2B5EF4-FFF2-40B4-BE49-F238E27FC236}">
                    <a16:creationId xmlns:a16="http://schemas.microsoft.com/office/drawing/2014/main" id="{69525B66-4F8A-4FB6-8FE2-145519CFDC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89" y="1479"/>
                <a:ext cx="0" cy="79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W"/>
              </a:p>
            </p:txBody>
          </p:sp>
        </p:grpSp>
        <p:sp>
          <p:nvSpPr>
            <p:cNvPr id="16" name="Rectangle 48">
              <a:extLst>
                <a:ext uri="{FF2B5EF4-FFF2-40B4-BE49-F238E27FC236}">
                  <a16:creationId xmlns:a16="http://schemas.microsoft.com/office/drawing/2014/main" id="{67C97E9A-7745-46A8-8FC8-3B1E46B1D9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1950" y="3506788"/>
              <a:ext cx="1657350" cy="241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altLang="en-US" sz="1000" b="1">
                  <a:latin typeface="Britannic Bold" panose="020B0903060703020204" pitchFamily="34" charset="0"/>
                </a:rPr>
                <a:t>Axis graduated in Sigma</a:t>
              </a:r>
            </a:p>
          </p:txBody>
        </p:sp>
        <p:sp>
          <p:nvSpPr>
            <p:cNvPr id="17" name="Line 49">
              <a:extLst>
                <a:ext uri="{FF2B5EF4-FFF2-40B4-BE49-F238E27FC236}">
                  <a16:creationId xmlns:a16="http://schemas.microsoft.com/office/drawing/2014/main" id="{D2AED7F6-FA45-4C1A-959C-F2E926212E5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71963" y="2509838"/>
              <a:ext cx="3302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W"/>
            </a:p>
          </p:txBody>
        </p:sp>
        <p:sp>
          <p:nvSpPr>
            <p:cNvPr id="18" name="Oval 50">
              <a:extLst>
                <a:ext uri="{FF2B5EF4-FFF2-40B4-BE49-F238E27FC236}">
                  <a16:creationId xmlns:a16="http://schemas.microsoft.com/office/drawing/2014/main" id="{5B394E26-0696-4EDF-968C-C9C958577A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000" y="2505075"/>
              <a:ext cx="20638" cy="15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W"/>
            </a:p>
          </p:txBody>
        </p:sp>
        <p:sp>
          <p:nvSpPr>
            <p:cNvPr id="19" name="Line 51">
              <a:extLst>
                <a:ext uri="{FF2B5EF4-FFF2-40B4-BE49-F238E27FC236}">
                  <a16:creationId xmlns:a16="http://schemas.microsoft.com/office/drawing/2014/main" id="{460FA766-AC78-4DD6-99E9-34C833D128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3038" y="4264025"/>
              <a:ext cx="0" cy="2301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W"/>
            </a:p>
          </p:txBody>
        </p:sp>
        <p:sp>
          <p:nvSpPr>
            <p:cNvPr id="20" name="Line 52">
              <a:extLst>
                <a:ext uri="{FF2B5EF4-FFF2-40B4-BE49-F238E27FC236}">
                  <a16:creationId xmlns:a16="http://schemas.microsoft.com/office/drawing/2014/main" id="{FF2C5212-53F8-4010-A75D-4CF176FF66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81525" y="4265613"/>
              <a:ext cx="0" cy="23018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W"/>
            </a:p>
          </p:txBody>
        </p:sp>
        <p:sp>
          <p:nvSpPr>
            <p:cNvPr id="21" name="Line 53">
              <a:extLst>
                <a:ext uri="{FF2B5EF4-FFF2-40B4-BE49-F238E27FC236}">
                  <a16:creationId xmlns:a16="http://schemas.microsoft.com/office/drawing/2014/main" id="{A8B36A0D-E96B-49C3-8C98-B5E3E04C53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95700" y="4638675"/>
              <a:ext cx="0" cy="2301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W"/>
            </a:p>
          </p:txBody>
        </p:sp>
        <p:sp>
          <p:nvSpPr>
            <p:cNvPr id="22" name="Line 54">
              <a:extLst>
                <a:ext uri="{FF2B5EF4-FFF2-40B4-BE49-F238E27FC236}">
                  <a16:creationId xmlns:a16="http://schemas.microsoft.com/office/drawing/2014/main" id="{4B504343-DF7B-4CCD-902B-136499F2EA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08550" y="4632325"/>
              <a:ext cx="0" cy="2301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W"/>
            </a:p>
          </p:txBody>
        </p:sp>
        <p:sp>
          <p:nvSpPr>
            <p:cNvPr id="23" name="Line 55">
              <a:extLst>
                <a:ext uri="{FF2B5EF4-FFF2-40B4-BE49-F238E27FC236}">
                  <a16:creationId xmlns:a16="http://schemas.microsoft.com/office/drawing/2014/main" id="{2D782D12-A247-4907-ABBE-4F0B25981C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0900" y="5000625"/>
              <a:ext cx="0" cy="2301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W"/>
            </a:p>
          </p:txBody>
        </p:sp>
        <p:sp>
          <p:nvSpPr>
            <p:cNvPr id="24" name="Line 56">
              <a:extLst>
                <a:ext uri="{FF2B5EF4-FFF2-40B4-BE49-F238E27FC236}">
                  <a16:creationId xmlns:a16="http://schemas.microsoft.com/office/drawing/2014/main" id="{64E9DA85-4967-48BA-B7A0-75DDCE9330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89538" y="5006975"/>
              <a:ext cx="0" cy="2301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W"/>
            </a:p>
          </p:txBody>
        </p:sp>
        <p:sp>
          <p:nvSpPr>
            <p:cNvPr id="25" name="Line 57">
              <a:extLst>
                <a:ext uri="{FF2B5EF4-FFF2-40B4-BE49-F238E27FC236}">
                  <a16:creationId xmlns:a16="http://schemas.microsoft.com/office/drawing/2014/main" id="{7B24EF88-4F1E-49DD-B4CC-B9DF672DE0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03563" y="5368925"/>
              <a:ext cx="0" cy="2301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W"/>
            </a:p>
          </p:txBody>
        </p:sp>
        <p:sp>
          <p:nvSpPr>
            <p:cNvPr id="26" name="Line 58">
              <a:extLst>
                <a:ext uri="{FF2B5EF4-FFF2-40B4-BE49-F238E27FC236}">
                  <a16:creationId xmlns:a16="http://schemas.microsoft.com/office/drawing/2014/main" id="{A5DAE355-1BA8-4858-B4C9-BF6E185030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41963" y="5375275"/>
              <a:ext cx="0" cy="2301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W"/>
            </a:p>
          </p:txBody>
        </p:sp>
        <p:sp>
          <p:nvSpPr>
            <p:cNvPr id="27" name="Line 59">
              <a:extLst>
                <a:ext uri="{FF2B5EF4-FFF2-40B4-BE49-F238E27FC236}">
                  <a16:creationId xmlns:a16="http://schemas.microsoft.com/office/drawing/2014/main" id="{A99663CF-2843-417C-B150-1AF9EEDFD7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41588" y="6278563"/>
              <a:ext cx="35020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W"/>
            </a:p>
          </p:txBody>
        </p:sp>
        <p:sp>
          <p:nvSpPr>
            <p:cNvPr id="28" name="Line 60">
              <a:extLst>
                <a:ext uri="{FF2B5EF4-FFF2-40B4-BE49-F238E27FC236}">
                  <a16:creationId xmlns:a16="http://schemas.microsoft.com/office/drawing/2014/main" id="{28EADB1B-EF4D-41CB-BEF5-89F0AB79C6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98763" y="5705475"/>
              <a:ext cx="0" cy="2301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W"/>
            </a:p>
          </p:txBody>
        </p:sp>
        <p:sp>
          <p:nvSpPr>
            <p:cNvPr id="29" name="Line 61">
              <a:extLst>
                <a:ext uri="{FF2B5EF4-FFF2-40B4-BE49-F238E27FC236}">
                  <a16:creationId xmlns:a16="http://schemas.microsoft.com/office/drawing/2014/main" id="{FAA5CC17-D4E2-4B2C-B3FB-52DD1A08E8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16600" y="5705475"/>
              <a:ext cx="0" cy="2301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W"/>
            </a:p>
          </p:txBody>
        </p:sp>
        <p:sp>
          <p:nvSpPr>
            <p:cNvPr id="30" name="Line 62">
              <a:extLst>
                <a:ext uri="{FF2B5EF4-FFF2-40B4-BE49-F238E27FC236}">
                  <a16:creationId xmlns:a16="http://schemas.microsoft.com/office/drawing/2014/main" id="{0B2041C5-D5F8-4E7F-86B0-6DADB9A1C1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75363" y="6061075"/>
              <a:ext cx="0" cy="2301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W"/>
            </a:p>
          </p:txBody>
        </p:sp>
        <p:sp>
          <p:nvSpPr>
            <p:cNvPr id="31" name="Line 63">
              <a:extLst>
                <a:ext uri="{FF2B5EF4-FFF2-40B4-BE49-F238E27FC236}">
                  <a16:creationId xmlns:a16="http://schemas.microsoft.com/office/drawing/2014/main" id="{B736B77D-DE6B-4E19-B3AE-43CD9A03E6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00500" y="4475163"/>
              <a:ext cx="57785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W"/>
            </a:p>
          </p:txBody>
        </p:sp>
        <p:sp>
          <p:nvSpPr>
            <p:cNvPr id="32" name="Line 64">
              <a:extLst>
                <a:ext uri="{FF2B5EF4-FFF2-40B4-BE49-F238E27FC236}">
                  <a16:creationId xmlns:a16="http://schemas.microsoft.com/office/drawing/2014/main" id="{09639228-1479-4C97-A6F0-3B9FCC758E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13163" y="4849813"/>
              <a:ext cx="116998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W"/>
            </a:p>
          </p:txBody>
        </p:sp>
        <p:sp>
          <p:nvSpPr>
            <p:cNvPr id="33" name="Line 65">
              <a:extLst>
                <a:ext uri="{FF2B5EF4-FFF2-40B4-BE49-F238E27FC236}">
                  <a16:creationId xmlns:a16="http://schemas.microsoft.com/office/drawing/2014/main" id="{C2C2B0DC-96AF-4CB8-999D-E978577CC1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14713" y="5211763"/>
              <a:ext cx="17494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W"/>
            </a:p>
          </p:txBody>
        </p:sp>
        <p:sp>
          <p:nvSpPr>
            <p:cNvPr id="34" name="Line 66">
              <a:extLst>
                <a:ext uri="{FF2B5EF4-FFF2-40B4-BE49-F238E27FC236}">
                  <a16:creationId xmlns:a16="http://schemas.microsoft.com/office/drawing/2014/main" id="{AB242130-64AF-4749-93C7-45080727A1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7375" y="5586413"/>
              <a:ext cx="23891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W"/>
            </a:p>
          </p:txBody>
        </p:sp>
        <p:sp>
          <p:nvSpPr>
            <p:cNvPr id="35" name="Line 67">
              <a:extLst>
                <a:ext uri="{FF2B5EF4-FFF2-40B4-BE49-F238E27FC236}">
                  <a16:creationId xmlns:a16="http://schemas.microsoft.com/office/drawing/2014/main" id="{FB7198B6-0E42-49B3-8B34-E3F4923949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28925" y="5922963"/>
              <a:ext cx="296227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W"/>
            </a:p>
          </p:txBody>
        </p:sp>
        <p:sp>
          <p:nvSpPr>
            <p:cNvPr id="36" name="Rectangle 68">
              <a:extLst>
                <a:ext uri="{FF2B5EF4-FFF2-40B4-BE49-F238E27FC236}">
                  <a16:creationId xmlns:a16="http://schemas.microsoft.com/office/drawing/2014/main" id="{4743E275-3F4A-40A9-8E25-1E341CBCE4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1925" y="4224338"/>
              <a:ext cx="714375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altLang="en-US" sz="1200" b="1"/>
                <a:t>68.27 %</a:t>
              </a:r>
            </a:p>
          </p:txBody>
        </p:sp>
        <p:sp>
          <p:nvSpPr>
            <p:cNvPr id="37" name="Rectangle 69">
              <a:extLst>
                <a:ext uri="{FF2B5EF4-FFF2-40B4-BE49-F238E27FC236}">
                  <a16:creationId xmlns:a16="http://schemas.microsoft.com/office/drawing/2014/main" id="{F02AC58E-E1C8-4202-9914-9818AC4E55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0975" y="4632325"/>
              <a:ext cx="714375" cy="271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altLang="en-US" sz="1200" b="1"/>
                <a:t>95.45 %</a:t>
              </a:r>
            </a:p>
          </p:txBody>
        </p:sp>
        <p:sp>
          <p:nvSpPr>
            <p:cNvPr id="38" name="Rectangle 70">
              <a:extLst>
                <a:ext uri="{FF2B5EF4-FFF2-40B4-BE49-F238E27FC236}">
                  <a16:creationId xmlns:a16="http://schemas.microsoft.com/office/drawing/2014/main" id="{8583146D-62FE-48A2-B23F-65EC12D014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5263" y="4983163"/>
              <a:ext cx="714375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altLang="en-US" sz="1200" b="1"/>
                <a:t>99.73 %</a:t>
              </a:r>
            </a:p>
          </p:txBody>
        </p:sp>
        <p:sp>
          <p:nvSpPr>
            <p:cNvPr id="39" name="Rectangle 71">
              <a:extLst>
                <a:ext uri="{FF2B5EF4-FFF2-40B4-BE49-F238E27FC236}">
                  <a16:creationId xmlns:a16="http://schemas.microsoft.com/office/drawing/2014/main" id="{BC8FB636-B2E4-4A75-8833-40D395C16F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0175" y="5354638"/>
              <a:ext cx="866775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altLang="en-US" sz="1200" b="1"/>
                <a:t>99.9937 %</a:t>
              </a:r>
            </a:p>
          </p:txBody>
        </p:sp>
        <p:sp>
          <p:nvSpPr>
            <p:cNvPr id="40" name="Rectangle 72">
              <a:extLst>
                <a:ext uri="{FF2B5EF4-FFF2-40B4-BE49-F238E27FC236}">
                  <a16:creationId xmlns:a16="http://schemas.microsoft.com/office/drawing/2014/main" id="{5B1987E1-EDA4-4560-84E0-4D43AD6F95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1438" y="5684838"/>
              <a:ext cx="1019175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altLang="en-US" sz="1200" b="1"/>
                <a:t>99.999943 %</a:t>
              </a:r>
            </a:p>
          </p:txBody>
        </p:sp>
        <p:sp>
          <p:nvSpPr>
            <p:cNvPr id="41" name="Rectangle 73">
              <a:extLst>
                <a:ext uri="{FF2B5EF4-FFF2-40B4-BE49-F238E27FC236}">
                  <a16:creationId xmlns:a16="http://schemas.microsoft.com/office/drawing/2014/main" id="{B4065811-858B-4C56-A771-6B4D0E2058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9050" y="6034088"/>
              <a:ext cx="1095375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altLang="en-US" sz="1200" b="1"/>
                <a:t>99.9999998 %</a:t>
              </a:r>
            </a:p>
          </p:txBody>
        </p:sp>
        <p:sp>
          <p:nvSpPr>
            <p:cNvPr id="42" name="Rectangle 74">
              <a:extLst>
                <a:ext uri="{FF2B5EF4-FFF2-40B4-BE49-F238E27FC236}">
                  <a16:creationId xmlns:a16="http://schemas.microsoft.com/office/drawing/2014/main" id="{EAEF2FC3-E788-4837-A452-1E22386D9C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7900" y="4262438"/>
              <a:ext cx="2047875" cy="4254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algn="ctr" eaLnBrk="0" hangingPunct="0"/>
              <a:r>
                <a:rPr lang="en-US" altLang="en-US" sz="1100" b="1"/>
                <a:t>result:  317300  ppm outside (deviation)</a:t>
              </a:r>
            </a:p>
          </p:txBody>
        </p:sp>
        <p:sp>
          <p:nvSpPr>
            <p:cNvPr id="43" name="Rectangle 75">
              <a:extLst>
                <a:ext uri="{FF2B5EF4-FFF2-40B4-BE49-F238E27FC236}">
                  <a16:creationId xmlns:a16="http://schemas.microsoft.com/office/drawing/2014/main" id="{692F570E-1317-409D-889C-9C998A92AA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8588" y="4624388"/>
              <a:ext cx="933450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altLang="en-US" sz="1200" b="1"/>
                <a:t>45500  ppm</a:t>
              </a:r>
            </a:p>
          </p:txBody>
        </p:sp>
        <p:sp>
          <p:nvSpPr>
            <p:cNvPr id="44" name="Rectangle 76">
              <a:extLst>
                <a:ext uri="{FF2B5EF4-FFF2-40B4-BE49-F238E27FC236}">
                  <a16:creationId xmlns:a16="http://schemas.microsoft.com/office/drawing/2014/main" id="{C7D3476E-C076-4E83-9B94-74AB2784F9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0975" y="4995863"/>
              <a:ext cx="881063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n-US" altLang="en-US" sz="1200" b="1"/>
                <a:t>2700  ppm</a:t>
              </a:r>
            </a:p>
          </p:txBody>
        </p:sp>
        <p:sp>
          <p:nvSpPr>
            <p:cNvPr id="45" name="Rectangle 77">
              <a:extLst>
                <a:ext uri="{FF2B5EF4-FFF2-40B4-BE49-F238E27FC236}">
                  <a16:creationId xmlns:a16="http://schemas.microsoft.com/office/drawing/2014/main" id="{E33818C0-C86E-4562-BFAA-DFD3ADEA2D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4325" y="5348288"/>
              <a:ext cx="747713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n-US" altLang="en-US" sz="1200" b="1"/>
                <a:t>63  ppm</a:t>
              </a:r>
            </a:p>
          </p:txBody>
        </p:sp>
        <p:sp>
          <p:nvSpPr>
            <p:cNvPr id="46" name="Rectangle 78">
              <a:extLst>
                <a:ext uri="{FF2B5EF4-FFF2-40B4-BE49-F238E27FC236}">
                  <a16:creationId xmlns:a16="http://schemas.microsoft.com/office/drawing/2014/main" id="{64E5B4B1-93CD-4B12-B4D2-0783AC74A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5900" y="5681663"/>
              <a:ext cx="950913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n-US" altLang="en-US" sz="1200" b="1"/>
                <a:t>0.57  ppm</a:t>
              </a:r>
            </a:p>
          </p:txBody>
        </p:sp>
        <p:sp>
          <p:nvSpPr>
            <p:cNvPr id="47" name="Rectangle 79">
              <a:extLst>
                <a:ext uri="{FF2B5EF4-FFF2-40B4-BE49-F238E27FC236}">
                  <a16:creationId xmlns:a16="http://schemas.microsoft.com/office/drawing/2014/main" id="{58F5E04B-37CC-4376-8F65-437F55DB9B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6525" y="6053138"/>
              <a:ext cx="898525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n-US" altLang="en-US" sz="1200" b="1"/>
                <a:t>0.002  ppm</a:t>
              </a:r>
            </a:p>
          </p:txBody>
        </p:sp>
        <p:sp>
          <p:nvSpPr>
            <p:cNvPr id="48" name="Rectangle 80">
              <a:extLst>
                <a:ext uri="{FF2B5EF4-FFF2-40B4-BE49-F238E27FC236}">
                  <a16:creationId xmlns:a16="http://schemas.microsoft.com/office/drawing/2014/main" id="{BB19DBF7-27D2-4EDD-AE7E-7C7BEEC0E8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4913" y="4224338"/>
              <a:ext cx="1295400" cy="257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n-US" altLang="en-US" sz="1100" b="1"/>
                <a:t> between + / - 1</a:t>
              </a:r>
              <a:r>
                <a:rPr lang="en-US" altLang="en-US" sz="1100" b="1">
                  <a:latin typeface="Symbol" panose="05050102010706020507" pitchFamily="18" charset="2"/>
                </a:rPr>
                <a:t></a:t>
              </a:r>
            </a:p>
          </p:txBody>
        </p:sp>
        <p:sp>
          <p:nvSpPr>
            <p:cNvPr id="49" name="Rectangle 81">
              <a:extLst>
                <a:ext uri="{FF2B5EF4-FFF2-40B4-BE49-F238E27FC236}">
                  <a16:creationId xmlns:a16="http://schemas.microsoft.com/office/drawing/2014/main" id="{7222CC10-6270-44BF-9F9E-FFCCF3BBC1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4913" y="4595813"/>
              <a:ext cx="1295400" cy="257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n-US" altLang="en-US" sz="1100" b="1"/>
                <a:t>between  + / - 2</a:t>
              </a:r>
              <a:r>
                <a:rPr lang="en-US" altLang="en-US" sz="1100" b="1">
                  <a:latin typeface="Symbol" panose="05050102010706020507" pitchFamily="18" charset="2"/>
                </a:rPr>
                <a:t></a:t>
              </a:r>
            </a:p>
          </p:txBody>
        </p:sp>
        <p:sp>
          <p:nvSpPr>
            <p:cNvPr id="50" name="Rectangle 82">
              <a:extLst>
                <a:ext uri="{FF2B5EF4-FFF2-40B4-BE49-F238E27FC236}">
                  <a16:creationId xmlns:a16="http://schemas.microsoft.com/office/drawing/2014/main" id="{DD01A776-A642-454A-92C8-02A509ADA6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4438" y="4948238"/>
              <a:ext cx="1285875" cy="257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n-US" altLang="en-US" sz="1100" b="1"/>
                <a:t>between  + / - 3</a:t>
              </a:r>
              <a:r>
                <a:rPr lang="en-US" altLang="en-US" sz="1100" b="1">
                  <a:latin typeface="Symbol" panose="05050102010706020507" pitchFamily="18" charset="2"/>
                </a:rPr>
                <a:t></a:t>
              </a:r>
            </a:p>
          </p:txBody>
        </p:sp>
        <p:sp>
          <p:nvSpPr>
            <p:cNvPr id="51" name="Rectangle 83">
              <a:extLst>
                <a:ext uri="{FF2B5EF4-FFF2-40B4-BE49-F238E27FC236}">
                  <a16:creationId xmlns:a16="http://schemas.microsoft.com/office/drawing/2014/main" id="{721C4961-E715-4472-A14F-2D6F9989B1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4913" y="5319713"/>
              <a:ext cx="1295400" cy="257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n-US" altLang="en-US" sz="1100" b="1"/>
                <a:t>between  + / - 4</a:t>
              </a:r>
              <a:r>
                <a:rPr lang="en-US" altLang="en-US" sz="1100" b="1">
                  <a:latin typeface="Symbol" panose="05050102010706020507" pitchFamily="18" charset="2"/>
                </a:rPr>
                <a:t></a:t>
              </a:r>
            </a:p>
          </p:txBody>
        </p:sp>
        <p:sp>
          <p:nvSpPr>
            <p:cNvPr id="52" name="Rectangle 84">
              <a:extLst>
                <a:ext uri="{FF2B5EF4-FFF2-40B4-BE49-F238E27FC236}">
                  <a16:creationId xmlns:a16="http://schemas.microsoft.com/office/drawing/2014/main" id="{AD6C7760-A4AF-4FAC-84AB-3FCAF4B4B2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4438" y="5672138"/>
              <a:ext cx="1438275" cy="257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n-US" altLang="en-US" sz="1100" b="1"/>
                <a:t>between  + / - 5</a:t>
              </a:r>
              <a:r>
                <a:rPr lang="en-US" altLang="en-US" sz="1100" b="1">
                  <a:latin typeface="Symbol" panose="05050102010706020507" pitchFamily="18" charset="2"/>
                </a:rPr>
                <a:t></a:t>
              </a:r>
            </a:p>
          </p:txBody>
        </p:sp>
        <p:sp>
          <p:nvSpPr>
            <p:cNvPr id="53" name="Rectangle 85">
              <a:extLst>
                <a:ext uri="{FF2B5EF4-FFF2-40B4-BE49-F238E27FC236}">
                  <a16:creationId xmlns:a16="http://schemas.microsoft.com/office/drawing/2014/main" id="{07EE47F4-06FD-4C07-BAD9-2576D832E9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4913" y="6034088"/>
              <a:ext cx="1371600" cy="257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n-US" altLang="en-US" sz="1100" b="1"/>
                <a:t>between  + / - 6</a:t>
              </a:r>
              <a:r>
                <a:rPr lang="en-US" altLang="en-US" sz="1100" b="1">
                  <a:latin typeface="Symbol" panose="05050102010706020507" pitchFamily="18" charset="2"/>
                </a:rPr>
                <a:t></a:t>
              </a:r>
            </a:p>
          </p:txBody>
        </p:sp>
        <p:sp>
          <p:nvSpPr>
            <p:cNvPr id="54" name="Line 86">
              <a:extLst>
                <a:ext uri="{FF2B5EF4-FFF2-40B4-BE49-F238E27FC236}">
                  <a16:creationId xmlns:a16="http://schemas.microsoft.com/office/drawing/2014/main" id="{0337222F-E4AB-484E-96B0-B3C5497496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1275" y="4478338"/>
              <a:ext cx="65928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W"/>
            </a:p>
          </p:txBody>
        </p:sp>
        <p:sp>
          <p:nvSpPr>
            <p:cNvPr id="55" name="Line 87">
              <a:extLst>
                <a:ext uri="{FF2B5EF4-FFF2-40B4-BE49-F238E27FC236}">
                  <a16:creationId xmlns:a16="http://schemas.microsoft.com/office/drawing/2014/main" id="{B2BDA13F-5769-4526-9B49-348397B890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9213" y="4849813"/>
              <a:ext cx="660241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W"/>
            </a:p>
          </p:txBody>
        </p:sp>
        <p:sp>
          <p:nvSpPr>
            <p:cNvPr id="56" name="Line 88">
              <a:extLst>
                <a:ext uri="{FF2B5EF4-FFF2-40B4-BE49-F238E27FC236}">
                  <a16:creationId xmlns:a16="http://schemas.microsoft.com/office/drawing/2014/main" id="{C778E34B-A5AA-40C9-A8FC-495256D643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25575" y="5211763"/>
              <a:ext cx="64785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W"/>
            </a:p>
          </p:txBody>
        </p:sp>
        <p:sp>
          <p:nvSpPr>
            <p:cNvPr id="57" name="Line 89">
              <a:extLst>
                <a:ext uri="{FF2B5EF4-FFF2-40B4-BE49-F238E27FC236}">
                  <a16:creationId xmlns:a16="http://schemas.microsoft.com/office/drawing/2014/main" id="{E800F229-49C0-4A77-8562-995899340B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9213" y="5211763"/>
              <a:ext cx="658495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W"/>
            </a:p>
          </p:txBody>
        </p:sp>
        <p:sp>
          <p:nvSpPr>
            <p:cNvPr id="58" name="Line 90">
              <a:extLst>
                <a:ext uri="{FF2B5EF4-FFF2-40B4-BE49-F238E27FC236}">
                  <a16:creationId xmlns:a16="http://schemas.microsoft.com/office/drawing/2014/main" id="{C32C51C2-5379-4F4B-90CD-D31C2CFE1C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1275" y="5583238"/>
              <a:ext cx="65928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W"/>
            </a:p>
          </p:txBody>
        </p:sp>
        <p:sp>
          <p:nvSpPr>
            <p:cNvPr id="59" name="Line 91">
              <a:extLst>
                <a:ext uri="{FF2B5EF4-FFF2-40B4-BE49-F238E27FC236}">
                  <a16:creationId xmlns:a16="http://schemas.microsoft.com/office/drawing/2014/main" id="{813E963C-E7C3-4143-94EE-507603FEAD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28738" y="5926138"/>
              <a:ext cx="65754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W"/>
            </a:p>
          </p:txBody>
        </p:sp>
        <p:sp>
          <p:nvSpPr>
            <p:cNvPr id="60" name="Line 92">
              <a:extLst>
                <a:ext uri="{FF2B5EF4-FFF2-40B4-BE49-F238E27FC236}">
                  <a16:creationId xmlns:a16="http://schemas.microsoft.com/office/drawing/2014/main" id="{3D384123-5EC0-45D1-A11D-F791211AB0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1275" y="6278563"/>
              <a:ext cx="65928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W"/>
            </a:p>
          </p:txBody>
        </p:sp>
        <p:sp>
          <p:nvSpPr>
            <p:cNvPr id="61" name="Rectangle 93">
              <a:extLst>
                <a:ext uri="{FF2B5EF4-FFF2-40B4-BE49-F238E27FC236}">
                  <a16:creationId xmlns:a16="http://schemas.microsoft.com/office/drawing/2014/main" id="{57A90974-CF84-465E-93AF-11670B3F3A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9425" y="2260600"/>
              <a:ext cx="288925" cy="301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altLang="en-US" sz="1400" b="1">
                  <a:latin typeface="Symbol" panose="05050102010706020507" pitchFamily="18" charset="2"/>
                </a:rPr>
                <a:t></a:t>
              </a:r>
            </a:p>
          </p:txBody>
        </p:sp>
        <p:graphicFrame>
          <p:nvGraphicFramePr>
            <p:cNvPr id="62" name="Object 94">
              <a:hlinkClick r:id="" action="ppaction://ole?verb=0"/>
              <a:extLst>
                <a:ext uri="{FF2B5EF4-FFF2-40B4-BE49-F238E27FC236}">
                  <a16:creationId xmlns:a16="http://schemas.microsoft.com/office/drawing/2014/main" id="{85AA7204-19F0-4CE3-85CB-52929F70E6BC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527614041"/>
                </p:ext>
              </p:extLst>
            </p:nvPr>
          </p:nvGraphicFramePr>
          <p:xfrm>
            <a:off x="7521575" y="1965325"/>
            <a:ext cx="803275" cy="781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lip" r:id="rId4" imgW="801360" imgH="779400" progId="MS_ClipArt_Gallery.2">
                    <p:embed/>
                  </p:oleObj>
                </mc:Choice>
                <mc:Fallback>
                  <p:oleObj name="Clip" r:id="rId4" imgW="801360" imgH="779400" progId="MS_ClipArt_Gallery.2">
                    <p:embed/>
                    <p:pic>
                      <p:nvPicPr>
                        <p:cNvPr id="96350" name="Object 94">
                          <a:hlinkClick r:id="" action="ppaction://ole?verb=0"/>
                          <a:extLst>
                            <a:ext uri="{FF2B5EF4-FFF2-40B4-BE49-F238E27FC236}">
                              <a16:creationId xmlns:a16="http://schemas.microsoft.com/office/drawing/2014/main" id="{BB369079-7F0A-4CB5-9D7D-CB37C20954C3}"/>
                            </a:ext>
                          </a:extLst>
                        </p:cNvPr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21575" y="1965325"/>
                          <a:ext cx="803275" cy="7810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3" name="Rectangle 95">
              <a:extLst>
                <a:ext uri="{FF2B5EF4-FFF2-40B4-BE49-F238E27FC236}">
                  <a16:creationId xmlns:a16="http://schemas.microsoft.com/office/drawing/2014/main" id="{DA686D82-07A3-461F-9EF6-B1D07D40D9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4075" y="2206625"/>
              <a:ext cx="323850" cy="393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altLang="en-US" sz="2000">
                  <a:latin typeface="Antique Olv (W1)" charset="0"/>
                </a:rPr>
                <a:t>=</a:t>
              </a:r>
            </a:p>
          </p:txBody>
        </p:sp>
        <p:sp>
          <p:nvSpPr>
            <p:cNvPr id="64" name="Line 96">
              <a:extLst>
                <a:ext uri="{FF2B5EF4-FFF2-40B4-BE49-F238E27FC236}">
                  <a16:creationId xmlns:a16="http://schemas.microsoft.com/office/drawing/2014/main" id="{66EE18B5-686A-4466-BDF5-142553F741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00313" y="6061075"/>
              <a:ext cx="0" cy="2301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W"/>
            </a:p>
          </p:txBody>
        </p:sp>
      </p:grpSp>
    </p:spTree>
    <p:extLst>
      <p:ext uri="{BB962C8B-B14F-4D97-AF65-F5344CB8AC3E}">
        <p14:creationId xmlns:p14="http://schemas.microsoft.com/office/powerpoint/2010/main" val="2236281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81200" y="627888"/>
            <a:ext cx="8229600" cy="667512"/>
          </a:xfrm>
        </p:spPr>
        <p:txBody>
          <a:bodyPr>
            <a:normAutofit/>
          </a:bodyPr>
          <a:lstStyle/>
          <a:p>
            <a:pPr algn="ctr"/>
            <a:r>
              <a:rPr lang="en-ZW" sz="3600" b="1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WHAT IS A SIGMA?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3"/>
          </p:nvPr>
        </p:nvSpPr>
        <p:spPr>
          <a:xfrm>
            <a:off x="0" y="1371600"/>
            <a:ext cx="10668000" cy="438912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ZW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Sigma is a statistical measure of variability in a given process</a:t>
            </a:r>
          </a:p>
          <a:p>
            <a:pPr algn="just">
              <a:lnSpc>
                <a:spcPct val="150000"/>
              </a:lnSpc>
            </a:pPr>
            <a:r>
              <a:rPr lang="en-ZW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Sigma is a Greek alphabet letter / notation for standard deviation in mean (X  or    ) of a set of statistical population units (X) for the number  of structured observations made (N)</a:t>
            </a:r>
          </a:p>
          <a:p>
            <a:pPr algn="just">
              <a:lnSpc>
                <a:spcPct val="150000"/>
              </a:lnSpc>
            </a:pPr>
            <a:endParaRPr lang="en-ZW" dirty="0">
              <a:solidFill>
                <a:schemeClr val="accent6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algn="just">
              <a:lnSpc>
                <a:spcPct val="150000"/>
              </a:lnSpc>
            </a:pPr>
            <a:endParaRPr lang="en-ZW" dirty="0">
              <a:solidFill>
                <a:schemeClr val="accent6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algn="just">
              <a:lnSpc>
                <a:spcPct val="150000"/>
              </a:lnSpc>
            </a:pPr>
            <a:r>
              <a:rPr lang="en-ZW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Standard Deviation  =                            = 	</a:t>
            </a:r>
          </a:p>
          <a:p>
            <a:pPr algn="just">
              <a:lnSpc>
                <a:spcPct val="150000"/>
              </a:lnSpc>
            </a:pPr>
            <a:endParaRPr lang="en-ZW" dirty="0">
              <a:solidFill>
                <a:schemeClr val="accent6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4636038"/>
            <a:ext cx="2209800" cy="107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533650"/>
            <a:ext cx="3048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71700" y="2488882"/>
            <a:ext cx="323850" cy="453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19676" y="4648200"/>
            <a:ext cx="2066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23431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819400" y="381001"/>
            <a:ext cx="6400800" cy="84772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WHAT IS A SIGMA?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572000" y="1440866"/>
            <a:ext cx="4572000" cy="2292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2600" u="sng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Roller Bearing Manufacturing</a:t>
            </a:r>
          </a:p>
          <a:p>
            <a:pPr>
              <a:spcBef>
                <a:spcPct val="50000"/>
              </a:spcBef>
            </a:pPr>
            <a:r>
              <a:rPr kumimoji="0" lang="en-US" sz="2600" b="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Nominal diameter  =  2.5mm</a:t>
            </a:r>
          </a:p>
          <a:p>
            <a:pPr>
              <a:spcBef>
                <a:spcPct val="50000"/>
              </a:spcBef>
            </a:pPr>
            <a:r>
              <a:rPr kumimoji="0" lang="en-US" sz="2600" b="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Minimum Spec      =  2.25mm</a:t>
            </a:r>
          </a:p>
          <a:p>
            <a:pPr>
              <a:spcBef>
                <a:spcPct val="50000"/>
              </a:spcBef>
            </a:pPr>
            <a:r>
              <a:rPr kumimoji="0" lang="en-US" sz="2600" b="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Maximum Spec     =  2.75mm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1" y="1440865"/>
            <a:ext cx="205581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9486899" y="1981721"/>
            <a:ext cx="1752600" cy="1592744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150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Customer is expecting 2.5 mm </a:t>
            </a:r>
          </a:p>
          <a:p>
            <a:pPr algn="ctr">
              <a:spcBef>
                <a:spcPct val="50000"/>
              </a:spcBef>
            </a:pPr>
            <a:r>
              <a:rPr kumimoji="0" lang="en-US" sz="1500" dirty="0">
                <a:solidFill>
                  <a:schemeClr val="accent6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But will allow some variation within the Spec range.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3810000"/>
            <a:ext cx="2590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04256" y="3790438"/>
            <a:ext cx="2505075" cy="2484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43800" y="3790438"/>
            <a:ext cx="3048000" cy="2484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38674" y="6324600"/>
            <a:ext cx="96252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9671870" y="6324600"/>
            <a:ext cx="53893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3</a:t>
            </a:r>
            <a:r>
              <a:rPr lang="en-US" sz="2500" b="1" i="1" dirty="0">
                <a:solidFill>
                  <a:schemeClr val="accent6">
                    <a:lumMod val="50000"/>
                  </a:schemeClr>
                </a:solidFill>
                <a:latin typeface="Symbol" pitchFamily="18" charset="2"/>
              </a:rPr>
              <a:t>s</a:t>
            </a:r>
            <a:endParaRPr lang="en-ZW" sz="25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86401" y="6324600"/>
            <a:ext cx="1008696" cy="37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6588535" y="6218434"/>
            <a:ext cx="53893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2</a:t>
            </a:r>
            <a:r>
              <a:rPr lang="en-US" sz="2500" b="1" i="1" dirty="0">
                <a:solidFill>
                  <a:schemeClr val="accent6">
                    <a:lumMod val="50000"/>
                  </a:schemeClr>
                </a:solidFill>
                <a:latin typeface="Symbol" pitchFamily="18" charset="2"/>
              </a:rPr>
              <a:t>s</a:t>
            </a:r>
            <a:endParaRPr lang="en-ZW" sz="25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603493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4 Landscape Document">
  <a:themeElements>
    <a:clrScheme name="BDO new 2017">
      <a:dk1>
        <a:srgbClr val="404040"/>
      </a:dk1>
      <a:lt1>
        <a:srgbClr val="FFFFFF"/>
      </a:lt1>
      <a:dk2>
        <a:srgbClr val="ED1A3B"/>
      </a:dk2>
      <a:lt2>
        <a:srgbClr val="218F8B"/>
      </a:lt2>
      <a:accent1>
        <a:srgbClr val="02A5E2"/>
      </a:accent1>
      <a:accent2>
        <a:srgbClr val="DF8639"/>
      </a:accent2>
      <a:accent3>
        <a:srgbClr val="98002E"/>
      </a:accent3>
      <a:accent4>
        <a:srgbClr val="657C91"/>
      </a:accent4>
      <a:accent5>
        <a:srgbClr val="E7E7E7"/>
      </a:accent5>
      <a:accent6>
        <a:srgbClr val="FFFFFF"/>
      </a:accent6>
      <a:hlink>
        <a:srgbClr val="FFFFFF"/>
      </a:hlink>
      <a:folHlink>
        <a:srgbClr val="FFFFFF"/>
      </a:folHlink>
    </a:clrScheme>
    <a:fontScheme name="BDO Templat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4 Landscape Document_global_040517.potx" id="{B6C74164-96A1-48EE-A30D-F4766E04FC2E}" vid="{F42FD3D3-CCBF-4345-9D13-E8E21E520CA0}"/>
    </a:ext>
  </a:extLst>
</a:theme>
</file>

<file path=ppt/theme/theme2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1377</TotalTime>
  <Words>1057</Words>
  <Application>Microsoft Office PowerPoint</Application>
  <PresentationFormat>Widescreen</PresentationFormat>
  <Paragraphs>161</Paragraphs>
  <Slides>20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37" baseType="lpstr">
      <vt:lpstr>Andalus</vt:lpstr>
      <vt:lpstr>Antique Olv (W1)</vt:lpstr>
      <vt:lpstr>Arial</vt:lpstr>
      <vt:lpstr>Britannic Bold</vt:lpstr>
      <vt:lpstr>Calibri</vt:lpstr>
      <vt:lpstr>Symbol</vt:lpstr>
      <vt:lpstr>Times New Roman</vt:lpstr>
      <vt:lpstr>Trebuchet MS</vt:lpstr>
      <vt:lpstr>Tw Cen MT</vt:lpstr>
      <vt:lpstr>Tw Cen MT Condensed</vt:lpstr>
      <vt:lpstr>Verdana</vt:lpstr>
      <vt:lpstr>Wingdings 2</vt:lpstr>
      <vt:lpstr>Wingdings 3</vt:lpstr>
      <vt:lpstr>A4 Landscape Document</vt:lpstr>
      <vt:lpstr>Integral</vt:lpstr>
      <vt:lpstr>Equation</vt:lpstr>
      <vt:lpstr>Clip</vt:lpstr>
      <vt:lpstr>LEAN &amp; SIX SIGMA</vt:lpstr>
      <vt:lpstr>LEAN SIX SIGMA: WHAT IS IT?</vt:lpstr>
      <vt:lpstr>WHAT IS SIX SIGMA?</vt:lpstr>
      <vt:lpstr>PowerPoint Presentation</vt:lpstr>
      <vt:lpstr>A MANAGEMENT SYSTEM</vt:lpstr>
      <vt:lpstr>A METHODOLOGY</vt:lpstr>
      <vt:lpstr>A METRIC SYSTEM</vt:lpstr>
      <vt:lpstr>WHAT IS A SIGMA?</vt:lpstr>
      <vt:lpstr>WHAT IS A SIGMA?</vt:lpstr>
      <vt:lpstr>WHAT IS A SIGMA ?   cont…….</vt:lpstr>
      <vt:lpstr>THE HEART OF SIX SIGMA LANGUAGE: Y = F(X)</vt:lpstr>
      <vt:lpstr>THE SIX SIGMA CONCEPT</vt:lpstr>
      <vt:lpstr>the six sigma concept cont…….</vt:lpstr>
      <vt:lpstr>EMBRACING THE SIX SIGMA CONCEPT</vt:lpstr>
      <vt:lpstr>DIFFERENCES BETWEEN LEAN &amp; SIX SIGMA</vt:lpstr>
      <vt:lpstr>Lean six sigma SIGMA</vt:lpstr>
      <vt:lpstr>Why Lean &amp; six Sigma?</vt:lpstr>
      <vt:lpstr>LEAN SIX SIGMA STRATEGY</vt:lpstr>
      <vt:lpstr>PowerPoint Presentation</vt:lpstr>
      <vt:lpstr>REALITY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Lean and Six Sigma </dc:title>
  <dc:creator>Natalie Musvaire</dc:creator>
  <cp:lastModifiedBy>Natalie Musvaire</cp:lastModifiedBy>
  <cp:revision>14</cp:revision>
  <dcterms:created xsi:type="dcterms:W3CDTF">2020-06-18T21:11:11Z</dcterms:created>
  <dcterms:modified xsi:type="dcterms:W3CDTF">2023-02-16T14:31:13Z</dcterms:modified>
</cp:coreProperties>
</file>