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4"/>
    <p:sldMasterId id="2147483885" r:id="rId5"/>
  </p:sldMasterIdLst>
  <p:notesMasterIdLst>
    <p:notesMasterId r:id="rId33"/>
  </p:notesMasterIdLst>
  <p:sldIdLst>
    <p:sldId id="389" r:id="rId6"/>
    <p:sldId id="388" r:id="rId7"/>
    <p:sldId id="362" r:id="rId8"/>
    <p:sldId id="390" r:id="rId9"/>
    <p:sldId id="380" r:id="rId10"/>
    <p:sldId id="379" r:id="rId11"/>
    <p:sldId id="378" r:id="rId12"/>
    <p:sldId id="377" r:id="rId13"/>
    <p:sldId id="376" r:id="rId14"/>
    <p:sldId id="391" r:id="rId15"/>
    <p:sldId id="374" r:id="rId16"/>
    <p:sldId id="382" r:id="rId17"/>
    <p:sldId id="360" r:id="rId18"/>
    <p:sldId id="361" r:id="rId19"/>
    <p:sldId id="359" r:id="rId20"/>
    <p:sldId id="260" r:id="rId21"/>
    <p:sldId id="261" r:id="rId22"/>
    <p:sldId id="381" r:id="rId23"/>
    <p:sldId id="266" r:id="rId24"/>
    <p:sldId id="265" r:id="rId25"/>
    <p:sldId id="262" r:id="rId26"/>
    <p:sldId id="383" r:id="rId27"/>
    <p:sldId id="384" r:id="rId28"/>
    <p:sldId id="337" r:id="rId29"/>
    <p:sldId id="263" r:id="rId30"/>
    <p:sldId id="284" r:id="rId31"/>
    <p:sldId id="267" r:id="rId32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6">
          <p15:clr>
            <a:srgbClr val="A4A3A4"/>
          </p15:clr>
        </p15:guide>
        <p15:guide id="2" orient="horz" pos="4139">
          <p15:clr>
            <a:srgbClr val="A4A3A4"/>
          </p15:clr>
        </p15:guide>
        <p15:guide id="3" orient="horz" pos="556">
          <p15:clr>
            <a:srgbClr val="A4A3A4"/>
          </p15:clr>
        </p15:guide>
        <p15:guide id="4" orient="horz" pos="226">
          <p15:clr>
            <a:srgbClr val="A4A3A4"/>
          </p15:clr>
        </p15:guide>
        <p15:guide id="5" orient="horz" pos="454">
          <p15:clr>
            <a:srgbClr val="A4A3A4"/>
          </p15:clr>
        </p15:guide>
        <p15:guide id="6" pos="3447">
          <p15:clr>
            <a:srgbClr val="A4A3A4"/>
          </p15:clr>
        </p15:guide>
        <p15:guide id="7" pos="6395">
          <p15:clr>
            <a:srgbClr val="A4A3A4"/>
          </p15:clr>
        </p15:guide>
        <p15:guide id="8" pos="340">
          <p15:clr>
            <a:srgbClr val="A4A3A4"/>
          </p15:clr>
        </p15:guide>
        <p15:guide id="9" pos="3289">
          <p15:clr>
            <a:srgbClr val="A4A3A4"/>
          </p15:clr>
        </p15:guide>
        <p15:guide id="10" pos="2246">
          <p15:clr>
            <a:srgbClr val="A4A3A4"/>
          </p15:clr>
        </p15:guide>
        <p15:guide id="11" pos="2415">
          <p15:clr>
            <a:srgbClr val="A4A3A4"/>
          </p15:clr>
        </p15:guide>
        <p15:guide id="12" pos="4320">
          <p15:clr>
            <a:srgbClr val="A4A3A4"/>
          </p15:clr>
        </p15:guide>
        <p15:guide id="13" pos="4490">
          <p15:clr>
            <a:srgbClr val="A4A3A4"/>
          </p15:clr>
        </p15:guide>
        <p15:guide id="14" pos="227">
          <p15:clr>
            <a:srgbClr val="A4A3A4"/>
          </p15:clr>
        </p15:guide>
        <p15:guide id="15" pos="65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Charvy" initials="S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00"/>
    <a:srgbClr val="000000"/>
    <a:srgbClr val="787B80"/>
    <a:srgbClr val="808080"/>
    <a:srgbClr val="5F5F5F"/>
    <a:srgbClr val="224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36D846-54DC-44EC-B4F6-A5F4D7BFAC88}" v="6" dt="2020-01-27T15:27:20.420"/>
    <p1510:client id="{8B05FF4D-9E66-40DC-942E-34B6E539F76A}" v="30" dt="2020-01-15T16:48:35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88639" autoAdjust="0"/>
  </p:normalViewPr>
  <p:slideViewPr>
    <p:cSldViewPr snapToGrid="0" snapToObjects="1" showGuides="1">
      <p:cViewPr varScale="1">
        <p:scale>
          <a:sx n="65" d="100"/>
          <a:sy n="65" d="100"/>
        </p:scale>
        <p:origin x="1200" y="78"/>
      </p:cViewPr>
      <p:guideLst>
        <p:guide orient="horz" pos="1366"/>
        <p:guide orient="horz" pos="4139"/>
        <p:guide orient="horz" pos="556"/>
        <p:guide orient="horz" pos="226"/>
        <p:guide orient="horz" pos="454"/>
        <p:guide pos="3447"/>
        <p:guide pos="6395"/>
        <p:guide pos="340"/>
        <p:guide pos="3289"/>
        <p:guide pos="2246"/>
        <p:guide pos="2415"/>
        <p:guide pos="4320"/>
        <p:guide pos="4490"/>
        <p:guide pos="227"/>
        <p:guide pos="65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2F81D-3AD3-454F-B3A4-BC0C3CEA427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814A4C-7FE7-4180-BA71-DE9638F0715C}">
      <dgm:prSet/>
      <dgm:spPr/>
      <dgm:t>
        <a:bodyPr/>
        <a:lstStyle/>
        <a:p>
          <a:pPr>
            <a:lnSpc>
              <a:spcPct val="100000"/>
            </a:lnSpc>
          </a:pPr>
          <a:r>
            <a:rPr lang="en-ZW"/>
            <a:t>The history of lean</a:t>
          </a:r>
          <a:endParaRPr lang="en-US"/>
        </a:p>
      </dgm:t>
    </dgm:pt>
    <dgm:pt modelId="{E07A5A49-4BD7-415E-B9DC-CE227FE69E93}" type="parTrans" cxnId="{94993DED-450F-40EC-9832-E53A5B595C09}">
      <dgm:prSet/>
      <dgm:spPr/>
      <dgm:t>
        <a:bodyPr/>
        <a:lstStyle/>
        <a:p>
          <a:endParaRPr lang="en-US"/>
        </a:p>
      </dgm:t>
    </dgm:pt>
    <dgm:pt modelId="{18BF19F3-C273-4986-AA44-B6BECDFDD55E}" type="sibTrans" cxnId="{94993DED-450F-40EC-9832-E53A5B595C09}">
      <dgm:prSet/>
      <dgm:spPr/>
      <dgm:t>
        <a:bodyPr/>
        <a:lstStyle/>
        <a:p>
          <a:endParaRPr lang="en-US"/>
        </a:p>
      </dgm:t>
    </dgm:pt>
    <dgm:pt modelId="{6C3E3E4A-235C-43D6-800B-3E206B3EC6FF}">
      <dgm:prSet/>
      <dgm:spPr/>
      <dgm:t>
        <a:bodyPr/>
        <a:lstStyle/>
        <a:p>
          <a:pPr>
            <a:lnSpc>
              <a:spcPct val="100000"/>
            </a:lnSpc>
          </a:pPr>
          <a:r>
            <a:rPr lang="en-ZW"/>
            <a:t>Definition of lean</a:t>
          </a:r>
          <a:endParaRPr lang="en-US"/>
        </a:p>
      </dgm:t>
    </dgm:pt>
    <dgm:pt modelId="{92FCC8D0-318E-4533-83E6-55343703D7DF}" type="parTrans" cxnId="{CB0509A3-5E0A-483D-A588-7196921D85E3}">
      <dgm:prSet/>
      <dgm:spPr/>
      <dgm:t>
        <a:bodyPr/>
        <a:lstStyle/>
        <a:p>
          <a:endParaRPr lang="en-US"/>
        </a:p>
      </dgm:t>
    </dgm:pt>
    <dgm:pt modelId="{1D0DDAD3-2610-44A7-81D8-9CEB63612B82}" type="sibTrans" cxnId="{CB0509A3-5E0A-483D-A588-7196921D85E3}">
      <dgm:prSet/>
      <dgm:spPr/>
      <dgm:t>
        <a:bodyPr/>
        <a:lstStyle/>
        <a:p>
          <a:endParaRPr lang="en-US"/>
        </a:p>
      </dgm:t>
    </dgm:pt>
    <dgm:pt modelId="{A2501C36-B773-4CF7-8D50-C4E6C8A2E498}">
      <dgm:prSet/>
      <dgm:spPr/>
      <dgm:t>
        <a:bodyPr/>
        <a:lstStyle/>
        <a:p>
          <a:pPr>
            <a:lnSpc>
              <a:spcPct val="100000"/>
            </a:lnSpc>
          </a:pPr>
          <a:r>
            <a:rPr lang="en-ZW"/>
            <a:t>Application of lean</a:t>
          </a:r>
          <a:endParaRPr lang="en-US"/>
        </a:p>
      </dgm:t>
    </dgm:pt>
    <dgm:pt modelId="{704C0936-2BC5-4254-970A-AB6ACB48932D}" type="parTrans" cxnId="{E41903F1-01C7-493B-91F8-962FB865627C}">
      <dgm:prSet/>
      <dgm:spPr/>
      <dgm:t>
        <a:bodyPr/>
        <a:lstStyle/>
        <a:p>
          <a:endParaRPr lang="en-US"/>
        </a:p>
      </dgm:t>
    </dgm:pt>
    <dgm:pt modelId="{FDC043DA-4FC2-43AD-9517-79C310B59DE3}" type="sibTrans" cxnId="{E41903F1-01C7-493B-91F8-962FB865627C}">
      <dgm:prSet/>
      <dgm:spPr/>
      <dgm:t>
        <a:bodyPr/>
        <a:lstStyle/>
        <a:p>
          <a:endParaRPr lang="en-US"/>
        </a:p>
      </dgm:t>
    </dgm:pt>
    <dgm:pt modelId="{77E71FB8-539B-4282-9DEC-AE54FECD169E}">
      <dgm:prSet/>
      <dgm:spPr/>
      <dgm:t>
        <a:bodyPr/>
        <a:lstStyle/>
        <a:p>
          <a:pPr>
            <a:lnSpc>
              <a:spcPct val="100000"/>
            </a:lnSpc>
          </a:pPr>
          <a:r>
            <a:rPr lang="en-ZW"/>
            <a:t>The 5 principles of lean</a:t>
          </a:r>
          <a:endParaRPr lang="en-US"/>
        </a:p>
      </dgm:t>
    </dgm:pt>
    <dgm:pt modelId="{ABF1CCEE-F3E4-4121-8666-7993BAFDF60C}" type="parTrans" cxnId="{9D158BBB-E16D-4ABB-9ADB-4C14F1C4AE7E}">
      <dgm:prSet/>
      <dgm:spPr/>
      <dgm:t>
        <a:bodyPr/>
        <a:lstStyle/>
        <a:p>
          <a:endParaRPr lang="en-US"/>
        </a:p>
      </dgm:t>
    </dgm:pt>
    <dgm:pt modelId="{92EC9BFC-1A53-4ABD-8D8D-B1736133311B}" type="sibTrans" cxnId="{9D158BBB-E16D-4ABB-9ADB-4C14F1C4AE7E}">
      <dgm:prSet/>
      <dgm:spPr/>
      <dgm:t>
        <a:bodyPr/>
        <a:lstStyle/>
        <a:p>
          <a:endParaRPr lang="en-US"/>
        </a:p>
      </dgm:t>
    </dgm:pt>
    <dgm:pt modelId="{3138D128-4BEC-4DFA-AB7A-0E061B191B55}" type="pres">
      <dgm:prSet presAssocID="{74A2F81D-3AD3-454F-B3A4-BC0C3CEA427F}" presName="root" presStyleCnt="0">
        <dgm:presLayoutVars>
          <dgm:dir/>
          <dgm:resizeHandles val="exact"/>
        </dgm:presLayoutVars>
      </dgm:prSet>
      <dgm:spPr/>
    </dgm:pt>
    <dgm:pt modelId="{5003B7E0-6894-499A-907B-7722B6CD6B99}" type="pres">
      <dgm:prSet presAssocID="{A8814A4C-7FE7-4180-BA71-DE9638F0715C}" presName="compNode" presStyleCnt="0"/>
      <dgm:spPr/>
    </dgm:pt>
    <dgm:pt modelId="{A29A85F9-D6E8-4A84-9104-8598DC127A8D}" type="pres">
      <dgm:prSet presAssocID="{A8814A4C-7FE7-4180-BA71-DE9638F0715C}" presName="bgRect" presStyleLbl="bgShp" presStyleIdx="0" presStyleCnt="4"/>
      <dgm:spPr/>
    </dgm:pt>
    <dgm:pt modelId="{6578422C-193E-4E29-9508-656AD2816007}" type="pres">
      <dgm:prSet presAssocID="{A8814A4C-7FE7-4180-BA71-DE9638F0715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5388407-FBD6-4C26-B4B8-E3304D49A043}" type="pres">
      <dgm:prSet presAssocID="{A8814A4C-7FE7-4180-BA71-DE9638F0715C}" presName="spaceRect" presStyleCnt="0"/>
      <dgm:spPr/>
    </dgm:pt>
    <dgm:pt modelId="{19FC64B9-B479-400E-A443-FC1D96B05DF7}" type="pres">
      <dgm:prSet presAssocID="{A8814A4C-7FE7-4180-BA71-DE9638F0715C}" presName="parTx" presStyleLbl="revTx" presStyleIdx="0" presStyleCnt="4">
        <dgm:presLayoutVars>
          <dgm:chMax val="0"/>
          <dgm:chPref val="0"/>
        </dgm:presLayoutVars>
      </dgm:prSet>
      <dgm:spPr/>
    </dgm:pt>
    <dgm:pt modelId="{691812D9-16C1-4E26-95AF-E5E42D75F887}" type="pres">
      <dgm:prSet presAssocID="{18BF19F3-C273-4986-AA44-B6BECDFDD55E}" presName="sibTrans" presStyleCnt="0"/>
      <dgm:spPr/>
    </dgm:pt>
    <dgm:pt modelId="{62BB3E34-13C1-4289-905D-7FB9DF2FD819}" type="pres">
      <dgm:prSet presAssocID="{6C3E3E4A-235C-43D6-800B-3E206B3EC6FF}" presName="compNode" presStyleCnt="0"/>
      <dgm:spPr/>
    </dgm:pt>
    <dgm:pt modelId="{D8056EA6-52F3-4580-ADEC-3BDDB3A736EE}" type="pres">
      <dgm:prSet presAssocID="{6C3E3E4A-235C-43D6-800B-3E206B3EC6FF}" presName="bgRect" presStyleLbl="bgShp" presStyleIdx="1" presStyleCnt="4"/>
      <dgm:spPr/>
    </dgm:pt>
    <dgm:pt modelId="{CA1F2ADB-E328-44D3-A8CF-88D8D5C16150}" type="pres">
      <dgm:prSet presAssocID="{6C3E3E4A-235C-43D6-800B-3E206B3EC6F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3F32DB53-CA05-41E9-883B-A052BFD87D1D}" type="pres">
      <dgm:prSet presAssocID="{6C3E3E4A-235C-43D6-800B-3E206B3EC6FF}" presName="spaceRect" presStyleCnt="0"/>
      <dgm:spPr/>
    </dgm:pt>
    <dgm:pt modelId="{E40F8A94-049A-43C0-BEAF-2F188CE0DBA4}" type="pres">
      <dgm:prSet presAssocID="{6C3E3E4A-235C-43D6-800B-3E206B3EC6FF}" presName="parTx" presStyleLbl="revTx" presStyleIdx="1" presStyleCnt="4">
        <dgm:presLayoutVars>
          <dgm:chMax val="0"/>
          <dgm:chPref val="0"/>
        </dgm:presLayoutVars>
      </dgm:prSet>
      <dgm:spPr/>
    </dgm:pt>
    <dgm:pt modelId="{ABF98AED-4F8F-447A-B3B6-8642BDD05F88}" type="pres">
      <dgm:prSet presAssocID="{1D0DDAD3-2610-44A7-81D8-9CEB63612B82}" presName="sibTrans" presStyleCnt="0"/>
      <dgm:spPr/>
    </dgm:pt>
    <dgm:pt modelId="{3808755D-41EF-441C-8217-00F964EA60CC}" type="pres">
      <dgm:prSet presAssocID="{A2501C36-B773-4CF7-8D50-C4E6C8A2E498}" presName="compNode" presStyleCnt="0"/>
      <dgm:spPr/>
    </dgm:pt>
    <dgm:pt modelId="{3A2D9825-2595-4D64-B2D4-9D91888385E1}" type="pres">
      <dgm:prSet presAssocID="{A2501C36-B773-4CF7-8D50-C4E6C8A2E498}" presName="bgRect" presStyleLbl="bgShp" presStyleIdx="2" presStyleCnt="4"/>
      <dgm:spPr/>
    </dgm:pt>
    <dgm:pt modelId="{DA551024-869A-4614-8AB8-82D1BD362E45}" type="pres">
      <dgm:prSet presAssocID="{A2501C36-B773-4CF7-8D50-C4E6C8A2E49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8FCC94E7-815A-4C8A-B1BA-A4684FE186FE}" type="pres">
      <dgm:prSet presAssocID="{A2501C36-B773-4CF7-8D50-C4E6C8A2E498}" presName="spaceRect" presStyleCnt="0"/>
      <dgm:spPr/>
    </dgm:pt>
    <dgm:pt modelId="{3AC58067-4500-4D19-AE55-39B6A20C20A7}" type="pres">
      <dgm:prSet presAssocID="{A2501C36-B773-4CF7-8D50-C4E6C8A2E498}" presName="parTx" presStyleLbl="revTx" presStyleIdx="2" presStyleCnt="4">
        <dgm:presLayoutVars>
          <dgm:chMax val="0"/>
          <dgm:chPref val="0"/>
        </dgm:presLayoutVars>
      </dgm:prSet>
      <dgm:spPr/>
    </dgm:pt>
    <dgm:pt modelId="{F7ED8703-0F99-41EF-AB78-1DF13A2BB5E4}" type="pres">
      <dgm:prSet presAssocID="{FDC043DA-4FC2-43AD-9517-79C310B59DE3}" presName="sibTrans" presStyleCnt="0"/>
      <dgm:spPr/>
    </dgm:pt>
    <dgm:pt modelId="{B6EE7242-4E3D-4C04-AD71-0E0C79DA6DD3}" type="pres">
      <dgm:prSet presAssocID="{77E71FB8-539B-4282-9DEC-AE54FECD169E}" presName="compNode" presStyleCnt="0"/>
      <dgm:spPr/>
    </dgm:pt>
    <dgm:pt modelId="{B71B2B49-8FD4-462A-B268-16B82E885872}" type="pres">
      <dgm:prSet presAssocID="{77E71FB8-539B-4282-9DEC-AE54FECD169E}" presName="bgRect" presStyleLbl="bgShp" presStyleIdx="3" presStyleCnt="4"/>
      <dgm:spPr/>
    </dgm:pt>
    <dgm:pt modelId="{BDF4F2C7-2A78-4451-932C-E6FE1D216F1B}" type="pres">
      <dgm:prSet presAssocID="{77E71FB8-539B-4282-9DEC-AE54FECD169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5E83F40C-04BC-4541-ABBF-A9FA5CD2E605}" type="pres">
      <dgm:prSet presAssocID="{77E71FB8-539B-4282-9DEC-AE54FECD169E}" presName="spaceRect" presStyleCnt="0"/>
      <dgm:spPr/>
    </dgm:pt>
    <dgm:pt modelId="{539EF6FE-7AED-4591-911A-CB9C5033DCFD}" type="pres">
      <dgm:prSet presAssocID="{77E71FB8-539B-4282-9DEC-AE54FECD169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A12A1B00-7F2F-42F2-9FB7-74B5E3EC6FEB}" type="presOf" srcId="{77E71FB8-539B-4282-9DEC-AE54FECD169E}" destId="{539EF6FE-7AED-4591-911A-CB9C5033DCFD}" srcOrd="0" destOrd="0" presId="urn:microsoft.com/office/officeart/2018/2/layout/IconVerticalSolidList"/>
    <dgm:cxn modelId="{AB62430E-94A5-4B95-A38D-6AA79A228E04}" type="presOf" srcId="{A2501C36-B773-4CF7-8D50-C4E6C8A2E498}" destId="{3AC58067-4500-4D19-AE55-39B6A20C20A7}" srcOrd="0" destOrd="0" presId="urn:microsoft.com/office/officeart/2018/2/layout/IconVerticalSolidList"/>
    <dgm:cxn modelId="{6A6EAF1B-FDDD-4734-8DDB-38258AB5838B}" type="presOf" srcId="{6C3E3E4A-235C-43D6-800B-3E206B3EC6FF}" destId="{E40F8A94-049A-43C0-BEAF-2F188CE0DBA4}" srcOrd="0" destOrd="0" presId="urn:microsoft.com/office/officeart/2018/2/layout/IconVerticalSolidList"/>
    <dgm:cxn modelId="{C5442481-E4D0-41A4-B0E5-B01F2A0E74C6}" type="presOf" srcId="{A8814A4C-7FE7-4180-BA71-DE9638F0715C}" destId="{19FC64B9-B479-400E-A443-FC1D96B05DF7}" srcOrd="0" destOrd="0" presId="urn:microsoft.com/office/officeart/2018/2/layout/IconVerticalSolidList"/>
    <dgm:cxn modelId="{CFD6679D-F9E4-44DD-978D-DB24D649540D}" type="presOf" srcId="{74A2F81D-3AD3-454F-B3A4-BC0C3CEA427F}" destId="{3138D128-4BEC-4DFA-AB7A-0E061B191B55}" srcOrd="0" destOrd="0" presId="urn:microsoft.com/office/officeart/2018/2/layout/IconVerticalSolidList"/>
    <dgm:cxn modelId="{CB0509A3-5E0A-483D-A588-7196921D85E3}" srcId="{74A2F81D-3AD3-454F-B3A4-BC0C3CEA427F}" destId="{6C3E3E4A-235C-43D6-800B-3E206B3EC6FF}" srcOrd="1" destOrd="0" parTransId="{92FCC8D0-318E-4533-83E6-55343703D7DF}" sibTransId="{1D0DDAD3-2610-44A7-81D8-9CEB63612B82}"/>
    <dgm:cxn modelId="{9D158BBB-E16D-4ABB-9ADB-4C14F1C4AE7E}" srcId="{74A2F81D-3AD3-454F-B3A4-BC0C3CEA427F}" destId="{77E71FB8-539B-4282-9DEC-AE54FECD169E}" srcOrd="3" destOrd="0" parTransId="{ABF1CCEE-F3E4-4121-8666-7993BAFDF60C}" sibTransId="{92EC9BFC-1A53-4ABD-8D8D-B1736133311B}"/>
    <dgm:cxn modelId="{94993DED-450F-40EC-9832-E53A5B595C09}" srcId="{74A2F81D-3AD3-454F-B3A4-BC0C3CEA427F}" destId="{A8814A4C-7FE7-4180-BA71-DE9638F0715C}" srcOrd="0" destOrd="0" parTransId="{E07A5A49-4BD7-415E-B9DC-CE227FE69E93}" sibTransId="{18BF19F3-C273-4986-AA44-B6BECDFDD55E}"/>
    <dgm:cxn modelId="{E41903F1-01C7-493B-91F8-962FB865627C}" srcId="{74A2F81D-3AD3-454F-B3A4-BC0C3CEA427F}" destId="{A2501C36-B773-4CF7-8D50-C4E6C8A2E498}" srcOrd="2" destOrd="0" parTransId="{704C0936-2BC5-4254-970A-AB6ACB48932D}" sibTransId="{FDC043DA-4FC2-43AD-9517-79C310B59DE3}"/>
    <dgm:cxn modelId="{3023DF50-7860-4030-99AA-63D987769156}" type="presParOf" srcId="{3138D128-4BEC-4DFA-AB7A-0E061B191B55}" destId="{5003B7E0-6894-499A-907B-7722B6CD6B99}" srcOrd="0" destOrd="0" presId="urn:microsoft.com/office/officeart/2018/2/layout/IconVerticalSolidList"/>
    <dgm:cxn modelId="{13E238FF-2A20-4525-B30D-1BB1B97BFC63}" type="presParOf" srcId="{5003B7E0-6894-499A-907B-7722B6CD6B99}" destId="{A29A85F9-D6E8-4A84-9104-8598DC127A8D}" srcOrd="0" destOrd="0" presId="urn:microsoft.com/office/officeart/2018/2/layout/IconVerticalSolidList"/>
    <dgm:cxn modelId="{F34852BA-55B4-4FBD-A230-E1BB2A0F109C}" type="presParOf" srcId="{5003B7E0-6894-499A-907B-7722B6CD6B99}" destId="{6578422C-193E-4E29-9508-656AD2816007}" srcOrd="1" destOrd="0" presId="urn:microsoft.com/office/officeart/2018/2/layout/IconVerticalSolidList"/>
    <dgm:cxn modelId="{BF1D671A-11B2-409D-AB96-3524AD1983D2}" type="presParOf" srcId="{5003B7E0-6894-499A-907B-7722B6CD6B99}" destId="{55388407-FBD6-4C26-B4B8-E3304D49A043}" srcOrd="2" destOrd="0" presId="urn:microsoft.com/office/officeart/2018/2/layout/IconVerticalSolidList"/>
    <dgm:cxn modelId="{0FB49960-600C-4FA9-BE17-A4538FF7D51F}" type="presParOf" srcId="{5003B7E0-6894-499A-907B-7722B6CD6B99}" destId="{19FC64B9-B479-400E-A443-FC1D96B05DF7}" srcOrd="3" destOrd="0" presId="urn:microsoft.com/office/officeart/2018/2/layout/IconVerticalSolidList"/>
    <dgm:cxn modelId="{3F40129B-2695-4475-BB42-9A145874EEC3}" type="presParOf" srcId="{3138D128-4BEC-4DFA-AB7A-0E061B191B55}" destId="{691812D9-16C1-4E26-95AF-E5E42D75F887}" srcOrd="1" destOrd="0" presId="urn:microsoft.com/office/officeart/2018/2/layout/IconVerticalSolidList"/>
    <dgm:cxn modelId="{ECFBF8B4-A1E9-4981-9246-E574DFA2FA34}" type="presParOf" srcId="{3138D128-4BEC-4DFA-AB7A-0E061B191B55}" destId="{62BB3E34-13C1-4289-905D-7FB9DF2FD819}" srcOrd="2" destOrd="0" presId="urn:microsoft.com/office/officeart/2018/2/layout/IconVerticalSolidList"/>
    <dgm:cxn modelId="{C23D8227-8315-42E4-94D5-1AF8E8CCFE1E}" type="presParOf" srcId="{62BB3E34-13C1-4289-905D-7FB9DF2FD819}" destId="{D8056EA6-52F3-4580-ADEC-3BDDB3A736EE}" srcOrd="0" destOrd="0" presId="urn:microsoft.com/office/officeart/2018/2/layout/IconVerticalSolidList"/>
    <dgm:cxn modelId="{9E83784C-B457-40BA-BBD5-33642620D238}" type="presParOf" srcId="{62BB3E34-13C1-4289-905D-7FB9DF2FD819}" destId="{CA1F2ADB-E328-44D3-A8CF-88D8D5C16150}" srcOrd="1" destOrd="0" presId="urn:microsoft.com/office/officeart/2018/2/layout/IconVerticalSolidList"/>
    <dgm:cxn modelId="{97C13BD8-7210-45F0-B7D1-6A3687823DD2}" type="presParOf" srcId="{62BB3E34-13C1-4289-905D-7FB9DF2FD819}" destId="{3F32DB53-CA05-41E9-883B-A052BFD87D1D}" srcOrd="2" destOrd="0" presId="urn:microsoft.com/office/officeart/2018/2/layout/IconVerticalSolidList"/>
    <dgm:cxn modelId="{FE7096A3-D17F-4E6D-BA22-2C8F4FCD0614}" type="presParOf" srcId="{62BB3E34-13C1-4289-905D-7FB9DF2FD819}" destId="{E40F8A94-049A-43C0-BEAF-2F188CE0DBA4}" srcOrd="3" destOrd="0" presId="urn:microsoft.com/office/officeart/2018/2/layout/IconVerticalSolidList"/>
    <dgm:cxn modelId="{C51C4BED-FFA5-4E81-B035-FAEAB5823806}" type="presParOf" srcId="{3138D128-4BEC-4DFA-AB7A-0E061B191B55}" destId="{ABF98AED-4F8F-447A-B3B6-8642BDD05F88}" srcOrd="3" destOrd="0" presId="urn:microsoft.com/office/officeart/2018/2/layout/IconVerticalSolidList"/>
    <dgm:cxn modelId="{30726D76-2CE5-4BB3-83A6-B134EDE04742}" type="presParOf" srcId="{3138D128-4BEC-4DFA-AB7A-0E061B191B55}" destId="{3808755D-41EF-441C-8217-00F964EA60CC}" srcOrd="4" destOrd="0" presId="urn:microsoft.com/office/officeart/2018/2/layout/IconVerticalSolidList"/>
    <dgm:cxn modelId="{E9DE9D25-8514-4A24-ADC2-4739B846A9F2}" type="presParOf" srcId="{3808755D-41EF-441C-8217-00F964EA60CC}" destId="{3A2D9825-2595-4D64-B2D4-9D91888385E1}" srcOrd="0" destOrd="0" presId="urn:microsoft.com/office/officeart/2018/2/layout/IconVerticalSolidList"/>
    <dgm:cxn modelId="{CC07B9C7-8A7D-4C7D-BABD-B2072AE4AC75}" type="presParOf" srcId="{3808755D-41EF-441C-8217-00F964EA60CC}" destId="{DA551024-869A-4614-8AB8-82D1BD362E45}" srcOrd="1" destOrd="0" presId="urn:microsoft.com/office/officeart/2018/2/layout/IconVerticalSolidList"/>
    <dgm:cxn modelId="{7DEBD473-8F04-433B-9F2C-A3A85438AC96}" type="presParOf" srcId="{3808755D-41EF-441C-8217-00F964EA60CC}" destId="{8FCC94E7-815A-4C8A-B1BA-A4684FE186FE}" srcOrd="2" destOrd="0" presId="urn:microsoft.com/office/officeart/2018/2/layout/IconVerticalSolidList"/>
    <dgm:cxn modelId="{870FFB3C-D815-48A8-AAEA-E16F6A75C928}" type="presParOf" srcId="{3808755D-41EF-441C-8217-00F964EA60CC}" destId="{3AC58067-4500-4D19-AE55-39B6A20C20A7}" srcOrd="3" destOrd="0" presId="urn:microsoft.com/office/officeart/2018/2/layout/IconVerticalSolidList"/>
    <dgm:cxn modelId="{56194ABA-55A8-4C1A-B379-A772B0F70797}" type="presParOf" srcId="{3138D128-4BEC-4DFA-AB7A-0E061B191B55}" destId="{F7ED8703-0F99-41EF-AB78-1DF13A2BB5E4}" srcOrd="5" destOrd="0" presId="urn:microsoft.com/office/officeart/2018/2/layout/IconVerticalSolidList"/>
    <dgm:cxn modelId="{1AE68AB0-7325-4A48-9223-B89BF11A610D}" type="presParOf" srcId="{3138D128-4BEC-4DFA-AB7A-0E061B191B55}" destId="{B6EE7242-4E3D-4C04-AD71-0E0C79DA6DD3}" srcOrd="6" destOrd="0" presId="urn:microsoft.com/office/officeart/2018/2/layout/IconVerticalSolidList"/>
    <dgm:cxn modelId="{3A1BD235-799D-49F1-A89E-FFDA7B569E7F}" type="presParOf" srcId="{B6EE7242-4E3D-4C04-AD71-0E0C79DA6DD3}" destId="{B71B2B49-8FD4-462A-B268-16B82E885872}" srcOrd="0" destOrd="0" presId="urn:microsoft.com/office/officeart/2018/2/layout/IconVerticalSolidList"/>
    <dgm:cxn modelId="{ABB3C61D-CB44-484B-8A98-E581B4869BEA}" type="presParOf" srcId="{B6EE7242-4E3D-4C04-AD71-0E0C79DA6DD3}" destId="{BDF4F2C7-2A78-4451-932C-E6FE1D216F1B}" srcOrd="1" destOrd="0" presId="urn:microsoft.com/office/officeart/2018/2/layout/IconVerticalSolidList"/>
    <dgm:cxn modelId="{93A24363-73B9-419C-99B5-EC35A68D3721}" type="presParOf" srcId="{B6EE7242-4E3D-4C04-AD71-0E0C79DA6DD3}" destId="{5E83F40C-04BC-4541-ABBF-A9FA5CD2E605}" srcOrd="2" destOrd="0" presId="urn:microsoft.com/office/officeart/2018/2/layout/IconVerticalSolidList"/>
    <dgm:cxn modelId="{ECE99D17-DBA7-4C2C-9FCF-54BC7B28FC8F}" type="presParOf" srcId="{B6EE7242-4E3D-4C04-AD71-0E0C79DA6DD3}" destId="{539EF6FE-7AED-4591-911A-CB9C5033DCF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FEC305-4BA7-4B9E-AFCE-43E38270E9A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46C81C-8E8D-4E5B-8E74-696FA26F63E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/>
            <a:t>Many departments want quick technology fixes but don’t review business processes</a:t>
          </a:r>
          <a:endParaRPr lang="en-US"/>
        </a:p>
      </dgm:t>
    </dgm:pt>
    <dgm:pt modelId="{E6AE2C95-3935-4B09-8963-CD6C6386D7F5}" type="parTrans" cxnId="{7EF6D529-67F2-4D3D-91BF-74FE677AC5E0}">
      <dgm:prSet/>
      <dgm:spPr/>
      <dgm:t>
        <a:bodyPr/>
        <a:lstStyle/>
        <a:p>
          <a:endParaRPr lang="en-US"/>
        </a:p>
      </dgm:t>
    </dgm:pt>
    <dgm:pt modelId="{596F9CC0-572A-41AC-BDAB-30402E7E2AE2}" type="sibTrans" cxnId="{7EF6D529-67F2-4D3D-91BF-74FE677AC5E0}">
      <dgm:prSet/>
      <dgm:spPr/>
      <dgm:t>
        <a:bodyPr/>
        <a:lstStyle/>
        <a:p>
          <a:endParaRPr lang="en-US"/>
        </a:p>
      </dgm:t>
    </dgm:pt>
    <dgm:pt modelId="{CAC76F53-ADBF-41AF-9575-34B1925529B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/>
            <a:t>A way to prioritize technology projects</a:t>
          </a:r>
          <a:endParaRPr lang="en-US"/>
        </a:p>
      </dgm:t>
    </dgm:pt>
    <dgm:pt modelId="{582066C2-B9D2-470E-B86A-255407128C88}" type="parTrans" cxnId="{182A68DE-E067-41FC-A49D-722EFEDE6BBA}">
      <dgm:prSet/>
      <dgm:spPr/>
      <dgm:t>
        <a:bodyPr/>
        <a:lstStyle/>
        <a:p>
          <a:endParaRPr lang="en-US"/>
        </a:p>
      </dgm:t>
    </dgm:pt>
    <dgm:pt modelId="{F85821CB-BADF-46F9-84D8-44B4C1C4636B}" type="sibTrans" cxnId="{182A68DE-E067-41FC-A49D-722EFEDE6BBA}">
      <dgm:prSet/>
      <dgm:spPr/>
      <dgm:t>
        <a:bodyPr/>
        <a:lstStyle/>
        <a:p>
          <a:endParaRPr lang="en-US"/>
        </a:p>
      </dgm:t>
    </dgm:pt>
    <dgm:pt modelId="{637919FC-B11A-4C4F-8016-3217421C1D8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/>
            <a:t>Processes degrade over time</a:t>
          </a:r>
          <a:endParaRPr lang="en-US"/>
        </a:p>
      </dgm:t>
    </dgm:pt>
    <dgm:pt modelId="{CCB0A1DB-A1AF-49E2-9ABE-68A148BC8385}" type="parTrans" cxnId="{9B2FE05B-388F-453D-B9C5-478370D15931}">
      <dgm:prSet/>
      <dgm:spPr/>
      <dgm:t>
        <a:bodyPr/>
        <a:lstStyle/>
        <a:p>
          <a:endParaRPr lang="en-US"/>
        </a:p>
      </dgm:t>
    </dgm:pt>
    <dgm:pt modelId="{E307421D-3AD4-486D-A020-BB54A4B6A3AD}" type="sibTrans" cxnId="{9B2FE05B-388F-453D-B9C5-478370D15931}">
      <dgm:prSet/>
      <dgm:spPr/>
      <dgm:t>
        <a:bodyPr/>
        <a:lstStyle/>
        <a:p>
          <a:endParaRPr lang="en-US"/>
        </a:p>
      </dgm:t>
    </dgm:pt>
    <dgm:pt modelId="{FEA81BF3-98EF-472C-99A8-2FBAC7B535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/>
            <a:t>Lean reduces costs and improves customer satisfaction</a:t>
          </a:r>
          <a:endParaRPr lang="en-US"/>
        </a:p>
      </dgm:t>
    </dgm:pt>
    <dgm:pt modelId="{76B9B165-C257-48CF-996B-8E01D3611E61}" type="parTrans" cxnId="{9799D196-3319-4A89-99EF-0414D59A7602}">
      <dgm:prSet/>
      <dgm:spPr/>
      <dgm:t>
        <a:bodyPr/>
        <a:lstStyle/>
        <a:p>
          <a:endParaRPr lang="en-US"/>
        </a:p>
      </dgm:t>
    </dgm:pt>
    <dgm:pt modelId="{53A9143A-09A6-433E-BD87-E69496278F36}" type="sibTrans" cxnId="{9799D196-3319-4A89-99EF-0414D59A7602}">
      <dgm:prSet/>
      <dgm:spPr/>
      <dgm:t>
        <a:bodyPr/>
        <a:lstStyle/>
        <a:p>
          <a:endParaRPr lang="en-US"/>
        </a:p>
      </dgm:t>
    </dgm:pt>
    <dgm:pt modelId="{670FFD65-4674-4D64-BEB6-BA702C1E1635}" type="pres">
      <dgm:prSet presAssocID="{02FEC305-4BA7-4B9E-AFCE-43E38270E9A9}" presName="root" presStyleCnt="0">
        <dgm:presLayoutVars>
          <dgm:dir/>
          <dgm:resizeHandles val="exact"/>
        </dgm:presLayoutVars>
      </dgm:prSet>
      <dgm:spPr/>
    </dgm:pt>
    <dgm:pt modelId="{2A61944B-FF84-474C-901A-D08E1EEB8ADA}" type="pres">
      <dgm:prSet presAssocID="{4446C81C-8E8D-4E5B-8E74-696FA26F63E9}" presName="compNode" presStyleCnt="0"/>
      <dgm:spPr/>
    </dgm:pt>
    <dgm:pt modelId="{875585DC-E288-4963-BBA1-44CA957C98A4}" type="pres">
      <dgm:prSet presAssocID="{4446C81C-8E8D-4E5B-8E74-696FA26F63E9}" presName="bgRect" presStyleLbl="bgShp" presStyleIdx="0" presStyleCnt="4"/>
      <dgm:spPr/>
    </dgm:pt>
    <dgm:pt modelId="{FC1AAF42-02D9-4891-8101-07ADAEDB68C1}" type="pres">
      <dgm:prSet presAssocID="{4446C81C-8E8D-4E5B-8E74-696FA26F63E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0B9BAA35-3C55-4DF0-9B6D-A192F434D339}" type="pres">
      <dgm:prSet presAssocID="{4446C81C-8E8D-4E5B-8E74-696FA26F63E9}" presName="spaceRect" presStyleCnt="0"/>
      <dgm:spPr/>
    </dgm:pt>
    <dgm:pt modelId="{98A6A5F1-6B42-47B7-BA8A-467551594C7C}" type="pres">
      <dgm:prSet presAssocID="{4446C81C-8E8D-4E5B-8E74-696FA26F63E9}" presName="parTx" presStyleLbl="revTx" presStyleIdx="0" presStyleCnt="4">
        <dgm:presLayoutVars>
          <dgm:chMax val="0"/>
          <dgm:chPref val="0"/>
        </dgm:presLayoutVars>
      </dgm:prSet>
      <dgm:spPr/>
    </dgm:pt>
    <dgm:pt modelId="{AB2430CC-ABCD-415F-AC6B-22FF9F21A42E}" type="pres">
      <dgm:prSet presAssocID="{596F9CC0-572A-41AC-BDAB-30402E7E2AE2}" presName="sibTrans" presStyleCnt="0"/>
      <dgm:spPr/>
    </dgm:pt>
    <dgm:pt modelId="{1208F59E-FBA2-46FF-A6A9-A1CEE228BACE}" type="pres">
      <dgm:prSet presAssocID="{CAC76F53-ADBF-41AF-9575-34B1925529B8}" presName="compNode" presStyleCnt="0"/>
      <dgm:spPr/>
    </dgm:pt>
    <dgm:pt modelId="{6413FA28-8ECD-4FE0-8713-F2E81BB22D4C}" type="pres">
      <dgm:prSet presAssocID="{CAC76F53-ADBF-41AF-9575-34B1925529B8}" presName="bgRect" presStyleLbl="bgShp" presStyleIdx="1" presStyleCnt="4"/>
      <dgm:spPr/>
    </dgm:pt>
    <dgm:pt modelId="{1D3F5324-1A18-4142-B73C-A713438DA23E}" type="pres">
      <dgm:prSet presAssocID="{CAC76F53-ADBF-41AF-9575-34B1925529B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DC8A1775-12A3-43AC-8B89-F3A93389B3B5}" type="pres">
      <dgm:prSet presAssocID="{CAC76F53-ADBF-41AF-9575-34B1925529B8}" presName="spaceRect" presStyleCnt="0"/>
      <dgm:spPr/>
    </dgm:pt>
    <dgm:pt modelId="{918923C3-4A80-48A7-AA96-53B7685A2943}" type="pres">
      <dgm:prSet presAssocID="{CAC76F53-ADBF-41AF-9575-34B1925529B8}" presName="parTx" presStyleLbl="revTx" presStyleIdx="1" presStyleCnt="4">
        <dgm:presLayoutVars>
          <dgm:chMax val="0"/>
          <dgm:chPref val="0"/>
        </dgm:presLayoutVars>
      </dgm:prSet>
      <dgm:spPr/>
    </dgm:pt>
    <dgm:pt modelId="{B9C02B6A-017F-4AAD-A7CD-E0233C335E05}" type="pres">
      <dgm:prSet presAssocID="{F85821CB-BADF-46F9-84D8-44B4C1C4636B}" presName="sibTrans" presStyleCnt="0"/>
      <dgm:spPr/>
    </dgm:pt>
    <dgm:pt modelId="{72ED8B68-28A5-4DAE-B7AB-E983D3555373}" type="pres">
      <dgm:prSet presAssocID="{637919FC-B11A-4C4F-8016-3217421C1D8A}" presName="compNode" presStyleCnt="0"/>
      <dgm:spPr/>
    </dgm:pt>
    <dgm:pt modelId="{C08F8014-8BA3-4AEC-BAEF-049FE9F49C24}" type="pres">
      <dgm:prSet presAssocID="{637919FC-B11A-4C4F-8016-3217421C1D8A}" presName="bgRect" presStyleLbl="bgShp" presStyleIdx="2" presStyleCnt="4"/>
      <dgm:spPr/>
    </dgm:pt>
    <dgm:pt modelId="{7A2CA776-CA98-451A-9E91-62BA08FCB9C0}" type="pres">
      <dgm:prSet presAssocID="{637919FC-B11A-4C4F-8016-3217421C1D8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2CFDFB5E-7B89-48D7-BAD8-60AFB6C023BA}" type="pres">
      <dgm:prSet presAssocID="{637919FC-B11A-4C4F-8016-3217421C1D8A}" presName="spaceRect" presStyleCnt="0"/>
      <dgm:spPr/>
    </dgm:pt>
    <dgm:pt modelId="{4FDE2374-C6CF-4656-AD83-4CCCBF900161}" type="pres">
      <dgm:prSet presAssocID="{637919FC-B11A-4C4F-8016-3217421C1D8A}" presName="parTx" presStyleLbl="revTx" presStyleIdx="2" presStyleCnt="4">
        <dgm:presLayoutVars>
          <dgm:chMax val="0"/>
          <dgm:chPref val="0"/>
        </dgm:presLayoutVars>
      </dgm:prSet>
      <dgm:spPr/>
    </dgm:pt>
    <dgm:pt modelId="{CAA13181-8BF6-40C8-95B5-8A74D07BAA0D}" type="pres">
      <dgm:prSet presAssocID="{E307421D-3AD4-486D-A020-BB54A4B6A3AD}" presName="sibTrans" presStyleCnt="0"/>
      <dgm:spPr/>
    </dgm:pt>
    <dgm:pt modelId="{896E6563-91C7-42A7-8F00-18FE4A77F02A}" type="pres">
      <dgm:prSet presAssocID="{FEA81BF3-98EF-472C-99A8-2FBAC7B535D0}" presName="compNode" presStyleCnt="0"/>
      <dgm:spPr/>
    </dgm:pt>
    <dgm:pt modelId="{1FE92031-DA37-4E64-8761-3A0558135E43}" type="pres">
      <dgm:prSet presAssocID="{FEA81BF3-98EF-472C-99A8-2FBAC7B535D0}" presName="bgRect" presStyleLbl="bgShp" presStyleIdx="3" presStyleCnt="4"/>
      <dgm:spPr/>
    </dgm:pt>
    <dgm:pt modelId="{94103D97-0094-4936-BA5C-14CA503F618C}" type="pres">
      <dgm:prSet presAssocID="{FEA81BF3-98EF-472C-99A8-2FBAC7B535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83255E7-DA8A-40D1-B6F4-3044ED0F3AEB}" type="pres">
      <dgm:prSet presAssocID="{FEA81BF3-98EF-472C-99A8-2FBAC7B535D0}" presName="spaceRect" presStyleCnt="0"/>
      <dgm:spPr/>
    </dgm:pt>
    <dgm:pt modelId="{1AB070B2-8745-4C18-9DEB-597DD3D26BFC}" type="pres">
      <dgm:prSet presAssocID="{FEA81BF3-98EF-472C-99A8-2FBAC7B535D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EF6D529-67F2-4D3D-91BF-74FE677AC5E0}" srcId="{02FEC305-4BA7-4B9E-AFCE-43E38270E9A9}" destId="{4446C81C-8E8D-4E5B-8E74-696FA26F63E9}" srcOrd="0" destOrd="0" parTransId="{E6AE2C95-3935-4B09-8963-CD6C6386D7F5}" sibTransId="{596F9CC0-572A-41AC-BDAB-30402E7E2AE2}"/>
    <dgm:cxn modelId="{9B2FE05B-388F-453D-B9C5-478370D15931}" srcId="{02FEC305-4BA7-4B9E-AFCE-43E38270E9A9}" destId="{637919FC-B11A-4C4F-8016-3217421C1D8A}" srcOrd="2" destOrd="0" parTransId="{CCB0A1DB-A1AF-49E2-9ABE-68A148BC8385}" sibTransId="{E307421D-3AD4-486D-A020-BB54A4B6A3AD}"/>
    <dgm:cxn modelId="{998A564A-B9A5-4D3E-B65B-79B17795FA6F}" type="presOf" srcId="{FEA81BF3-98EF-472C-99A8-2FBAC7B535D0}" destId="{1AB070B2-8745-4C18-9DEB-597DD3D26BFC}" srcOrd="0" destOrd="0" presId="urn:microsoft.com/office/officeart/2018/2/layout/IconVerticalSolidList"/>
    <dgm:cxn modelId="{FA6DF08C-1CC9-450E-A0F8-F00377D86DDE}" type="presOf" srcId="{4446C81C-8E8D-4E5B-8E74-696FA26F63E9}" destId="{98A6A5F1-6B42-47B7-BA8A-467551594C7C}" srcOrd="0" destOrd="0" presId="urn:microsoft.com/office/officeart/2018/2/layout/IconVerticalSolidList"/>
    <dgm:cxn modelId="{9799D196-3319-4A89-99EF-0414D59A7602}" srcId="{02FEC305-4BA7-4B9E-AFCE-43E38270E9A9}" destId="{FEA81BF3-98EF-472C-99A8-2FBAC7B535D0}" srcOrd="3" destOrd="0" parTransId="{76B9B165-C257-48CF-996B-8E01D3611E61}" sibTransId="{53A9143A-09A6-433E-BD87-E69496278F36}"/>
    <dgm:cxn modelId="{316DD3A1-2958-4C75-8E52-65A5B77B62DA}" type="presOf" srcId="{CAC76F53-ADBF-41AF-9575-34B1925529B8}" destId="{918923C3-4A80-48A7-AA96-53B7685A2943}" srcOrd="0" destOrd="0" presId="urn:microsoft.com/office/officeart/2018/2/layout/IconVerticalSolidList"/>
    <dgm:cxn modelId="{348860BC-3E36-46F3-B796-E46B95DD79DF}" type="presOf" srcId="{637919FC-B11A-4C4F-8016-3217421C1D8A}" destId="{4FDE2374-C6CF-4656-AD83-4CCCBF900161}" srcOrd="0" destOrd="0" presId="urn:microsoft.com/office/officeart/2018/2/layout/IconVerticalSolidList"/>
    <dgm:cxn modelId="{182A68DE-E067-41FC-A49D-722EFEDE6BBA}" srcId="{02FEC305-4BA7-4B9E-AFCE-43E38270E9A9}" destId="{CAC76F53-ADBF-41AF-9575-34B1925529B8}" srcOrd="1" destOrd="0" parTransId="{582066C2-B9D2-470E-B86A-255407128C88}" sibTransId="{F85821CB-BADF-46F9-84D8-44B4C1C4636B}"/>
    <dgm:cxn modelId="{3D31A9E9-C6E5-49D7-B772-5A7905EB7C3A}" type="presOf" srcId="{02FEC305-4BA7-4B9E-AFCE-43E38270E9A9}" destId="{670FFD65-4674-4D64-BEB6-BA702C1E1635}" srcOrd="0" destOrd="0" presId="urn:microsoft.com/office/officeart/2018/2/layout/IconVerticalSolidList"/>
    <dgm:cxn modelId="{AC1A8AD4-EA4D-40DB-83CD-5EDF6EB3431C}" type="presParOf" srcId="{670FFD65-4674-4D64-BEB6-BA702C1E1635}" destId="{2A61944B-FF84-474C-901A-D08E1EEB8ADA}" srcOrd="0" destOrd="0" presId="urn:microsoft.com/office/officeart/2018/2/layout/IconVerticalSolidList"/>
    <dgm:cxn modelId="{B2B86160-1954-48DD-9317-B5D83750D85D}" type="presParOf" srcId="{2A61944B-FF84-474C-901A-D08E1EEB8ADA}" destId="{875585DC-E288-4963-BBA1-44CA957C98A4}" srcOrd="0" destOrd="0" presId="urn:microsoft.com/office/officeart/2018/2/layout/IconVerticalSolidList"/>
    <dgm:cxn modelId="{3A04A99E-BE9C-4659-ACD3-36F894F116B9}" type="presParOf" srcId="{2A61944B-FF84-474C-901A-D08E1EEB8ADA}" destId="{FC1AAF42-02D9-4891-8101-07ADAEDB68C1}" srcOrd="1" destOrd="0" presId="urn:microsoft.com/office/officeart/2018/2/layout/IconVerticalSolidList"/>
    <dgm:cxn modelId="{98F1DFDF-1BF2-460E-B57A-D18F9BD17987}" type="presParOf" srcId="{2A61944B-FF84-474C-901A-D08E1EEB8ADA}" destId="{0B9BAA35-3C55-4DF0-9B6D-A192F434D339}" srcOrd="2" destOrd="0" presId="urn:microsoft.com/office/officeart/2018/2/layout/IconVerticalSolidList"/>
    <dgm:cxn modelId="{1BF779B1-61DD-472F-B5CA-40415CC86242}" type="presParOf" srcId="{2A61944B-FF84-474C-901A-D08E1EEB8ADA}" destId="{98A6A5F1-6B42-47B7-BA8A-467551594C7C}" srcOrd="3" destOrd="0" presId="urn:microsoft.com/office/officeart/2018/2/layout/IconVerticalSolidList"/>
    <dgm:cxn modelId="{A14BF977-20B5-468B-A575-C0A21BC609BB}" type="presParOf" srcId="{670FFD65-4674-4D64-BEB6-BA702C1E1635}" destId="{AB2430CC-ABCD-415F-AC6B-22FF9F21A42E}" srcOrd="1" destOrd="0" presId="urn:microsoft.com/office/officeart/2018/2/layout/IconVerticalSolidList"/>
    <dgm:cxn modelId="{505A8FAC-1B48-454B-ACAC-5EB656E82198}" type="presParOf" srcId="{670FFD65-4674-4D64-BEB6-BA702C1E1635}" destId="{1208F59E-FBA2-46FF-A6A9-A1CEE228BACE}" srcOrd="2" destOrd="0" presId="urn:microsoft.com/office/officeart/2018/2/layout/IconVerticalSolidList"/>
    <dgm:cxn modelId="{34A98832-E2C6-4475-8C58-CE9EE72C39C0}" type="presParOf" srcId="{1208F59E-FBA2-46FF-A6A9-A1CEE228BACE}" destId="{6413FA28-8ECD-4FE0-8713-F2E81BB22D4C}" srcOrd="0" destOrd="0" presId="urn:microsoft.com/office/officeart/2018/2/layout/IconVerticalSolidList"/>
    <dgm:cxn modelId="{9801A0FF-57A9-4949-ACBA-50812E3A8CBF}" type="presParOf" srcId="{1208F59E-FBA2-46FF-A6A9-A1CEE228BACE}" destId="{1D3F5324-1A18-4142-B73C-A713438DA23E}" srcOrd="1" destOrd="0" presId="urn:microsoft.com/office/officeart/2018/2/layout/IconVerticalSolidList"/>
    <dgm:cxn modelId="{E414CFCB-7080-4411-9F03-11FB1B524DAD}" type="presParOf" srcId="{1208F59E-FBA2-46FF-A6A9-A1CEE228BACE}" destId="{DC8A1775-12A3-43AC-8B89-F3A93389B3B5}" srcOrd="2" destOrd="0" presId="urn:microsoft.com/office/officeart/2018/2/layout/IconVerticalSolidList"/>
    <dgm:cxn modelId="{FD337C79-B8E6-4014-985B-5A4B857C221C}" type="presParOf" srcId="{1208F59E-FBA2-46FF-A6A9-A1CEE228BACE}" destId="{918923C3-4A80-48A7-AA96-53B7685A2943}" srcOrd="3" destOrd="0" presId="urn:microsoft.com/office/officeart/2018/2/layout/IconVerticalSolidList"/>
    <dgm:cxn modelId="{999E7EFF-54F1-4FB4-91CD-A12125A28110}" type="presParOf" srcId="{670FFD65-4674-4D64-BEB6-BA702C1E1635}" destId="{B9C02B6A-017F-4AAD-A7CD-E0233C335E05}" srcOrd="3" destOrd="0" presId="urn:microsoft.com/office/officeart/2018/2/layout/IconVerticalSolidList"/>
    <dgm:cxn modelId="{51B42089-79E4-4AD3-B905-9CC1B0A705B4}" type="presParOf" srcId="{670FFD65-4674-4D64-BEB6-BA702C1E1635}" destId="{72ED8B68-28A5-4DAE-B7AB-E983D3555373}" srcOrd="4" destOrd="0" presId="urn:microsoft.com/office/officeart/2018/2/layout/IconVerticalSolidList"/>
    <dgm:cxn modelId="{9A6D8DA6-E3D2-4079-BF98-156486654A2C}" type="presParOf" srcId="{72ED8B68-28A5-4DAE-B7AB-E983D3555373}" destId="{C08F8014-8BA3-4AEC-BAEF-049FE9F49C24}" srcOrd="0" destOrd="0" presId="urn:microsoft.com/office/officeart/2018/2/layout/IconVerticalSolidList"/>
    <dgm:cxn modelId="{37E374DB-701D-453F-B873-CF2135AA25BE}" type="presParOf" srcId="{72ED8B68-28A5-4DAE-B7AB-E983D3555373}" destId="{7A2CA776-CA98-451A-9E91-62BA08FCB9C0}" srcOrd="1" destOrd="0" presId="urn:microsoft.com/office/officeart/2018/2/layout/IconVerticalSolidList"/>
    <dgm:cxn modelId="{A065D415-12F0-41C6-9423-44391B230ACB}" type="presParOf" srcId="{72ED8B68-28A5-4DAE-B7AB-E983D3555373}" destId="{2CFDFB5E-7B89-48D7-BAD8-60AFB6C023BA}" srcOrd="2" destOrd="0" presId="urn:microsoft.com/office/officeart/2018/2/layout/IconVerticalSolidList"/>
    <dgm:cxn modelId="{B70D46B8-A96D-4FBC-9FD0-B8644028F80C}" type="presParOf" srcId="{72ED8B68-28A5-4DAE-B7AB-E983D3555373}" destId="{4FDE2374-C6CF-4656-AD83-4CCCBF900161}" srcOrd="3" destOrd="0" presId="urn:microsoft.com/office/officeart/2018/2/layout/IconVerticalSolidList"/>
    <dgm:cxn modelId="{905B66F3-45C1-48A0-B130-851AC590BAA3}" type="presParOf" srcId="{670FFD65-4674-4D64-BEB6-BA702C1E1635}" destId="{CAA13181-8BF6-40C8-95B5-8A74D07BAA0D}" srcOrd="5" destOrd="0" presId="urn:microsoft.com/office/officeart/2018/2/layout/IconVerticalSolidList"/>
    <dgm:cxn modelId="{8AAB663F-99CC-45AD-9147-E9B3D900FE1A}" type="presParOf" srcId="{670FFD65-4674-4D64-BEB6-BA702C1E1635}" destId="{896E6563-91C7-42A7-8F00-18FE4A77F02A}" srcOrd="6" destOrd="0" presId="urn:microsoft.com/office/officeart/2018/2/layout/IconVerticalSolidList"/>
    <dgm:cxn modelId="{337E9381-F72C-42C4-AB59-1D319FD86A92}" type="presParOf" srcId="{896E6563-91C7-42A7-8F00-18FE4A77F02A}" destId="{1FE92031-DA37-4E64-8761-3A0558135E43}" srcOrd="0" destOrd="0" presId="urn:microsoft.com/office/officeart/2018/2/layout/IconVerticalSolidList"/>
    <dgm:cxn modelId="{F042488C-4DA9-4396-A794-DD4441E12560}" type="presParOf" srcId="{896E6563-91C7-42A7-8F00-18FE4A77F02A}" destId="{94103D97-0094-4936-BA5C-14CA503F618C}" srcOrd="1" destOrd="0" presId="urn:microsoft.com/office/officeart/2018/2/layout/IconVerticalSolidList"/>
    <dgm:cxn modelId="{CB4DFF35-5011-45A4-8FE2-3058618C7AA7}" type="presParOf" srcId="{896E6563-91C7-42A7-8F00-18FE4A77F02A}" destId="{A83255E7-DA8A-40D1-B6F4-3044ED0F3AEB}" srcOrd="2" destOrd="0" presId="urn:microsoft.com/office/officeart/2018/2/layout/IconVerticalSolidList"/>
    <dgm:cxn modelId="{EE0E5B73-DF36-4C04-85D3-CDD0AC3A59DA}" type="presParOf" srcId="{896E6563-91C7-42A7-8F00-18FE4A77F02A}" destId="{1AB070B2-8745-4C18-9DEB-597DD3D26BF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16B0A7-F93B-4B96-A18D-94D1E3F63AAD}" type="doc">
      <dgm:prSet loTypeId="urn:microsoft.com/office/officeart/2005/8/layout/chart3" loCatId="cycle" qsTypeId="urn:microsoft.com/office/officeart/2005/8/quickstyle/3d1" qsCatId="3D" csTypeId="urn:microsoft.com/office/officeart/2005/8/colors/colorful2" csCatId="colorful" phldr="1"/>
      <dgm:spPr/>
    </dgm:pt>
    <dgm:pt modelId="{F7A10A6D-11A1-42F3-955E-7FDBE88902B6}">
      <dgm:prSet phldrT="[Text]"/>
      <dgm:spPr>
        <a:xfrm>
          <a:off x="1464306" y="205533"/>
          <a:ext cx="3540195" cy="3540195"/>
        </a:xfrm>
        <a:gradFill rotWithShape="0">
          <a:gsLst>
            <a:gs pos="0">
              <a:srgbClr val="425C8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25C8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25C8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r"/>
          <a:r>
            <a:rPr lang="en-GB" dirty="0">
              <a:solidFill>
                <a:srgbClr val="FFFFFF"/>
              </a:solidFill>
              <a:latin typeface="Bosch Office Sans"/>
              <a:ea typeface="+mn-ea"/>
              <a:cs typeface="+mn-cs"/>
            </a:rPr>
            <a:t>Work with visible waste</a:t>
          </a:r>
        </a:p>
      </dgm:t>
    </dgm:pt>
    <dgm:pt modelId="{62D3D56D-88EE-4ED1-A848-1831DEDAA466}" type="parTrans" cxnId="{B5C2C41F-5774-416E-9B28-F9FA97ED985D}">
      <dgm:prSet/>
      <dgm:spPr/>
      <dgm:t>
        <a:bodyPr/>
        <a:lstStyle/>
        <a:p>
          <a:endParaRPr lang="en-GB"/>
        </a:p>
      </dgm:t>
    </dgm:pt>
    <dgm:pt modelId="{5E05D9FA-04FD-4AF2-B692-4C9D01D58877}" type="sibTrans" cxnId="{B5C2C41F-5774-416E-9B28-F9FA97ED985D}">
      <dgm:prSet/>
      <dgm:spPr/>
      <dgm:t>
        <a:bodyPr/>
        <a:lstStyle/>
        <a:p>
          <a:endParaRPr lang="en-GB"/>
        </a:p>
      </dgm:t>
    </dgm:pt>
    <dgm:pt modelId="{2DDB755F-57D6-4201-A7D7-C7A93312FC57}">
      <dgm:prSet phldrT="[Text]"/>
      <dgm:spPr>
        <a:xfrm>
          <a:off x="1261993" y="408535"/>
          <a:ext cx="3540195" cy="3540195"/>
        </a:xfrm>
        <a:gradFill rotWithShape="0">
          <a:gsLst>
            <a:gs pos="0">
              <a:srgbClr val="425C8F">
                <a:hueOff val="-6592240"/>
                <a:satOff val="-18421"/>
                <a:lumOff val="29510"/>
                <a:alphaOff val="0"/>
                <a:shade val="51000"/>
                <a:satMod val="130000"/>
              </a:srgbClr>
            </a:gs>
            <a:gs pos="80000">
              <a:srgbClr val="425C8F">
                <a:hueOff val="-6592240"/>
                <a:satOff val="-18421"/>
                <a:lumOff val="29510"/>
                <a:alphaOff val="0"/>
                <a:shade val="93000"/>
                <a:satMod val="130000"/>
              </a:srgbClr>
            </a:gs>
            <a:gs pos="100000">
              <a:srgbClr val="425C8F">
                <a:hueOff val="-6592240"/>
                <a:satOff val="-18421"/>
                <a:lumOff val="2951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GB" dirty="0">
              <a:solidFill>
                <a:srgbClr val="FFFFFF"/>
              </a:solidFill>
              <a:latin typeface="Bosch Office Sans"/>
              <a:ea typeface="+mn-ea"/>
              <a:cs typeface="+mn-cs"/>
            </a:rPr>
            <a:t>Value Adding Work</a:t>
          </a:r>
        </a:p>
      </dgm:t>
    </dgm:pt>
    <dgm:pt modelId="{1BA87533-556D-4FEF-AED7-893D4F3E42AC}" type="parTrans" cxnId="{1053953F-8CE7-42B5-B5FD-928BECA1E470}">
      <dgm:prSet/>
      <dgm:spPr/>
      <dgm:t>
        <a:bodyPr/>
        <a:lstStyle/>
        <a:p>
          <a:endParaRPr lang="en-GB"/>
        </a:p>
      </dgm:t>
    </dgm:pt>
    <dgm:pt modelId="{5F3E7D83-C9F1-4604-9C28-D754C4B4F9C8}" type="sibTrans" cxnId="{1053953F-8CE7-42B5-B5FD-928BECA1E470}">
      <dgm:prSet/>
      <dgm:spPr/>
      <dgm:t>
        <a:bodyPr/>
        <a:lstStyle/>
        <a:p>
          <a:endParaRPr lang="en-GB"/>
        </a:p>
      </dgm:t>
    </dgm:pt>
    <dgm:pt modelId="{6D457486-040B-467A-A9B5-16AA5C381FCA}">
      <dgm:prSet phldrT="[Text]"/>
      <dgm:spPr>
        <a:xfrm>
          <a:off x="1102259" y="196123"/>
          <a:ext cx="3540195" cy="3540195"/>
        </a:xfrm>
        <a:gradFill rotWithShape="0">
          <a:gsLst>
            <a:gs pos="0">
              <a:srgbClr val="425C8F">
                <a:hueOff val="-13184481"/>
                <a:satOff val="-36842"/>
                <a:lumOff val="59020"/>
                <a:alphaOff val="0"/>
                <a:shade val="51000"/>
                <a:satMod val="130000"/>
              </a:srgbClr>
            </a:gs>
            <a:gs pos="80000">
              <a:srgbClr val="425C8F">
                <a:hueOff val="-13184481"/>
                <a:satOff val="-36842"/>
                <a:lumOff val="59020"/>
                <a:alphaOff val="0"/>
                <a:shade val="93000"/>
                <a:satMod val="130000"/>
              </a:srgbClr>
            </a:gs>
            <a:gs pos="100000">
              <a:srgbClr val="425C8F">
                <a:hueOff val="-13184481"/>
                <a:satOff val="-36842"/>
                <a:lumOff val="5902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l"/>
          <a:r>
            <a:rPr lang="en-GB" dirty="0">
              <a:solidFill>
                <a:srgbClr val="000000"/>
              </a:solidFill>
              <a:latin typeface="Bosch Office Sans"/>
              <a:ea typeface="+mn-ea"/>
              <a:cs typeface="+mn-cs"/>
            </a:rPr>
            <a:t>Work with hidden waste</a:t>
          </a:r>
        </a:p>
      </dgm:t>
    </dgm:pt>
    <dgm:pt modelId="{01342109-2F6C-4AF9-B375-0912B8A36D60}" type="parTrans" cxnId="{DE22CAB5-9877-4E92-9D1E-A6EA953D3570}">
      <dgm:prSet/>
      <dgm:spPr/>
      <dgm:t>
        <a:bodyPr/>
        <a:lstStyle/>
        <a:p>
          <a:endParaRPr lang="en-GB"/>
        </a:p>
      </dgm:t>
    </dgm:pt>
    <dgm:pt modelId="{CD77F6A8-E6C4-4804-AB98-BCA7E0054842}" type="sibTrans" cxnId="{DE22CAB5-9877-4E92-9D1E-A6EA953D3570}">
      <dgm:prSet/>
      <dgm:spPr/>
      <dgm:t>
        <a:bodyPr/>
        <a:lstStyle/>
        <a:p>
          <a:endParaRPr lang="en-GB"/>
        </a:p>
      </dgm:t>
    </dgm:pt>
    <dgm:pt modelId="{493FF252-106E-40D7-B852-09BB6B996C0C}" type="pres">
      <dgm:prSet presAssocID="{A416B0A7-F93B-4B96-A18D-94D1E3F63AAD}" presName="compositeShape" presStyleCnt="0">
        <dgm:presLayoutVars>
          <dgm:chMax val="7"/>
          <dgm:dir/>
          <dgm:resizeHandles val="exact"/>
        </dgm:presLayoutVars>
      </dgm:prSet>
      <dgm:spPr/>
    </dgm:pt>
    <dgm:pt modelId="{6DB955D7-1193-4393-88B1-ED66B975D575}" type="pres">
      <dgm:prSet presAssocID="{A416B0A7-F93B-4B96-A18D-94D1E3F63AAD}" presName="wedge1" presStyleLbl="node1" presStyleIdx="0" presStyleCnt="3" custLinFactNeighborX="4391" custLinFactNeighborY="-2758"/>
      <dgm:spPr>
        <a:prstGeom prst="pie">
          <a:avLst>
            <a:gd name="adj1" fmla="val 16200000"/>
            <a:gd name="adj2" fmla="val 1800000"/>
          </a:avLst>
        </a:prstGeom>
      </dgm:spPr>
    </dgm:pt>
    <dgm:pt modelId="{D45E5A05-A059-4829-986B-33CDFB8B748D}" type="pres">
      <dgm:prSet presAssocID="{A416B0A7-F93B-4B96-A18D-94D1E3F63AA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C3CE235-198A-4A01-BD98-3315D03A3D47}" type="pres">
      <dgm:prSet presAssocID="{A416B0A7-F93B-4B96-A18D-94D1E3F63AAD}" presName="wedge2" presStyleLbl="node1" presStyleIdx="1" presStyleCnt="3" custLinFactNeighborX="2128" custLinFactNeighborY="528"/>
      <dgm:spPr>
        <a:prstGeom prst="pie">
          <a:avLst>
            <a:gd name="adj1" fmla="val 1800000"/>
            <a:gd name="adj2" fmla="val 9000000"/>
          </a:avLst>
        </a:prstGeom>
      </dgm:spPr>
    </dgm:pt>
    <dgm:pt modelId="{5B867A0F-B636-44EC-8777-6FEF03600B7C}" type="pres">
      <dgm:prSet presAssocID="{A416B0A7-F93B-4B96-A18D-94D1E3F63AA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E13CF17-4E4C-4A6D-9BA9-62968EE64613}" type="pres">
      <dgm:prSet presAssocID="{A416B0A7-F93B-4B96-A18D-94D1E3F63AAD}" presName="wedge3" presStyleLbl="node1" presStyleIdx="2" presStyleCnt="3" custLinFactNeighborX="-2384" custLinFactNeighborY="-5472"/>
      <dgm:spPr>
        <a:prstGeom prst="pie">
          <a:avLst>
            <a:gd name="adj1" fmla="val 9000000"/>
            <a:gd name="adj2" fmla="val 16200000"/>
          </a:avLst>
        </a:prstGeom>
      </dgm:spPr>
    </dgm:pt>
    <dgm:pt modelId="{B7F75755-D083-41E4-A444-984F874F2C33}" type="pres">
      <dgm:prSet presAssocID="{A416B0A7-F93B-4B96-A18D-94D1E3F63AA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F21630D-90E8-4D67-83C5-C3EB193A1480}" type="presOf" srcId="{F7A10A6D-11A1-42F3-955E-7FDBE88902B6}" destId="{D45E5A05-A059-4829-986B-33CDFB8B748D}" srcOrd="1" destOrd="0" presId="urn:microsoft.com/office/officeart/2005/8/layout/chart3"/>
    <dgm:cxn modelId="{B5C2C41F-5774-416E-9B28-F9FA97ED985D}" srcId="{A416B0A7-F93B-4B96-A18D-94D1E3F63AAD}" destId="{F7A10A6D-11A1-42F3-955E-7FDBE88902B6}" srcOrd="0" destOrd="0" parTransId="{62D3D56D-88EE-4ED1-A848-1831DEDAA466}" sibTransId="{5E05D9FA-04FD-4AF2-B692-4C9D01D58877}"/>
    <dgm:cxn modelId="{01A3F21F-45EC-4D05-A79A-1BE87B1724E9}" type="presOf" srcId="{A416B0A7-F93B-4B96-A18D-94D1E3F63AAD}" destId="{493FF252-106E-40D7-B852-09BB6B996C0C}" srcOrd="0" destOrd="0" presId="urn:microsoft.com/office/officeart/2005/8/layout/chart3"/>
    <dgm:cxn modelId="{28495B23-BF55-42B5-B21F-DD7A4D508831}" type="presOf" srcId="{6D457486-040B-467A-A9B5-16AA5C381FCA}" destId="{B7F75755-D083-41E4-A444-984F874F2C33}" srcOrd="1" destOrd="0" presId="urn:microsoft.com/office/officeart/2005/8/layout/chart3"/>
    <dgm:cxn modelId="{BA951532-9F0B-41CC-A3F6-76C62729C820}" type="presOf" srcId="{2DDB755F-57D6-4201-A7D7-C7A93312FC57}" destId="{5B867A0F-B636-44EC-8777-6FEF03600B7C}" srcOrd="1" destOrd="0" presId="urn:microsoft.com/office/officeart/2005/8/layout/chart3"/>
    <dgm:cxn modelId="{1053953F-8CE7-42B5-B5FD-928BECA1E470}" srcId="{A416B0A7-F93B-4B96-A18D-94D1E3F63AAD}" destId="{2DDB755F-57D6-4201-A7D7-C7A93312FC57}" srcOrd="1" destOrd="0" parTransId="{1BA87533-556D-4FEF-AED7-893D4F3E42AC}" sibTransId="{5F3E7D83-C9F1-4604-9C28-D754C4B4F9C8}"/>
    <dgm:cxn modelId="{5BF65CAE-C5C2-42C9-A14E-02BB2CAF38F3}" type="presOf" srcId="{2DDB755F-57D6-4201-A7D7-C7A93312FC57}" destId="{0C3CE235-198A-4A01-BD98-3315D03A3D47}" srcOrd="0" destOrd="0" presId="urn:microsoft.com/office/officeart/2005/8/layout/chart3"/>
    <dgm:cxn modelId="{DE22CAB5-9877-4E92-9D1E-A6EA953D3570}" srcId="{A416B0A7-F93B-4B96-A18D-94D1E3F63AAD}" destId="{6D457486-040B-467A-A9B5-16AA5C381FCA}" srcOrd="2" destOrd="0" parTransId="{01342109-2F6C-4AF9-B375-0912B8A36D60}" sibTransId="{CD77F6A8-E6C4-4804-AB98-BCA7E0054842}"/>
    <dgm:cxn modelId="{9E8ACBC4-DE53-4C1D-B17D-E834308F357A}" type="presOf" srcId="{F7A10A6D-11A1-42F3-955E-7FDBE88902B6}" destId="{6DB955D7-1193-4393-88B1-ED66B975D575}" srcOrd="0" destOrd="0" presId="urn:microsoft.com/office/officeart/2005/8/layout/chart3"/>
    <dgm:cxn modelId="{E65E22F8-8BBF-40FB-B539-DDCED4A8FB93}" type="presOf" srcId="{6D457486-040B-467A-A9B5-16AA5C381FCA}" destId="{7E13CF17-4E4C-4A6D-9BA9-62968EE64613}" srcOrd="0" destOrd="0" presId="urn:microsoft.com/office/officeart/2005/8/layout/chart3"/>
    <dgm:cxn modelId="{38A26272-FFB1-4E77-9D1D-6CB03F91131B}" type="presParOf" srcId="{493FF252-106E-40D7-B852-09BB6B996C0C}" destId="{6DB955D7-1193-4393-88B1-ED66B975D575}" srcOrd="0" destOrd="0" presId="urn:microsoft.com/office/officeart/2005/8/layout/chart3"/>
    <dgm:cxn modelId="{E8AAEDDB-F30C-470B-8470-27F6B45DB2A7}" type="presParOf" srcId="{493FF252-106E-40D7-B852-09BB6B996C0C}" destId="{D45E5A05-A059-4829-986B-33CDFB8B748D}" srcOrd="1" destOrd="0" presId="urn:microsoft.com/office/officeart/2005/8/layout/chart3"/>
    <dgm:cxn modelId="{A5040B8F-B29D-482E-A9C1-45732B1F36ED}" type="presParOf" srcId="{493FF252-106E-40D7-B852-09BB6B996C0C}" destId="{0C3CE235-198A-4A01-BD98-3315D03A3D47}" srcOrd="2" destOrd="0" presId="urn:microsoft.com/office/officeart/2005/8/layout/chart3"/>
    <dgm:cxn modelId="{70CC59CC-FE19-41EA-A534-7A7E008D812E}" type="presParOf" srcId="{493FF252-106E-40D7-B852-09BB6B996C0C}" destId="{5B867A0F-B636-44EC-8777-6FEF03600B7C}" srcOrd="3" destOrd="0" presId="urn:microsoft.com/office/officeart/2005/8/layout/chart3"/>
    <dgm:cxn modelId="{2306F26C-C9A7-4F18-8EF9-B8B17C15F1D6}" type="presParOf" srcId="{493FF252-106E-40D7-B852-09BB6B996C0C}" destId="{7E13CF17-4E4C-4A6D-9BA9-62968EE64613}" srcOrd="4" destOrd="0" presId="urn:microsoft.com/office/officeart/2005/8/layout/chart3"/>
    <dgm:cxn modelId="{15BC7B00-07DB-44D4-B27D-8F89DD39698E}" type="presParOf" srcId="{493FF252-106E-40D7-B852-09BB6B996C0C}" destId="{B7F75755-D083-41E4-A444-984F874F2C33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511C35-E3E3-4C81-9D0E-74CFF15BF4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51F7AD-39DD-49FA-981D-DFC6C839214B}">
      <dgm:prSet/>
      <dgm:spPr/>
      <dgm:t>
        <a:bodyPr/>
        <a:lstStyle/>
        <a:p>
          <a:r>
            <a:rPr lang="en-ZW"/>
            <a:t>Waste = Muda           </a:t>
          </a:r>
          <a:r>
            <a:rPr lang="en-ZW" b="0"/>
            <a:t>idleness, uselessness, physical waste, any activity that does not add value</a:t>
          </a:r>
          <a:endParaRPr lang="en-US"/>
        </a:p>
      </dgm:t>
    </dgm:pt>
    <dgm:pt modelId="{C53FA33D-C35C-4B55-9A55-11062AC8D33C}" type="parTrans" cxnId="{9360ECFD-E318-41EE-98BE-CD252A1ED95D}">
      <dgm:prSet/>
      <dgm:spPr/>
      <dgm:t>
        <a:bodyPr/>
        <a:lstStyle/>
        <a:p>
          <a:endParaRPr lang="en-US"/>
        </a:p>
      </dgm:t>
    </dgm:pt>
    <dgm:pt modelId="{7215588D-B853-4830-AD07-5F1B4323894D}" type="sibTrans" cxnId="{9360ECFD-E318-41EE-98BE-CD252A1ED95D}">
      <dgm:prSet/>
      <dgm:spPr/>
      <dgm:t>
        <a:bodyPr/>
        <a:lstStyle/>
        <a:p>
          <a:endParaRPr lang="en-US"/>
        </a:p>
      </dgm:t>
    </dgm:pt>
    <dgm:pt modelId="{A444924B-7B05-4A14-8798-861F2EEBC720}">
      <dgm:prSet/>
      <dgm:spPr/>
      <dgm:t>
        <a:bodyPr/>
        <a:lstStyle/>
        <a:p>
          <a:r>
            <a:rPr lang="en-ZW"/>
            <a:t>Only  3 Activities can ever occur:</a:t>
          </a:r>
          <a:endParaRPr lang="en-US"/>
        </a:p>
      </dgm:t>
    </dgm:pt>
    <dgm:pt modelId="{292E3C04-CF41-4933-BDBB-FE399F1739CB}" type="parTrans" cxnId="{CE330EC6-6BD9-40F2-99D5-33CECC30A0F1}">
      <dgm:prSet/>
      <dgm:spPr/>
      <dgm:t>
        <a:bodyPr/>
        <a:lstStyle/>
        <a:p>
          <a:endParaRPr lang="en-US"/>
        </a:p>
      </dgm:t>
    </dgm:pt>
    <dgm:pt modelId="{899FEB3B-FA31-4122-9E31-990C6D81E506}" type="sibTrans" cxnId="{CE330EC6-6BD9-40F2-99D5-33CECC30A0F1}">
      <dgm:prSet/>
      <dgm:spPr/>
      <dgm:t>
        <a:bodyPr/>
        <a:lstStyle/>
        <a:p>
          <a:endParaRPr lang="en-US"/>
        </a:p>
      </dgm:t>
    </dgm:pt>
    <dgm:pt modelId="{7900E64B-6ABC-4F25-AFD7-DA8D83E3F8CC}">
      <dgm:prSet/>
      <dgm:spPr/>
      <dgm:t>
        <a:bodyPr/>
        <a:lstStyle/>
        <a:p>
          <a:r>
            <a:rPr lang="en-ZW" b="0" dirty="0"/>
            <a:t>Actions that add value</a:t>
          </a:r>
          <a:endParaRPr lang="en-US" dirty="0"/>
        </a:p>
      </dgm:t>
    </dgm:pt>
    <dgm:pt modelId="{7C7225DA-484F-4108-90BB-4B8AA5F36E7A}" type="parTrans" cxnId="{A12ECA4F-5D07-4B87-AF17-7F7E3B06EBED}">
      <dgm:prSet/>
      <dgm:spPr/>
      <dgm:t>
        <a:bodyPr/>
        <a:lstStyle/>
        <a:p>
          <a:endParaRPr lang="en-US"/>
        </a:p>
      </dgm:t>
    </dgm:pt>
    <dgm:pt modelId="{9ECB3A65-1D06-450A-A113-B386BE14B537}" type="sibTrans" cxnId="{A12ECA4F-5D07-4B87-AF17-7F7E3B06EBED}">
      <dgm:prSet/>
      <dgm:spPr/>
      <dgm:t>
        <a:bodyPr/>
        <a:lstStyle/>
        <a:p>
          <a:endParaRPr lang="en-US"/>
        </a:p>
      </dgm:t>
    </dgm:pt>
    <dgm:pt modelId="{36FCDFED-A633-479E-9CA1-D0FBB0DDF8A8}">
      <dgm:prSet/>
      <dgm:spPr/>
      <dgm:t>
        <a:bodyPr/>
        <a:lstStyle/>
        <a:p>
          <a:r>
            <a:rPr lang="en-ZW" b="0"/>
            <a:t>Actions that do not add value but are necessary  (Type 1 muda)</a:t>
          </a:r>
          <a:endParaRPr lang="en-US"/>
        </a:p>
      </dgm:t>
    </dgm:pt>
    <dgm:pt modelId="{2F86941E-11C2-4AEF-A471-93C25784906A}" type="parTrans" cxnId="{6241238B-A9AC-4934-BD43-3060F0A18C35}">
      <dgm:prSet/>
      <dgm:spPr/>
      <dgm:t>
        <a:bodyPr/>
        <a:lstStyle/>
        <a:p>
          <a:endParaRPr lang="en-US"/>
        </a:p>
      </dgm:t>
    </dgm:pt>
    <dgm:pt modelId="{A1F08D5B-18F9-4948-931C-97C090F4B940}" type="sibTrans" cxnId="{6241238B-A9AC-4934-BD43-3060F0A18C35}">
      <dgm:prSet/>
      <dgm:spPr/>
      <dgm:t>
        <a:bodyPr/>
        <a:lstStyle/>
        <a:p>
          <a:endParaRPr lang="en-US"/>
        </a:p>
      </dgm:t>
    </dgm:pt>
    <dgm:pt modelId="{1F77DDA4-1FBC-4B80-A7D6-50E051AAA6C0}">
      <dgm:prSet/>
      <dgm:spPr/>
      <dgm:t>
        <a:bodyPr/>
        <a:lstStyle/>
        <a:p>
          <a:r>
            <a:rPr lang="en-ZW" b="0"/>
            <a:t>Pure Waste (Type 2 Muda)</a:t>
          </a:r>
          <a:endParaRPr lang="en-US"/>
        </a:p>
      </dgm:t>
    </dgm:pt>
    <dgm:pt modelId="{FAD2D10D-1C0F-4C8D-9739-E5E627F27C3D}" type="parTrans" cxnId="{5FEB37BC-7B29-4029-A76E-6AAC73D15110}">
      <dgm:prSet/>
      <dgm:spPr/>
      <dgm:t>
        <a:bodyPr/>
        <a:lstStyle/>
        <a:p>
          <a:endParaRPr lang="en-US"/>
        </a:p>
      </dgm:t>
    </dgm:pt>
    <dgm:pt modelId="{41C7C2CE-8870-4ED7-BB27-C98B437BA0F1}" type="sibTrans" cxnId="{5FEB37BC-7B29-4029-A76E-6AAC73D15110}">
      <dgm:prSet/>
      <dgm:spPr/>
      <dgm:t>
        <a:bodyPr/>
        <a:lstStyle/>
        <a:p>
          <a:endParaRPr lang="en-US"/>
        </a:p>
      </dgm:t>
    </dgm:pt>
    <dgm:pt modelId="{AFD82B9D-4CFD-4854-8714-38197F9C295F}">
      <dgm:prSet/>
      <dgm:spPr/>
      <dgm:t>
        <a:bodyPr/>
        <a:lstStyle/>
        <a:p>
          <a:endParaRPr lang="en-US" dirty="0"/>
        </a:p>
      </dgm:t>
    </dgm:pt>
    <dgm:pt modelId="{F32E7A82-CD59-4B44-B361-64BA31C4202C}" type="parTrans" cxnId="{1DF351CD-A8C7-4944-8BDA-BB4284792CC6}">
      <dgm:prSet/>
      <dgm:spPr/>
      <dgm:t>
        <a:bodyPr/>
        <a:lstStyle/>
        <a:p>
          <a:endParaRPr lang="en-ZW"/>
        </a:p>
      </dgm:t>
    </dgm:pt>
    <dgm:pt modelId="{2FE5EC74-3389-486E-96CF-4EF984EC18F9}" type="sibTrans" cxnId="{1DF351CD-A8C7-4944-8BDA-BB4284792CC6}">
      <dgm:prSet/>
      <dgm:spPr/>
      <dgm:t>
        <a:bodyPr/>
        <a:lstStyle/>
        <a:p>
          <a:endParaRPr lang="en-ZW"/>
        </a:p>
      </dgm:t>
    </dgm:pt>
    <dgm:pt modelId="{96A0113E-8A4D-47F6-8B39-164914217C5D}" type="pres">
      <dgm:prSet presAssocID="{B9511C35-E3E3-4C81-9D0E-74CFF15BF402}" presName="linear" presStyleCnt="0">
        <dgm:presLayoutVars>
          <dgm:animLvl val="lvl"/>
          <dgm:resizeHandles val="exact"/>
        </dgm:presLayoutVars>
      </dgm:prSet>
      <dgm:spPr/>
    </dgm:pt>
    <dgm:pt modelId="{F5492DBB-ABCD-4B8A-9CA9-74C9BE104DE8}" type="pres">
      <dgm:prSet presAssocID="{6151F7AD-39DD-49FA-981D-DFC6C839214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24BB0DF-6095-4D4E-BF5D-F3D98B639AD2}" type="pres">
      <dgm:prSet presAssocID="{7215588D-B853-4830-AD07-5F1B4323894D}" presName="spacer" presStyleCnt="0"/>
      <dgm:spPr/>
    </dgm:pt>
    <dgm:pt modelId="{558074AA-8153-4E2B-9ACB-D34C034B3456}" type="pres">
      <dgm:prSet presAssocID="{A444924B-7B05-4A14-8798-861F2EEBC72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68B2039-2844-46A1-B73C-E6024B01FDC3}" type="pres">
      <dgm:prSet presAssocID="{A444924B-7B05-4A14-8798-861F2EEBC72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12ECA4F-5D07-4B87-AF17-7F7E3B06EBED}" srcId="{A444924B-7B05-4A14-8798-861F2EEBC720}" destId="{7900E64B-6ABC-4F25-AFD7-DA8D83E3F8CC}" srcOrd="1" destOrd="0" parTransId="{7C7225DA-484F-4108-90BB-4B8AA5F36E7A}" sibTransId="{9ECB3A65-1D06-450A-A113-B386BE14B537}"/>
    <dgm:cxn modelId="{FBB3E181-F534-4743-A09B-40C12882C6AE}" type="presOf" srcId="{B9511C35-E3E3-4C81-9D0E-74CFF15BF402}" destId="{96A0113E-8A4D-47F6-8B39-164914217C5D}" srcOrd="0" destOrd="0" presId="urn:microsoft.com/office/officeart/2005/8/layout/vList2"/>
    <dgm:cxn modelId="{2C113E8A-16E3-4D34-8098-8263A8FCB7E3}" type="presOf" srcId="{7900E64B-6ABC-4F25-AFD7-DA8D83E3F8CC}" destId="{168B2039-2844-46A1-B73C-E6024B01FDC3}" srcOrd="0" destOrd="1" presId="urn:microsoft.com/office/officeart/2005/8/layout/vList2"/>
    <dgm:cxn modelId="{6241238B-A9AC-4934-BD43-3060F0A18C35}" srcId="{A444924B-7B05-4A14-8798-861F2EEBC720}" destId="{36FCDFED-A633-479E-9CA1-D0FBB0DDF8A8}" srcOrd="2" destOrd="0" parTransId="{2F86941E-11C2-4AEF-A471-93C25784906A}" sibTransId="{A1F08D5B-18F9-4948-931C-97C090F4B940}"/>
    <dgm:cxn modelId="{6A5B2CAA-5865-44F5-B16A-737F758C13ED}" type="presOf" srcId="{6151F7AD-39DD-49FA-981D-DFC6C839214B}" destId="{F5492DBB-ABCD-4B8A-9CA9-74C9BE104DE8}" srcOrd="0" destOrd="0" presId="urn:microsoft.com/office/officeart/2005/8/layout/vList2"/>
    <dgm:cxn modelId="{8C301DB0-394E-4D18-A156-3AE9FF48DFE4}" type="presOf" srcId="{36FCDFED-A633-479E-9CA1-D0FBB0DDF8A8}" destId="{168B2039-2844-46A1-B73C-E6024B01FDC3}" srcOrd="0" destOrd="2" presId="urn:microsoft.com/office/officeart/2005/8/layout/vList2"/>
    <dgm:cxn modelId="{0CDC6EB8-10E7-480B-AF16-9D9E27A089C4}" type="presOf" srcId="{AFD82B9D-4CFD-4854-8714-38197F9C295F}" destId="{168B2039-2844-46A1-B73C-E6024B01FDC3}" srcOrd="0" destOrd="0" presId="urn:microsoft.com/office/officeart/2005/8/layout/vList2"/>
    <dgm:cxn modelId="{5FEB37BC-7B29-4029-A76E-6AAC73D15110}" srcId="{A444924B-7B05-4A14-8798-861F2EEBC720}" destId="{1F77DDA4-1FBC-4B80-A7D6-50E051AAA6C0}" srcOrd="3" destOrd="0" parTransId="{FAD2D10D-1C0F-4C8D-9739-E5E627F27C3D}" sibTransId="{41C7C2CE-8870-4ED7-BB27-C98B437BA0F1}"/>
    <dgm:cxn modelId="{738382C4-03B7-4BAD-A527-9845D6395822}" type="presOf" srcId="{A444924B-7B05-4A14-8798-861F2EEBC720}" destId="{558074AA-8153-4E2B-9ACB-D34C034B3456}" srcOrd="0" destOrd="0" presId="urn:microsoft.com/office/officeart/2005/8/layout/vList2"/>
    <dgm:cxn modelId="{CE330EC6-6BD9-40F2-99D5-33CECC30A0F1}" srcId="{B9511C35-E3E3-4C81-9D0E-74CFF15BF402}" destId="{A444924B-7B05-4A14-8798-861F2EEBC720}" srcOrd="1" destOrd="0" parTransId="{292E3C04-CF41-4933-BDBB-FE399F1739CB}" sibTransId="{899FEB3B-FA31-4122-9E31-990C6D81E506}"/>
    <dgm:cxn modelId="{1DF351CD-A8C7-4944-8BDA-BB4284792CC6}" srcId="{A444924B-7B05-4A14-8798-861F2EEBC720}" destId="{AFD82B9D-4CFD-4854-8714-38197F9C295F}" srcOrd="0" destOrd="0" parTransId="{F32E7A82-CD59-4B44-B361-64BA31C4202C}" sibTransId="{2FE5EC74-3389-486E-96CF-4EF984EC18F9}"/>
    <dgm:cxn modelId="{8BAE88F3-B32D-4E8A-87ED-4B603166D807}" type="presOf" srcId="{1F77DDA4-1FBC-4B80-A7D6-50E051AAA6C0}" destId="{168B2039-2844-46A1-B73C-E6024B01FDC3}" srcOrd="0" destOrd="3" presId="urn:microsoft.com/office/officeart/2005/8/layout/vList2"/>
    <dgm:cxn modelId="{9360ECFD-E318-41EE-98BE-CD252A1ED95D}" srcId="{B9511C35-E3E3-4C81-9D0E-74CFF15BF402}" destId="{6151F7AD-39DD-49FA-981D-DFC6C839214B}" srcOrd="0" destOrd="0" parTransId="{C53FA33D-C35C-4B55-9A55-11062AC8D33C}" sibTransId="{7215588D-B853-4830-AD07-5F1B4323894D}"/>
    <dgm:cxn modelId="{AD92F5FF-BFBA-4B30-936F-B3282ED9E10B}" type="presParOf" srcId="{96A0113E-8A4D-47F6-8B39-164914217C5D}" destId="{F5492DBB-ABCD-4B8A-9CA9-74C9BE104DE8}" srcOrd="0" destOrd="0" presId="urn:microsoft.com/office/officeart/2005/8/layout/vList2"/>
    <dgm:cxn modelId="{5F2C61A8-3D2B-4FDC-8FC7-E02CC4B814F9}" type="presParOf" srcId="{96A0113E-8A4D-47F6-8B39-164914217C5D}" destId="{224BB0DF-6095-4D4E-BF5D-F3D98B639AD2}" srcOrd="1" destOrd="0" presId="urn:microsoft.com/office/officeart/2005/8/layout/vList2"/>
    <dgm:cxn modelId="{61FD5A4B-EAFC-4DBF-A01B-B8D0DB1046FD}" type="presParOf" srcId="{96A0113E-8A4D-47F6-8B39-164914217C5D}" destId="{558074AA-8153-4E2B-9ACB-D34C034B3456}" srcOrd="2" destOrd="0" presId="urn:microsoft.com/office/officeart/2005/8/layout/vList2"/>
    <dgm:cxn modelId="{57A4E6AA-897B-4B90-A0CF-8468D087B9D9}" type="presParOf" srcId="{96A0113E-8A4D-47F6-8B39-164914217C5D}" destId="{168B2039-2844-46A1-B73C-E6024B01FDC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A85F9-D6E8-4A84-9104-8598DC127A8D}">
      <dsp:nvSpPr>
        <dsp:cNvPr id="0" name=""/>
        <dsp:cNvSpPr/>
      </dsp:nvSpPr>
      <dsp:spPr>
        <a:xfrm>
          <a:off x="0" y="1728"/>
          <a:ext cx="7819549" cy="8761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78422C-193E-4E29-9508-656AD2816007}">
      <dsp:nvSpPr>
        <dsp:cNvPr id="0" name=""/>
        <dsp:cNvSpPr/>
      </dsp:nvSpPr>
      <dsp:spPr>
        <a:xfrm>
          <a:off x="265024" y="198854"/>
          <a:ext cx="481863" cy="4818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C64B9-B479-400E-A443-FC1D96B05DF7}">
      <dsp:nvSpPr>
        <dsp:cNvPr id="0" name=""/>
        <dsp:cNvSpPr/>
      </dsp:nvSpPr>
      <dsp:spPr>
        <a:xfrm>
          <a:off x="1011912" y="1728"/>
          <a:ext cx="6807636" cy="876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22" tIns="92722" rIns="92722" bIns="9272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/>
            <a:t>The history of lean</a:t>
          </a:r>
          <a:endParaRPr lang="en-US" sz="2200" kern="1200"/>
        </a:p>
      </dsp:txBody>
      <dsp:txXfrm>
        <a:off x="1011912" y="1728"/>
        <a:ext cx="6807636" cy="876114"/>
      </dsp:txXfrm>
    </dsp:sp>
    <dsp:sp modelId="{D8056EA6-52F3-4580-ADEC-3BDDB3A736EE}">
      <dsp:nvSpPr>
        <dsp:cNvPr id="0" name=""/>
        <dsp:cNvSpPr/>
      </dsp:nvSpPr>
      <dsp:spPr>
        <a:xfrm>
          <a:off x="0" y="1096872"/>
          <a:ext cx="7819549" cy="8761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1F2ADB-E328-44D3-A8CF-88D8D5C16150}">
      <dsp:nvSpPr>
        <dsp:cNvPr id="0" name=""/>
        <dsp:cNvSpPr/>
      </dsp:nvSpPr>
      <dsp:spPr>
        <a:xfrm>
          <a:off x="265024" y="1293998"/>
          <a:ext cx="481863" cy="4818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F8A94-049A-43C0-BEAF-2F188CE0DBA4}">
      <dsp:nvSpPr>
        <dsp:cNvPr id="0" name=""/>
        <dsp:cNvSpPr/>
      </dsp:nvSpPr>
      <dsp:spPr>
        <a:xfrm>
          <a:off x="1011912" y="1096872"/>
          <a:ext cx="6807636" cy="876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22" tIns="92722" rIns="92722" bIns="9272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/>
            <a:t>Definition of lean</a:t>
          </a:r>
          <a:endParaRPr lang="en-US" sz="2200" kern="1200"/>
        </a:p>
      </dsp:txBody>
      <dsp:txXfrm>
        <a:off x="1011912" y="1096872"/>
        <a:ext cx="6807636" cy="876114"/>
      </dsp:txXfrm>
    </dsp:sp>
    <dsp:sp modelId="{3A2D9825-2595-4D64-B2D4-9D91888385E1}">
      <dsp:nvSpPr>
        <dsp:cNvPr id="0" name=""/>
        <dsp:cNvSpPr/>
      </dsp:nvSpPr>
      <dsp:spPr>
        <a:xfrm>
          <a:off x="0" y="2192015"/>
          <a:ext cx="7819549" cy="8761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51024-869A-4614-8AB8-82D1BD362E45}">
      <dsp:nvSpPr>
        <dsp:cNvPr id="0" name=""/>
        <dsp:cNvSpPr/>
      </dsp:nvSpPr>
      <dsp:spPr>
        <a:xfrm>
          <a:off x="265024" y="2389141"/>
          <a:ext cx="481863" cy="4818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C58067-4500-4D19-AE55-39B6A20C20A7}">
      <dsp:nvSpPr>
        <dsp:cNvPr id="0" name=""/>
        <dsp:cNvSpPr/>
      </dsp:nvSpPr>
      <dsp:spPr>
        <a:xfrm>
          <a:off x="1011912" y="2192015"/>
          <a:ext cx="6807636" cy="876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22" tIns="92722" rIns="92722" bIns="9272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/>
            <a:t>Application of lean</a:t>
          </a:r>
          <a:endParaRPr lang="en-US" sz="2200" kern="1200"/>
        </a:p>
      </dsp:txBody>
      <dsp:txXfrm>
        <a:off x="1011912" y="2192015"/>
        <a:ext cx="6807636" cy="876114"/>
      </dsp:txXfrm>
    </dsp:sp>
    <dsp:sp modelId="{B71B2B49-8FD4-462A-B268-16B82E885872}">
      <dsp:nvSpPr>
        <dsp:cNvPr id="0" name=""/>
        <dsp:cNvSpPr/>
      </dsp:nvSpPr>
      <dsp:spPr>
        <a:xfrm>
          <a:off x="0" y="3287159"/>
          <a:ext cx="7819549" cy="8761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4F2C7-2A78-4451-932C-E6FE1D216F1B}">
      <dsp:nvSpPr>
        <dsp:cNvPr id="0" name=""/>
        <dsp:cNvSpPr/>
      </dsp:nvSpPr>
      <dsp:spPr>
        <a:xfrm>
          <a:off x="265024" y="3484285"/>
          <a:ext cx="481863" cy="4818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9EF6FE-7AED-4591-911A-CB9C5033DCFD}">
      <dsp:nvSpPr>
        <dsp:cNvPr id="0" name=""/>
        <dsp:cNvSpPr/>
      </dsp:nvSpPr>
      <dsp:spPr>
        <a:xfrm>
          <a:off x="1011912" y="3287159"/>
          <a:ext cx="6807636" cy="876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722" tIns="92722" rIns="92722" bIns="9272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200" kern="1200"/>
            <a:t>The 5 principles of lean</a:t>
          </a:r>
          <a:endParaRPr lang="en-US" sz="2200" kern="1200"/>
        </a:p>
      </dsp:txBody>
      <dsp:txXfrm>
        <a:off x="1011912" y="3287159"/>
        <a:ext cx="6807636" cy="876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585DC-E288-4963-BBA1-44CA957C98A4}">
      <dsp:nvSpPr>
        <dsp:cNvPr id="0" name=""/>
        <dsp:cNvSpPr/>
      </dsp:nvSpPr>
      <dsp:spPr>
        <a:xfrm>
          <a:off x="0" y="1827"/>
          <a:ext cx="9343286" cy="925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1AAF42-02D9-4891-8101-07ADAEDB68C1}">
      <dsp:nvSpPr>
        <dsp:cNvPr id="0" name=""/>
        <dsp:cNvSpPr/>
      </dsp:nvSpPr>
      <dsp:spPr>
        <a:xfrm>
          <a:off x="280114" y="210176"/>
          <a:ext cx="509298" cy="5092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6A5F1-6B42-47B7-BA8A-467551594C7C}">
      <dsp:nvSpPr>
        <dsp:cNvPr id="0" name=""/>
        <dsp:cNvSpPr/>
      </dsp:nvSpPr>
      <dsp:spPr>
        <a:xfrm>
          <a:off x="1069526" y="1827"/>
          <a:ext cx="8273759" cy="925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1" tIns="98001" rIns="98001" bIns="9800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Many departments want quick technology fixes but don’t review business processes</a:t>
          </a:r>
          <a:endParaRPr lang="en-US" sz="2200" kern="1200"/>
        </a:p>
      </dsp:txBody>
      <dsp:txXfrm>
        <a:off x="1069526" y="1827"/>
        <a:ext cx="8273759" cy="925996"/>
      </dsp:txXfrm>
    </dsp:sp>
    <dsp:sp modelId="{6413FA28-8ECD-4FE0-8713-F2E81BB22D4C}">
      <dsp:nvSpPr>
        <dsp:cNvPr id="0" name=""/>
        <dsp:cNvSpPr/>
      </dsp:nvSpPr>
      <dsp:spPr>
        <a:xfrm>
          <a:off x="0" y="1159323"/>
          <a:ext cx="9343286" cy="925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3F5324-1A18-4142-B73C-A713438DA23E}">
      <dsp:nvSpPr>
        <dsp:cNvPr id="0" name=""/>
        <dsp:cNvSpPr/>
      </dsp:nvSpPr>
      <dsp:spPr>
        <a:xfrm>
          <a:off x="280114" y="1367672"/>
          <a:ext cx="509298" cy="5092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923C3-4A80-48A7-AA96-53B7685A2943}">
      <dsp:nvSpPr>
        <dsp:cNvPr id="0" name=""/>
        <dsp:cNvSpPr/>
      </dsp:nvSpPr>
      <dsp:spPr>
        <a:xfrm>
          <a:off x="1069526" y="1159323"/>
          <a:ext cx="8273759" cy="925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1" tIns="98001" rIns="98001" bIns="9800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A way to prioritize technology projects</a:t>
          </a:r>
          <a:endParaRPr lang="en-US" sz="2200" kern="1200"/>
        </a:p>
      </dsp:txBody>
      <dsp:txXfrm>
        <a:off x="1069526" y="1159323"/>
        <a:ext cx="8273759" cy="925996"/>
      </dsp:txXfrm>
    </dsp:sp>
    <dsp:sp modelId="{C08F8014-8BA3-4AEC-BAEF-049FE9F49C24}">
      <dsp:nvSpPr>
        <dsp:cNvPr id="0" name=""/>
        <dsp:cNvSpPr/>
      </dsp:nvSpPr>
      <dsp:spPr>
        <a:xfrm>
          <a:off x="0" y="2316819"/>
          <a:ext cx="9343286" cy="925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2CA776-CA98-451A-9E91-62BA08FCB9C0}">
      <dsp:nvSpPr>
        <dsp:cNvPr id="0" name=""/>
        <dsp:cNvSpPr/>
      </dsp:nvSpPr>
      <dsp:spPr>
        <a:xfrm>
          <a:off x="280114" y="2525168"/>
          <a:ext cx="509298" cy="5092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E2374-C6CF-4656-AD83-4CCCBF900161}">
      <dsp:nvSpPr>
        <dsp:cNvPr id="0" name=""/>
        <dsp:cNvSpPr/>
      </dsp:nvSpPr>
      <dsp:spPr>
        <a:xfrm>
          <a:off x="1069526" y="2316819"/>
          <a:ext cx="8273759" cy="925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1" tIns="98001" rIns="98001" bIns="9800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Processes degrade over time</a:t>
          </a:r>
          <a:endParaRPr lang="en-US" sz="2200" kern="1200"/>
        </a:p>
      </dsp:txBody>
      <dsp:txXfrm>
        <a:off x="1069526" y="2316819"/>
        <a:ext cx="8273759" cy="925996"/>
      </dsp:txXfrm>
    </dsp:sp>
    <dsp:sp modelId="{1FE92031-DA37-4E64-8761-3A0558135E43}">
      <dsp:nvSpPr>
        <dsp:cNvPr id="0" name=""/>
        <dsp:cNvSpPr/>
      </dsp:nvSpPr>
      <dsp:spPr>
        <a:xfrm>
          <a:off x="0" y="3474315"/>
          <a:ext cx="9343286" cy="9259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03D97-0094-4936-BA5C-14CA503F618C}">
      <dsp:nvSpPr>
        <dsp:cNvPr id="0" name=""/>
        <dsp:cNvSpPr/>
      </dsp:nvSpPr>
      <dsp:spPr>
        <a:xfrm>
          <a:off x="280114" y="3682664"/>
          <a:ext cx="509298" cy="5092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B070B2-8745-4C18-9DEB-597DD3D26BFC}">
      <dsp:nvSpPr>
        <dsp:cNvPr id="0" name=""/>
        <dsp:cNvSpPr/>
      </dsp:nvSpPr>
      <dsp:spPr>
        <a:xfrm>
          <a:off x="1069526" y="3474315"/>
          <a:ext cx="8273759" cy="925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001" tIns="98001" rIns="98001" bIns="9800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Lean reduces costs and improves customer satisfaction</a:t>
          </a:r>
          <a:endParaRPr lang="en-US" sz="2200" kern="1200"/>
        </a:p>
      </dsp:txBody>
      <dsp:txXfrm>
        <a:off x="1069526" y="3474315"/>
        <a:ext cx="8273759" cy="9259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955D7-1193-4393-88B1-ED66B975D575}">
      <dsp:nvSpPr>
        <dsp:cNvPr id="0" name=""/>
        <dsp:cNvSpPr/>
      </dsp:nvSpPr>
      <dsp:spPr>
        <a:xfrm>
          <a:off x="512916" y="369567"/>
          <a:ext cx="3110058" cy="3110058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rgbClr val="425C8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25C8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25C8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FFFFFF"/>
              </a:solidFill>
              <a:latin typeface="Bosch Office Sans"/>
              <a:ea typeface="+mn-ea"/>
              <a:cs typeface="+mn-cs"/>
            </a:rPr>
            <a:t>Work with visible waste</a:t>
          </a:r>
        </a:p>
      </dsp:txBody>
      <dsp:txXfrm>
        <a:off x="2203826" y="943446"/>
        <a:ext cx="1055198" cy="1036686"/>
      </dsp:txXfrm>
    </dsp:sp>
    <dsp:sp modelId="{0C3CE235-198A-4A01-BD98-3315D03A3D47}">
      <dsp:nvSpPr>
        <dsp:cNvPr id="0" name=""/>
        <dsp:cNvSpPr/>
      </dsp:nvSpPr>
      <dsp:spPr>
        <a:xfrm>
          <a:off x="282220" y="564324"/>
          <a:ext cx="3110058" cy="3110058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rgbClr val="425C8F">
                <a:hueOff val="-6592240"/>
                <a:satOff val="-18421"/>
                <a:lumOff val="29510"/>
                <a:alphaOff val="0"/>
                <a:shade val="51000"/>
                <a:satMod val="130000"/>
              </a:srgbClr>
            </a:gs>
            <a:gs pos="80000">
              <a:srgbClr val="425C8F">
                <a:hueOff val="-6592240"/>
                <a:satOff val="-18421"/>
                <a:lumOff val="29510"/>
                <a:alphaOff val="0"/>
                <a:shade val="93000"/>
                <a:satMod val="130000"/>
              </a:srgbClr>
            </a:gs>
            <a:gs pos="100000">
              <a:srgbClr val="425C8F">
                <a:hueOff val="-6592240"/>
                <a:satOff val="-18421"/>
                <a:lumOff val="2951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FFFFFF"/>
              </a:solidFill>
              <a:latin typeface="Bosch Office Sans"/>
              <a:ea typeface="+mn-ea"/>
              <a:cs typeface="+mn-cs"/>
            </a:rPr>
            <a:t>Value Adding Work</a:t>
          </a:r>
        </a:p>
      </dsp:txBody>
      <dsp:txXfrm>
        <a:off x="1133783" y="2526623"/>
        <a:ext cx="1406931" cy="962637"/>
      </dsp:txXfrm>
    </dsp:sp>
    <dsp:sp modelId="{7E13CF17-4E4C-4A6D-9BA9-62968EE64613}">
      <dsp:nvSpPr>
        <dsp:cNvPr id="0" name=""/>
        <dsp:cNvSpPr/>
      </dsp:nvSpPr>
      <dsp:spPr>
        <a:xfrm>
          <a:off x="141894" y="377721"/>
          <a:ext cx="3110058" cy="311005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rgbClr val="425C8F">
                <a:hueOff val="-13184481"/>
                <a:satOff val="-36842"/>
                <a:lumOff val="59020"/>
                <a:alphaOff val="0"/>
                <a:shade val="51000"/>
                <a:satMod val="130000"/>
              </a:srgbClr>
            </a:gs>
            <a:gs pos="80000">
              <a:srgbClr val="425C8F">
                <a:hueOff val="-13184481"/>
                <a:satOff val="-36842"/>
                <a:lumOff val="59020"/>
                <a:alphaOff val="0"/>
                <a:shade val="93000"/>
                <a:satMod val="130000"/>
              </a:srgbClr>
            </a:gs>
            <a:gs pos="100000">
              <a:srgbClr val="425C8F">
                <a:hueOff val="-13184481"/>
                <a:satOff val="-36842"/>
                <a:lumOff val="5902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rgbClr val="000000"/>
              </a:solidFill>
              <a:latin typeface="Bosch Office Sans"/>
              <a:ea typeface="+mn-ea"/>
              <a:cs typeface="+mn-cs"/>
            </a:rPr>
            <a:t>Work with hidden waste</a:t>
          </a:r>
        </a:p>
      </dsp:txBody>
      <dsp:txXfrm>
        <a:off x="475114" y="988625"/>
        <a:ext cx="1055198" cy="10366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92DBB-ABCD-4B8A-9CA9-74C9BE104DE8}">
      <dsp:nvSpPr>
        <dsp:cNvPr id="0" name=""/>
        <dsp:cNvSpPr/>
      </dsp:nvSpPr>
      <dsp:spPr>
        <a:xfrm>
          <a:off x="0" y="215939"/>
          <a:ext cx="4680000" cy="1237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300" kern="1200"/>
            <a:t>Waste = Muda           </a:t>
          </a:r>
          <a:r>
            <a:rPr lang="en-ZW" sz="2300" b="0" kern="1200"/>
            <a:t>idleness, uselessness, physical waste, any activity that does not add value</a:t>
          </a:r>
          <a:endParaRPr lang="en-US" sz="2300" kern="1200"/>
        </a:p>
      </dsp:txBody>
      <dsp:txXfrm>
        <a:off x="60427" y="276366"/>
        <a:ext cx="4559146" cy="1117006"/>
      </dsp:txXfrm>
    </dsp:sp>
    <dsp:sp modelId="{558074AA-8153-4E2B-9ACB-D34C034B3456}">
      <dsp:nvSpPr>
        <dsp:cNvPr id="0" name=""/>
        <dsp:cNvSpPr/>
      </dsp:nvSpPr>
      <dsp:spPr>
        <a:xfrm>
          <a:off x="0" y="1520039"/>
          <a:ext cx="4680000" cy="1237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W" sz="2300" kern="1200"/>
            <a:t>Only  3 Activities can ever occur:</a:t>
          </a:r>
          <a:endParaRPr lang="en-US" sz="2300" kern="1200"/>
        </a:p>
      </dsp:txBody>
      <dsp:txXfrm>
        <a:off x="60427" y="1580466"/>
        <a:ext cx="4559146" cy="1117006"/>
      </dsp:txXfrm>
    </dsp:sp>
    <dsp:sp modelId="{168B2039-2844-46A1-B73C-E6024B01FDC3}">
      <dsp:nvSpPr>
        <dsp:cNvPr id="0" name=""/>
        <dsp:cNvSpPr/>
      </dsp:nvSpPr>
      <dsp:spPr>
        <a:xfrm>
          <a:off x="0" y="2757899"/>
          <a:ext cx="4680000" cy="142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ZW" sz="1800" b="0" kern="1200" dirty="0"/>
            <a:t>Actions that add value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ZW" sz="1800" b="0" kern="1200"/>
            <a:t>Actions that do not add value but are necessary  (Type 1 muda)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ZW" sz="1800" b="0" kern="1200"/>
            <a:t>Pure Waste (Type 2 Muda)</a:t>
          </a:r>
          <a:endParaRPr lang="en-US" sz="1800" kern="1200"/>
        </a:p>
      </dsp:txBody>
      <dsp:txXfrm>
        <a:off x="0" y="2757899"/>
        <a:ext cx="4680000" cy="1428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7D5C-E96D-4671-AABC-580006D477A8}" type="datetimeFigureOut">
              <a:rPr lang="en-US" smtClean="0"/>
              <a:pPr/>
              <a:t>1/26/2023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325E1-631E-4FFD-AF35-27D076BB57F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95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360000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649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962026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962026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718412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333500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3500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56169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755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755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lour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158763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6313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38414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90000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0000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0318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0" y="-1"/>
            <a:ext cx="10693400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996587" y="15875"/>
            <a:ext cx="161925" cy="1870076"/>
            <a:chOff x="1079175" y="15875"/>
            <a:chExt cx="161925" cy="1870076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1079175" y="15875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174137" y="5985556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222223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738075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38075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98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9D49C68B-44EC-40FD-8E36-17406C2F14A1}"/>
              </a:ext>
            </a:extLst>
          </p:cNvPr>
          <p:cNvSpPr>
            <a:spLocks/>
          </p:cNvSpPr>
          <p:nvPr/>
        </p:nvSpPr>
        <p:spPr bwMode="auto">
          <a:xfrm flipV="1">
            <a:off x="-4178" y="787631"/>
            <a:ext cx="1393763" cy="560094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 sz="1842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4212" y="688110"/>
            <a:ext cx="7816292" cy="2708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0955" y="2352393"/>
            <a:ext cx="7819549" cy="4165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F7A31A-70CB-4D18-9E1F-9FC96DE5E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60E1-F692-4C21-AFB1-FAB4FE2FECAF}" type="datetime1">
              <a:rPr lang="en-AU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C4D60F-FD39-41FB-89EE-A0D1A3EF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454A77-E0CB-411B-9043-20F4FF0B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B1F1E-B7EE-4EDA-97E5-3D98C6CC8BD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8528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8B6A8F15-7546-40D3-BD7C-7AA85E837BA1}"/>
              </a:ext>
            </a:extLst>
          </p:cNvPr>
          <p:cNvSpPr>
            <a:spLocks/>
          </p:cNvSpPr>
          <p:nvPr/>
        </p:nvSpPr>
        <p:spPr bwMode="auto">
          <a:xfrm flipV="1">
            <a:off x="-4178" y="787631"/>
            <a:ext cx="1393763" cy="560094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 sz="1842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58FFB93-ED8B-459B-837C-CBA9073C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75D66-09D3-4036-937B-0221ABF90A8F}" type="datetime1">
              <a:rPr lang="en-AU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A99F4E9D-8B28-4B8E-B825-8D31BC803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6A82BD6-A553-482E-945D-BC9B7A8C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A2DF1-57B4-494C-B1CD-5F696F9F55A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73801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>
            <a:extLst>
              <a:ext uri="{FF2B5EF4-FFF2-40B4-BE49-F238E27FC236}">
                <a16:creationId xmlns:a16="http://schemas.microsoft.com/office/drawing/2014/main" id="{597E45C7-2AD7-495A-9043-599EBE3C8C25}"/>
              </a:ext>
            </a:extLst>
          </p:cNvPr>
          <p:cNvSpPr>
            <a:spLocks/>
          </p:cNvSpPr>
          <p:nvPr/>
        </p:nvSpPr>
        <p:spPr bwMode="auto">
          <a:xfrm flipV="1">
            <a:off x="-4178" y="787631"/>
            <a:ext cx="1393763" cy="560094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 sz="1842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075" y="2174996"/>
            <a:ext cx="3501959" cy="635356"/>
          </a:xfrm>
        </p:spPr>
        <p:txBody>
          <a:bodyPr anchor="b">
            <a:noAutofit/>
          </a:bodyPr>
          <a:lstStyle>
            <a:lvl1pPr marL="0" indent="0">
              <a:buNone/>
              <a:defRPr sz="2105" b="0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70955" y="2810353"/>
            <a:ext cx="3809079" cy="369800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940" y="2171437"/>
            <a:ext cx="3507457" cy="635356"/>
          </a:xfrm>
        </p:spPr>
        <p:txBody>
          <a:bodyPr anchor="b">
            <a:noAutofit/>
          </a:bodyPr>
          <a:lstStyle>
            <a:lvl1pPr marL="0" indent="0">
              <a:buNone/>
              <a:defRPr sz="2105" b="0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6018" y="2806794"/>
            <a:ext cx="3805379" cy="369800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E4C2B906-9390-4850-929F-1DAC4766C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98A9B-83C5-4641-AA30-E2FD2451A453}" type="datetime1">
              <a:rPr lang="en-AU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5C85DD71-EF3C-4C02-B83A-5877BF3B2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953F4F6-E08D-4F4A-B104-B9EA892D7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F06E-0C3A-4F59-AA73-57A7DBD6640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10153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2005" y="1485072"/>
            <a:ext cx="9089390" cy="8895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02005" y="4721945"/>
            <a:ext cx="9089390" cy="88957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802005" y="1637038"/>
            <a:ext cx="9089390" cy="3024505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460673" y="4528183"/>
            <a:ext cx="1069340" cy="1008168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2306" y="1579092"/>
            <a:ext cx="8879978" cy="3347119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056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346" y="4839208"/>
            <a:ext cx="6921303" cy="1179557"/>
          </a:xfrm>
        </p:spPr>
        <p:txBody>
          <a:bodyPr>
            <a:normAutofit/>
          </a:bodyPr>
          <a:lstStyle>
            <a:lvl1pPr marL="0" indent="0" algn="l">
              <a:buNone/>
              <a:defRPr sz="1985" b="0">
                <a:solidFill>
                  <a:schemeClr val="tx1"/>
                </a:solidFill>
              </a:defRPr>
            </a:lvl1pPr>
            <a:lvl2pPr marL="504063" indent="0" algn="ctr">
              <a:buNone/>
              <a:defRPr sz="1985"/>
            </a:lvl2pPr>
            <a:lvl3pPr marL="1008126" indent="0" algn="ctr">
              <a:buNone/>
              <a:defRPr sz="1985"/>
            </a:lvl3pPr>
            <a:lvl4pPr marL="1512189" indent="0" algn="ctr">
              <a:buNone/>
              <a:defRPr sz="1985"/>
            </a:lvl4pPr>
            <a:lvl5pPr marL="2016252" indent="0" algn="ctr">
              <a:buNone/>
              <a:defRPr sz="1985"/>
            </a:lvl5pPr>
            <a:lvl6pPr marL="2520315" indent="0" algn="ctr">
              <a:buNone/>
              <a:defRPr sz="1985"/>
            </a:lvl6pPr>
            <a:lvl7pPr marL="3024378" indent="0" algn="ctr">
              <a:buNone/>
              <a:defRPr sz="1985"/>
            </a:lvl7pPr>
            <a:lvl8pPr marL="3528441" indent="0" algn="ctr">
              <a:buNone/>
              <a:defRPr sz="1985"/>
            </a:lvl8pPr>
            <a:lvl9pPr marL="4032504" indent="0" algn="ctr">
              <a:buNone/>
              <a:defRPr sz="198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D645-B9B4-46EE-B031-35C24A448A04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0530" y="6916037"/>
            <a:ext cx="5549875" cy="402567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1783" y="4660678"/>
            <a:ext cx="1047122" cy="705718"/>
          </a:xfrm>
        </p:spPr>
        <p:txBody>
          <a:bodyPr/>
          <a:lstStyle>
            <a:lvl1pPr>
              <a:defRPr sz="3087" b="1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314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60E1-F692-4C21-AFB1-FAB4FE2FECAF}" type="datetime1">
              <a:rPr lang="en-AU" smtClean="0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B1F1E-B7EE-4EDA-97E5-3D98C6CC8BDA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09494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422311"/>
            <a:ext cx="10693400" cy="2138951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752" y="1350946"/>
            <a:ext cx="8140351" cy="3881448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05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9563" y="5534845"/>
            <a:ext cx="7939850" cy="1176196"/>
          </a:xfrm>
        </p:spPr>
        <p:txBody>
          <a:bodyPr anchor="t">
            <a:normAutofit/>
          </a:bodyPr>
          <a:lstStyle>
            <a:lvl1pPr marL="0" indent="0">
              <a:buNone/>
              <a:defRPr sz="1985" b="0">
                <a:solidFill>
                  <a:schemeClr val="accent1">
                    <a:lumMod val="50000"/>
                  </a:schemeClr>
                </a:solidFill>
              </a:defRPr>
            </a:lvl1pPr>
            <a:lvl2pPr marL="504063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2pPr>
            <a:lvl3pPr marL="100812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18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25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315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37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441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50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37363" y="6916037"/>
            <a:ext cx="2319280" cy="40256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2434F47-3A99-4701-A7D9-FE6C4D9DA92E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13327" y="6916036"/>
            <a:ext cx="5549875" cy="40256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41266" y="2679875"/>
            <a:ext cx="1069340" cy="1008168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818" y="2765856"/>
            <a:ext cx="1042237" cy="794199"/>
          </a:xfrm>
        </p:spPr>
        <p:txBody>
          <a:bodyPr/>
          <a:lstStyle>
            <a:lvl1pPr>
              <a:defRPr sz="3087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04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978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9519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005" y="2419604"/>
            <a:ext cx="4277360" cy="4385533"/>
          </a:xfrm>
        </p:spPr>
        <p:txBody>
          <a:bodyPr/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04233" y="2419604"/>
            <a:ext cx="4277360" cy="4385533"/>
          </a:xfrm>
        </p:spPr>
        <p:txBody>
          <a:bodyPr/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82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005" y="2258297"/>
            <a:ext cx="4277360" cy="705718"/>
          </a:xfrm>
        </p:spPr>
        <p:txBody>
          <a:bodyPr anchor="ctr">
            <a:normAutofit/>
          </a:bodyPr>
          <a:lstStyle>
            <a:lvl1pPr marL="0" indent="0">
              <a:buNone/>
              <a:defRPr sz="2205" b="1">
                <a:solidFill>
                  <a:schemeClr val="accent1">
                    <a:lumMod val="75000"/>
                  </a:schemeClr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005" y="3024505"/>
            <a:ext cx="4277360" cy="3629406"/>
          </a:xfrm>
        </p:spPr>
        <p:txBody>
          <a:bodyPr/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37650" y="2258297"/>
            <a:ext cx="4277360" cy="705718"/>
          </a:xfrm>
        </p:spPr>
        <p:txBody>
          <a:bodyPr anchor="ctr">
            <a:normAutofit/>
          </a:bodyPr>
          <a:lstStyle>
            <a:lvl1pPr marL="0" indent="0">
              <a:buNone/>
              <a:defRPr sz="2205" b="1">
                <a:solidFill>
                  <a:schemeClr val="accent1">
                    <a:lumMod val="75000"/>
                  </a:schemeClr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37650" y="3024505"/>
            <a:ext cx="4277360" cy="3629406"/>
          </a:xfrm>
        </p:spPr>
        <p:txBody>
          <a:bodyPr/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C98A9B-83C5-4641-AA30-E2FD2451A453}" type="datetime1">
              <a:rPr lang="en-AU" smtClean="0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9F06E-0C3A-4F59-AA73-57A7DBD6640B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75536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8F9C5B0-21BA-48EA-B067-5E37072B4F18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56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075D66-09D3-4036-937B-0221ABF90A8F}" type="datetime1">
              <a:rPr lang="en-AU" smtClean="0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A2DF1-57B4-494C-B1CD-5F696F9F55A4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111977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83073" y="2"/>
            <a:ext cx="3410327" cy="7561262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747" y="756126"/>
            <a:ext cx="2807018" cy="1915520"/>
          </a:xfrm>
        </p:spPr>
        <p:txBody>
          <a:bodyPr anchor="b">
            <a:normAutofit/>
          </a:bodyPr>
          <a:lstStyle>
            <a:lvl1pPr>
              <a:defRPr sz="308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171" y="756126"/>
            <a:ext cx="5886717" cy="5534845"/>
          </a:xfrm>
        </p:spPr>
        <p:txBody>
          <a:bodyPr/>
          <a:lstStyle>
            <a:lvl1pPr>
              <a:defRPr sz="2205"/>
            </a:lvl1pPr>
            <a:lvl2pPr>
              <a:defRPr sz="1985"/>
            </a:lvl2pPr>
            <a:lvl3pPr>
              <a:defRPr sz="176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8747" y="2671646"/>
            <a:ext cx="2807018" cy="362940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103"/>
              </a:spcBef>
              <a:buNone/>
              <a:defRPr sz="1488">
                <a:solidFill>
                  <a:schemeClr val="accent1">
                    <a:lumMod val="50000"/>
                  </a:schemeClr>
                </a:solidFill>
              </a:defRPr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966782" y="6896712"/>
            <a:ext cx="459816" cy="43351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134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283073" y="2"/>
            <a:ext cx="3410327" cy="7561262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747" y="756126"/>
            <a:ext cx="2807018" cy="1915520"/>
          </a:xfrm>
        </p:spPr>
        <p:txBody>
          <a:bodyPr anchor="b">
            <a:normAutofit/>
          </a:bodyPr>
          <a:lstStyle>
            <a:lvl1pPr>
              <a:defRPr sz="3087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7283072" cy="7561263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528"/>
            </a:lvl1pPr>
            <a:lvl2pPr marL="504063" indent="0">
              <a:buNone/>
              <a:defRPr sz="3087"/>
            </a:lvl2pPr>
            <a:lvl3pPr marL="1008126" indent="0">
              <a:buNone/>
              <a:defRPr sz="2646"/>
            </a:lvl3pPr>
            <a:lvl4pPr marL="1512189" indent="0">
              <a:buNone/>
              <a:defRPr sz="2205"/>
            </a:lvl4pPr>
            <a:lvl5pPr marL="2016252" indent="0">
              <a:buNone/>
              <a:defRPr sz="2205"/>
            </a:lvl5pPr>
            <a:lvl6pPr marL="2520315" indent="0">
              <a:buNone/>
              <a:defRPr sz="2205"/>
            </a:lvl6pPr>
            <a:lvl7pPr marL="3024378" indent="0">
              <a:buNone/>
              <a:defRPr sz="2205"/>
            </a:lvl7pPr>
            <a:lvl8pPr marL="3528441" indent="0">
              <a:buNone/>
              <a:defRPr sz="2205"/>
            </a:lvl8pPr>
            <a:lvl9pPr marL="4032504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8747" y="2671646"/>
            <a:ext cx="2807018" cy="362940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103"/>
              </a:spcBef>
              <a:buNone/>
              <a:defRPr sz="1488">
                <a:solidFill>
                  <a:schemeClr val="accent1">
                    <a:lumMod val="50000"/>
                  </a:schemeClr>
                </a:solidFill>
              </a:defRPr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966782" y="6896712"/>
            <a:ext cx="459816" cy="43351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17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80A0-ED6C-4884-9FFE-87471827F59A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009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2465" y="588098"/>
            <a:ext cx="2238931" cy="6217038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5673" y="588098"/>
            <a:ext cx="6583124" cy="6217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098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46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10693399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399" y="6825391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0"/>
            <a:ext cx="161925" cy="1885951"/>
            <a:chOff x="1079175" y="0"/>
            <a:chExt cx="161925" cy="1885951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1079175" y="0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985557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6450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39750" y="1447224"/>
            <a:ext cx="4608513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 sz="900" b="0" baseline="0" smtClean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Add address, date and Salutation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39750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72625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12763" y="722313"/>
            <a:ext cx="1439862" cy="10772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266700" algn="l"/>
              </a:tabLst>
              <a:defRPr lang="en-US" sz="7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</a:t>
            </a:r>
            <a:r>
              <a:rPr lang="en-US" dirty="0" err="1"/>
              <a:t>BDO</a:t>
            </a:r>
            <a:r>
              <a:rPr lang="en-US" dirty="0"/>
              <a:t> local address</a:t>
            </a:r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06438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39750" y="6999613"/>
            <a:ext cx="4680000" cy="18466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dirty="0"/>
              <a:t>BDO LLP is a limited liability partnership and is authorised and regulated </a:t>
            </a:r>
            <a:br>
              <a:rPr lang="en-GB" sz="600" dirty="0"/>
            </a:br>
            <a:r>
              <a:rPr lang="en-GB" sz="600" dirty="0"/>
              <a:t>by the Financial Conduct Authority to conduct investment business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5472063" y="6907280"/>
            <a:ext cx="4680000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 defTabSz="995363">
              <a:spcBef>
                <a:spcPct val="50000"/>
              </a:spcBef>
            </a:pPr>
            <a:r>
              <a:rPr lang="en-GB" sz="600" dirty="0"/>
              <a:t>Registered office: 55 Baker Street, London W1U 7EU</a:t>
            </a:r>
            <a:br>
              <a:rPr lang="en-GB" sz="600" dirty="0"/>
            </a:br>
            <a:r>
              <a:rPr lang="en-GB" sz="600" dirty="0"/>
              <a:t>Registered number: OC305127</a:t>
            </a:r>
            <a:br>
              <a:rPr lang="en-GB" sz="600" dirty="0"/>
            </a:br>
            <a:r>
              <a:rPr lang="en-GB" sz="600" dirty="0"/>
              <a:t>Registered in England and Wales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5931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5"/>
            <a:ext cx="9612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6774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38679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9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40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1545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3834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128063" y="2168525"/>
            <a:ext cx="3024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5809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gray">
          <a:xfrm>
            <a:off x="540063" y="884966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47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9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39750" y="540000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066506" y="7094765"/>
            <a:ext cx="56038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700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700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39750" y="7022635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168525"/>
            <a:ext cx="9623425" cy="44021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3" r:id="rId2"/>
    <p:sldLayoutId id="2147483695" r:id="rId3"/>
    <p:sldLayoutId id="2147483666" r:id="rId4"/>
    <p:sldLayoutId id="2147483684" r:id="rId5"/>
    <p:sldLayoutId id="2147483685" r:id="rId6"/>
    <p:sldLayoutId id="2147483689" r:id="rId7"/>
    <p:sldLayoutId id="2147483687" r:id="rId8"/>
    <p:sldLayoutId id="2147483688" r:id="rId9"/>
    <p:sldLayoutId id="2147483681" r:id="rId10"/>
    <p:sldLayoutId id="2147483669" r:id="rId11"/>
    <p:sldLayoutId id="2147483694" r:id="rId12"/>
    <p:sldLayoutId id="2147483696" r:id="rId13"/>
    <p:sldLayoutId id="2147483697" r:id="rId14"/>
    <p:sldLayoutId id="2147483698" r:id="rId15"/>
    <p:sldLayoutId id="2147483699" r:id="rId16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9966782" y="6896712"/>
            <a:ext cx="459816" cy="43351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2005" y="534329"/>
            <a:ext cx="9089390" cy="177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005" y="2338951"/>
            <a:ext cx="9089390" cy="4466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07741" y="6916037"/>
            <a:ext cx="2871178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3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51F38EA-B09F-4C97-9264-D1353869D1EA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2005" y="6916037"/>
            <a:ext cx="554987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3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20802" y="6916037"/>
            <a:ext cx="561404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13" b="1" spc="-77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8" r:id="rId12"/>
  </p:sldLayoutIdLst>
  <p:txStyles>
    <p:titleStyle>
      <a:lvl1pPr algn="l" defTabSz="1008126" rtl="0" eaLnBrk="1" latinLnBrk="0" hangingPunct="1">
        <a:lnSpc>
          <a:spcPct val="90000"/>
        </a:lnSpc>
        <a:spcBef>
          <a:spcPct val="0"/>
        </a:spcBef>
        <a:buNone/>
        <a:defRPr sz="4631" b="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201625" indent="-201625" algn="l" defTabSz="1008126" rtl="0" eaLnBrk="1" latinLnBrk="0" hangingPunct="1">
        <a:lnSpc>
          <a:spcPct val="90000"/>
        </a:lnSpc>
        <a:spcBef>
          <a:spcPts val="1323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201625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806501" indent="-201625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108939" indent="-201625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1411376" indent="-201625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1764000" indent="-252032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094750" indent="-252032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2425500" indent="-252032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2756250" indent="-252032" algn="l" defTabSz="1008126" rtl="0" eaLnBrk="1" latinLnBrk="0" hangingPunct="1">
        <a:lnSpc>
          <a:spcPct val="90000"/>
        </a:lnSpc>
        <a:spcBef>
          <a:spcPts val="441"/>
        </a:spcBef>
        <a:spcAft>
          <a:spcPts val="221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9.jpe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0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1.emf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1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B55DF-03BE-4F7F-AF38-185AA6AEF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6710" y="1409136"/>
            <a:ext cx="8879978" cy="3347119"/>
          </a:xfrm>
        </p:spPr>
        <p:txBody>
          <a:bodyPr/>
          <a:lstStyle/>
          <a:p>
            <a:pPr algn="just"/>
            <a:r>
              <a:rPr lang="en-ZW" dirty="0"/>
              <a:t>Lean Philosophy, Principles and lean introduction</a:t>
            </a:r>
          </a:p>
        </p:txBody>
      </p:sp>
    </p:spTree>
    <p:extLst>
      <p:ext uri="{BB962C8B-B14F-4D97-AF65-F5344CB8AC3E}">
        <p14:creationId xmlns:p14="http://schemas.microsoft.com/office/powerpoint/2010/main" val="1804958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0F10E-D6C7-DE22-D342-316277DBF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>
            <a:normAutofit/>
          </a:bodyPr>
          <a:lstStyle/>
          <a:p>
            <a:r>
              <a:rPr lang="en-ZW" sz="3900" b="1">
                <a:latin typeface="Andalus" pitchFamily="18" charset="-78"/>
                <a:cs typeface="Andalus" pitchFamily="18" charset="-78"/>
              </a:rPr>
              <a:t>THE ANSWERS TO THE BRAIN TEASERS</a:t>
            </a:r>
            <a:br>
              <a:rPr lang="en-ZW" sz="3900" b="1">
                <a:latin typeface="Andalus" pitchFamily="18" charset="-78"/>
                <a:cs typeface="Andalus" pitchFamily="18" charset="-78"/>
              </a:rPr>
            </a:br>
            <a:endParaRPr lang="en-ZW" sz="39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E3FE6-880E-2713-9CEA-678E594D9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27" y="2823832"/>
            <a:ext cx="9697232" cy="4246774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spcAft>
                <a:spcPts val="1053"/>
              </a:spcAft>
              <a:buClrTx/>
              <a:buNone/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1. 6 F’s are in the paragraph. If you found only four look back for the word “of”. Our brain sometimes has difficulty with identifying the F in the word.</a:t>
            </a:r>
          </a:p>
          <a:p>
            <a:pPr algn="just">
              <a:spcBef>
                <a:spcPct val="0"/>
              </a:spcBef>
              <a:spcAft>
                <a:spcPts val="1053"/>
              </a:spcAft>
              <a:buClrTx/>
              <a:buNone/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2. So did you see a face, how about a four-letter word beginning with L?</a:t>
            </a:r>
          </a:p>
          <a:p>
            <a:pPr algn="just">
              <a:spcBef>
                <a:spcPct val="0"/>
              </a:spcBef>
              <a:spcAft>
                <a:spcPts val="1053"/>
              </a:spcAft>
              <a:buClrTx/>
              <a:buNone/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3. The word ME is obvious as it is written in brown lettering, but did you look through me to see you?</a:t>
            </a:r>
          </a:p>
          <a:p>
            <a:pPr algn="just">
              <a:spcBef>
                <a:spcPct val="0"/>
              </a:spcBef>
              <a:spcAft>
                <a:spcPts val="1053"/>
              </a:spcAft>
              <a:buClrTx/>
              <a:buNone/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4. A majority of people recognize the word optical depicted in the white spaces. However, if you look closely at the blue landscape you will see that it depicts the word illusion.</a:t>
            </a:r>
          </a:p>
          <a:p>
            <a:pPr algn="just">
              <a:spcBef>
                <a:spcPct val="0"/>
              </a:spcBef>
              <a:spcAft>
                <a:spcPts val="1053"/>
              </a:spcAft>
              <a:buClrTx/>
              <a:buNone/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5.  It is obvious that the graphic is stationary, but we allow our minds to perceive the objects are moving.</a:t>
            </a:r>
          </a:p>
          <a:p>
            <a:endParaRPr lang="en-ZW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716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E10E4F-8F8A-46ED-AF35-20FA78781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ZW" cap="none">
                <a:latin typeface="Andalus" pitchFamily="18" charset="-78"/>
                <a:ea typeface="+mn-ea"/>
                <a:cs typeface="Andalus" pitchFamily="18" charset="-78"/>
              </a:rPr>
              <a:t>SO HOW DID YOU DO?</a:t>
            </a:r>
            <a:br>
              <a:rPr lang="en-ZW" cap="none">
                <a:latin typeface="Andalus" pitchFamily="18" charset="-78"/>
                <a:ea typeface="+mn-ea"/>
                <a:cs typeface="Andalus" pitchFamily="18" charset="-78"/>
              </a:rPr>
            </a:br>
            <a:endParaRPr lang="en-Z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F3EC6-8F37-42FB-91EA-1AC50F3AC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345" y="2558361"/>
            <a:ext cx="8822055" cy="4246774"/>
          </a:xfrm>
        </p:spPr>
        <p:txBody>
          <a:bodyPr>
            <a:normAutofit/>
          </a:bodyPr>
          <a:lstStyle/>
          <a:p>
            <a:pPr lvl="0" algn="just">
              <a:spcBef>
                <a:spcPct val="0"/>
              </a:spcBef>
              <a:spcAft>
                <a:spcPts val="1053"/>
              </a:spcAft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5 </a:t>
            </a:r>
            <a:r>
              <a:rPr lang="en-ZW" altLang="en-US" b="0" dirty="0">
                <a:latin typeface="Andalus" pitchFamily="18" charset="0"/>
                <a:cs typeface="Andalus" pitchFamily="18" charset="0"/>
              </a:rPr>
              <a:t>makes you a very perceptive person.</a:t>
            </a:r>
          </a:p>
          <a:p>
            <a:pPr lvl="0" algn="just">
              <a:spcBef>
                <a:spcPct val="0"/>
              </a:spcBef>
              <a:spcAft>
                <a:spcPts val="1053"/>
              </a:spcAft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4 </a:t>
            </a:r>
            <a:r>
              <a:rPr lang="en-ZW" altLang="en-US" b="0" dirty="0">
                <a:latin typeface="Andalus" pitchFamily="18" charset="0"/>
                <a:cs typeface="Andalus" pitchFamily="18" charset="0"/>
              </a:rPr>
              <a:t>you have some creativity but may have difficulty with complex problems.</a:t>
            </a:r>
          </a:p>
          <a:p>
            <a:pPr lvl="0" algn="just">
              <a:spcBef>
                <a:spcPct val="0"/>
              </a:spcBef>
              <a:spcAft>
                <a:spcPts val="1053"/>
              </a:spcAft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3</a:t>
            </a:r>
            <a:r>
              <a:rPr lang="en-ZW" altLang="en-US" b="0" dirty="0">
                <a:latin typeface="Andalus" pitchFamily="18" charset="0"/>
                <a:cs typeface="Andalus" pitchFamily="18" charset="0"/>
              </a:rPr>
              <a:t> places you in the majority of those that have gone through this exercise</a:t>
            </a:r>
          </a:p>
          <a:p>
            <a:pPr lvl="0" algn="just">
              <a:spcBef>
                <a:spcPct val="0"/>
              </a:spcBef>
              <a:spcAft>
                <a:spcPts val="1053"/>
              </a:spcAft>
            </a:pPr>
            <a:r>
              <a:rPr lang="en-ZW" altLang="en-US" dirty="0">
                <a:latin typeface="Andalus" pitchFamily="18" charset="0"/>
                <a:cs typeface="Andalus" pitchFamily="18" charset="0"/>
              </a:rPr>
              <a:t>2 </a:t>
            </a:r>
            <a:r>
              <a:rPr lang="en-ZW" altLang="en-US" b="0" dirty="0">
                <a:latin typeface="Andalus" pitchFamily="18" charset="0"/>
                <a:cs typeface="Andalus" pitchFamily="18" charset="0"/>
              </a:rPr>
              <a:t>or less indicates that you are limited in peeling back the onion to uncover those hidden items that lurk in those domains.</a:t>
            </a:r>
          </a:p>
          <a:p>
            <a:endParaRPr lang="en-ZW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215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083F0-DC00-475A-A26A-68540D0C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21" y="881017"/>
            <a:ext cx="7816292" cy="591645"/>
          </a:xfrm>
        </p:spPr>
        <p:txBody>
          <a:bodyPr>
            <a:normAutofit/>
          </a:bodyPr>
          <a:lstStyle/>
          <a:p>
            <a:r>
              <a:rPr lang="en-ZW" sz="3200" dirty="0"/>
              <a:t>outline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CB988D-B3A6-5ACB-3600-4C27D2D8CE6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0416" y="1923597"/>
          <a:ext cx="7819549" cy="4165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0550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801" name="Rectangle 33800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03" name="Rectangle 33802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05" name="Rectangle 33804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07" name="Rectangle 33806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94" name="Title 1">
            <a:extLst>
              <a:ext uri="{FF2B5EF4-FFF2-40B4-BE49-F238E27FC236}">
                <a16:creationId xmlns:a16="http://schemas.microsoft.com/office/drawing/2014/main" id="{7E1BC28D-EA57-4872-B7E2-5530CC9B6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Trebuchet MS" panose="020B0603020202020204" pitchFamily="34" charset="0"/>
              </a:rPr>
              <a:t>Evolution of manufacturing</a:t>
            </a:r>
            <a:endParaRPr lang="en-AU" altLang="en-US" sz="36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C4135-5E6D-4C86-ADFA-78A21E8D9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345" y="2558361"/>
            <a:ext cx="8822055" cy="4246774"/>
          </a:xfrm>
        </p:spPr>
        <p:txBody>
          <a:bodyPr rtlCol="0">
            <a:normAutofit/>
          </a:bodyPr>
          <a:lstStyle/>
          <a:p>
            <a:pPr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1900 - 1970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mass manufacturing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focus on cost reduction, efficiency and scale</a:t>
            </a:r>
          </a:p>
          <a:p>
            <a:pPr lvl="1">
              <a:spcAft>
                <a:spcPts val="0"/>
              </a:spcAft>
              <a:defRPr/>
            </a:pPr>
            <a:endParaRPr lang="en-US" altLang="en-US">
              <a:latin typeface="Trebuchet MS" panose="020B0603020202020204" pitchFamily="34" charset="0"/>
            </a:endParaRPr>
          </a:p>
          <a:p>
            <a:pPr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1970 - 1980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TQM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quality and continuous improvement through product design and process control</a:t>
            </a:r>
          </a:p>
          <a:p>
            <a:pPr lvl="1">
              <a:spcAft>
                <a:spcPts val="0"/>
              </a:spcAft>
              <a:defRPr/>
            </a:pPr>
            <a:endParaRPr lang="en-US" altLang="en-US">
              <a:latin typeface="Trebuchet MS" panose="020B0603020202020204" pitchFamily="34" charset="0"/>
            </a:endParaRPr>
          </a:p>
          <a:p>
            <a:pPr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1980 - PRESENT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streamlined production</a:t>
            </a:r>
          </a:p>
          <a:p>
            <a:pPr lvl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altLang="en-US">
                <a:latin typeface="Trebuchet MS" panose="020B0603020202020204" pitchFamily="34" charset="0"/>
              </a:rPr>
              <a:t>focus on lean manufacturing</a:t>
            </a:r>
          </a:p>
          <a:p>
            <a:pPr>
              <a:spcAft>
                <a:spcPts val="0"/>
              </a:spcAft>
              <a:defRPr/>
            </a:pPr>
            <a:endParaRPr lang="en-AU">
              <a:latin typeface="Trebuchet MS" panose="020B0603020202020204" pitchFamily="34" charset="0"/>
            </a:endParaRPr>
          </a:p>
        </p:txBody>
      </p:sp>
      <p:sp>
        <p:nvSpPr>
          <p:cNvPr id="33809" name="Oval 33808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811" name="Oval 33810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2C354E13-275D-401B-8727-C74A81058B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9920801" y="6916034"/>
            <a:ext cx="561404" cy="4025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FE648ED5-684D-41D7-ABDB-12BB54DACDAC}" type="slidenum">
              <a:rPr lang="en-AU" altLang="en-US" sz="2200"/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13</a:t>
            </a:fld>
            <a:endParaRPr lang="en-AU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Slide Number Placeholder 6">
            <a:extLst>
              <a:ext uri="{FF2B5EF4-FFF2-40B4-BE49-F238E27FC236}">
                <a16:creationId xmlns:a16="http://schemas.microsoft.com/office/drawing/2014/main" id="{FCFFE92D-D9ED-45CD-A097-F390985CDB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D449AE4-C309-428D-A960-8ABEBD67D06A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AU" altLang="en-US" sz="1754">
              <a:solidFill>
                <a:srgbClr val="FEFFFF"/>
              </a:solidFill>
            </a:endParaRPr>
          </a:p>
        </p:txBody>
      </p:sp>
      <p:sp>
        <p:nvSpPr>
          <p:cNvPr id="34818" name="Title 1">
            <a:extLst>
              <a:ext uri="{FF2B5EF4-FFF2-40B4-BE49-F238E27FC236}">
                <a16:creationId xmlns:a16="http://schemas.microsoft.com/office/drawing/2014/main" id="{0E849782-5D99-4825-8F74-116E8F81090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12606" y="906463"/>
            <a:ext cx="7113588" cy="344487"/>
          </a:xfrm>
        </p:spPr>
        <p:txBody>
          <a:bodyPr>
            <a:noAutofit/>
          </a:bodyPr>
          <a:lstStyle/>
          <a:p>
            <a:pPr eaLnBrk="1" hangingPunct="1"/>
            <a:r>
              <a:rPr lang="en-AU" altLang="en-US" sz="4800" b="1" dirty="0">
                <a:latin typeface="Trebuchet MS" panose="020B0603020202020204" pitchFamily="34" charset="0"/>
              </a:rPr>
              <a:t>What is lean? </a:t>
            </a:r>
          </a:p>
        </p:txBody>
      </p:sp>
      <p:pic>
        <p:nvPicPr>
          <p:cNvPr id="5122" name="Picture 2" descr="https://timwit.files.wordpress.com/2011/06/cup_full_empty.jpg">
            <a:extLst>
              <a:ext uri="{FF2B5EF4-FFF2-40B4-BE49-F238E27FC236}">
                <a16:creationId xmlns:a16="http://schemas.microsoft.com/office/drawing/2014/main" id="{CF505ED7-0E80-4074-B4E6-6B3FCDE6C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245" y="1251128"/>
            <a:ext cx="1856029" cy="185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CB8775-A4AD-475C-92EB-F563ADF96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846" y="3780631"/>
            <a:ext cx="2419939" cy="237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976D8C-DF94-4FD7-BE23-18B242227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682" y="3780631"/>
            <a:ext cx="2542467" cy="237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121F42-CBBB-44FD-9F55-0D7B4EB357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12" y="3780631"/>
            <a:ext cx="2542467" cy="237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849" name="Rectangle 35848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1" name="Rectangle 35850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53" name="Rectangle 35852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55" name="Rectangle 35854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42" name="Title 1">
            <a:extLst>
              <a:ext uri="{FF2B5EF4-FFF2-40B4-BE49-F238E27FC236}">
                <a16:creationId xmlns:a16="http://schemas.microsoft.com/office/drawing/2014/main" id="{A81F6BC1-735A-4FDB-B916-1C38106D2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>
            <a:normAutofit/>
          </a:bodyPr>
          <a:lstStyle/>
          <a:p>
            <a:pPr eaLnBrk="1" hangingPunct="1"/>
            <a:r>
              <a:rPr lang="en-AU" altLang="en-US">
                <a:latin typeface="Trebuchet MS" panose="020B0603020202020204" pitchFamily="34" charset="0"/>
              </a:rPr>
              <a:t>The lean Concept</a:t>
            </a:r>
          </a:p>
        </p:txBody>
      </p:sp>
      <p:pic>
        <p:nvPicPr>
          <p:cNvPr id="2050" name="Picture 2" descr="Quick Response Manufacturing vs Lean manufacturing – QRM Institute">
            <a:extLst>
              <a:ext uri="{FF2B5EF4-FFF2-40B4-BE49-F238E27FC236}">
                <a16:creationId xmlns:a16="http://schemas.microsoft.com/office/drawing/2014/main" id="{43427668-EB47-4EB5-96FA-2F60EA68E8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4" r="26411"/>
          <a:stretch/>
        </p:blipFill>
        <p:spPr bwMode="auto">
          <a:xfrm>
            <a:off x="883394" y="2497308"/>
            <a:ext cx="4463302" cy="430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B4DC2-1B79-4E2C-8AAB-20FFA4C17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7722" y="2558361"/>
            <a:ext cx="4062677" cy="4246774"/>
          </a:xfrm>
        </p:spPr>
        <p:txBody>
          <a:bodyPr rtlCol="0" anchor="ctr">
            <a:normAutofit/>
          </a:bodyPr>
          <a:lstStyle/>
          <a:p>
            <a:pPr algn="just" eaLnBrk="1" hangingPunct="1">
              <a:defRPr/>
            </a:pPr>
            <a:r>
              <a:rPr lang="en-US" altLang="en-US" sz="2400" b="0" dirty="0"/>
              <a:t>Lean” is not an acronym</a:t>
            </a:r>
          </a:p>
          <a:p>
            <a:pPr lvl="1" algn="just" eaLnBrk="1" hangingPunct="1">
              <a:defRPr/>
            </a:pPr>
            <a:r>
              <a:rPr lang="en-US" altLang="en-US" sz="2400" dirty="0"/>
              <a:t>It means to do more with less waste</a:t>
            </a:r>
          </a:p>
          <a:p>
            <a:pPr algn="just" eaLnBrk="1" hangingPunct="1">
              <a:defRPr/>
            </a:pPr>
            <a:r>
              <a:rPr lang="en-US" altLang="en-US" sz="2400" b="0" dirty="0"/>
              <a:t>Most processes are 95% waste</a:t>
            </a:r>
          </a:p>
          <a:p>
            <a:pPr lvl="1" algn="just" eaLnBrk="1" hangingPunct="1">
              <a:defRPr/>
            </a:pPr>
            <a:r>
              <a:rPr lang="en-US" altLang="en-US" sz="2400" dirty="0"/>
              <a:t>Actual hands-on time is only 5%</a:t>
            </a:r>
          </a:p>
          <a:p>
            <a:pPr algn="just" eaLnBrk="1" hangingPunct="1">
              <a:defRPr/>
            </a:pPr>
            <a:r>
              <a:rPr lang="en-US" altLang="en-US" sz="2400" b="0" dirty="0"/>
              <a:t>The largest production gains will be made in reducing the waste in a process</a:t>
            </a:r>
          </a:p>
          <a:p>
            <a:pPr>
              <a:spcAft>
                <a:spcPts val="0"/>
              </a:spcAft>
              <a:defRPr/>
            </a:pPr>
            <a:endParaRPr lang="en-AU" dirty="0">
              <a:latin typeface="Trebuchet MS" panose="020B0603020202020204" pitchFamily="34" charset="0"/>
            </a:endParaRPr>
          </a:p>
        </p:txBody>
      </p:sp>
      <p:sp>
        <p:nvSpPr>
          <p:cNvPr id="35857" name="Oval 35856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5859" name="Oval 35858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8CF3CDF4-9902-4F1B-95FB-8CBEA20D9A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9920801" y="6916034"/>
            <a:ext cx="561404" cy="4025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4B994E89-0303-4466-8C92-5AC8CE94927D}" type="slidenum">
              <a:rPr lang="en-AU" altLang="en-US" sz="2200"/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15</a:t>
            </a:fld>
            <a:endParaRPr lang="en-AU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4958D-AF5D-4863-B5FB-83F6B8CB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32" y="0"/>
            <a:ext cx="10690468" cy="7561261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9198" y="10"/>
            <a:ext cx="5903014" cy="1774376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4700" dirty="0"/>
              <a:t>What is lean?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EFDB082-E64A-86F2-AFC4-87EAF86D640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0018" r="16861"/>
          <a:stretch/>
        </p:blipFill>
        <p:spPr>
          <a:xfrm>
            <a:off x="2932" y="10"/>
            <a:ext cx="4075566" cy="756125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59198" y="1984989"/>
            <a:ext cx="5903013" cy="4466186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182880" algn="just" defTabSz="914400">
              <a:lnSpc>
                <a:spcPct val="90000"/>
              </a:lnSpc>
            </a:pPr>
            <a:r>
              <a:rPr lang="en-US" altLang="en-US" sz="2800" b="0" dirty="0"/>
              <a:t>Originated in manufacturing (Toyota Production System - TPS)</a:t>
            </a:r>
          </a:p>
          <a:p>
            <a:pPr marL="342900" indent="-182880" algn="just" defTabSz="914400">
              <a:lnSpc>
                <a:spcPct val="90000"/>
              </a:lnSpc>
            </a:pPr>
            <a:r>
              <a:rPr lang="en-US" altLang="en-US" sz="2800" b="0" dirty="0"/>
              <a:t>TPS utilizes Just-In-Time and smart automation concepts</a:t>
            </a:r>
          </a:p>
          <a:p>
            <a:pPr marL="342900" indent="-182880" algn="just" defTabSz="914400">
              <a:lnSpc>
                <a:spcPct val="90000"/>
              </a:lnSpc>
            </a:pPr>
            <a:r>
              <a:rPr lang="en-US" altLang="en-US" sz="2800" b="0" dirty="0"/>
              <a:t>Essentially Process Reengineering</a:t>
            </a:r>
          </a:p>
          <a:p>
            <a:pPr marL="342900" indent="-182880" algn="just" defTabSz="914400">
              <a:lnSpc>
                <a:spcPct val="90000"/>
              </a:lnSpc>
            </a:pPr>
            <a:r>
              <a:rPr lang="en-US" altLang="en-US" sz="2800" b="0" dirty="0"/>
              <a:t>80% of Lean projects involve implementation of some technology</a:t>
            </a:r>
          </a:p>
          <a:p>
            <a:pPr marL="342900" indent="-182880" algn="just" defTabSz="914400">
              <a:lnSpc>
                <a:spcPct val="90000"/>
              </a:lnSpc>
            </a:pPr>
            <a:r>
              <a:rPr lang="en-US" altLang="en-US" sz="2800" b="0" dirty="0"/>
              <a:t>Lean intersects with project management methodologies</a:t>
            </a:r>
          </a:p>
          <a:p>
            <a:pPr indent="-182880" defTabSz="914400">
              <a:lnSpc>
                <a:spcPct val="90000"/>
              </a:lnSpc>
            </a:pPr>
            <a:endParaRPr lang="en-US" sz="1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1002ACD-3B0C-4885-8754-8A00E926F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F0313CD-4196-4456-A70D-5EE2B995B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DE0B32-9EE8-4975-AD48-3855B0A82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781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9" name="Oval 8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E76A84-CED5-4A19-98CE-ECF0972C6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5400"/>
              <a:t>What is lean?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44889-3E16-4F91-867E-5FD7A5B9F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8345" y="2558361"/>
            <a:ext cx="8822055" cy="4246774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Focuses on processes, not people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Eliminates outdated or inefficient practices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Leverages collective knowledge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Redistributes limited resources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Parallel methodology to TQM, 6 Sigma, etc.</a:t>
            </a:r>
          </a:p>
          <a:p>
            <a:pPr indent="-182880" defTabSz="914400">
              <a:lnSpc>
                <a:spcPct val="90000"/>
              </a:lnSpc>
            </a:pP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868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9EA472-06BB-4196-9B43-DA46CF6AA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5400"/>
              <a:t>What is lean?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42F28D3-DA36-43C0-9D98-A90211D52D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7" r="1966" b="-1"/>
          <a:stretch/>
        </p:blipFill>
        <p:spPr bwMode="auto">
          <a:xfrm>
            <a:off x="647420" y="2998753"/>
            <a:ext cx="2877445" cy="338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25372-31FC-4B8B-8230-805C58249B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7317" y="2653924"/>
            <a:ext cx="6058550" cy="4246774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indent="-182880" algn="just" defTabSz="914400">
              <a:lnSpc>
                <a:spcPct val="90000"/>
              </a:lnSpc>
            </a:pPr>
            <a:r>
              <a:rPr lang="en-US" altLang="zh-CN" sz="2400" dirty="0"/>
              <a:t>A systematic approach to identifying and eliminating waste (non-value-added activities) through continuous improvement by flowing the product at the pull of the customer in pursuit of perfection.”</a:t>
            </a:r>
          </a:p>
          <a:p>
            <a:pPr lvl="1" indent="-182880" algn="just" defTabSz="914400">
              <a:lnSpc>
                <a:spcPct val="90000"/>
              </a:lnSpc>
            </a:pPr>
            <a:r>
              <a:rPr lang="en-US" altLang="zh-CN" sz="2400" dirty="0"/>
              <a:t>Business Efficiency (QUALITY)</a:t>
            </a:r>
          </a:p>
          <a:p>
            <a:pPr lvl="1" indent="-182880" algn="just" defTabSz="914400">
              <a:lnSpc>
                <a:spcPct val="90000"/>
              </a:lnSpc>
            </a:pPr>
            <a:r>
              <a:rPr lang="en-US" altLang="zh-CN" sz="2400" dirty="0"/>
              <a:t>Business Effectiveness (PROCESS)</a:t>
            </a:r>
          </a:p>
          <a:p>
            <a:pPr lvl="1" indent="-182880" algn="just" defTabSz="914400">
              <a:lnSpc>
                <a:spcPct val="90000"/>
              </a:lnSpc>
            </a:pPr>
            <a:r>
              <a:rPr lang="en-US" altLang="zh-CN" sz="2400" dirty="0"/>
              <a:t>Business Profitability  (BOTTOM LINE $)</a:t>
            </a:r>
          </a:p>
          <a:p>
            <a:pPr lvl="1" indent="-182880" algn="just" defTabSz="914400">
              <a:lnSpc>
                <a:spcPct val="90000"/>
              </a:lnSpc>
            </a:pPr>
            <a:r>
              <a:rPr lang="en-US" altLang="zh-CN" sz="2400" dirty="0"/>
              <a:t>Overall Business Competitiveness (RESOURCES &amp; SUSTAINABILITY)</a:t>
            </a:r>
          </a:p>
          <a:p>
            <a:pPr indent="-182880" defTabSz="914400">
              <a:lnSpc>
                <a:spcPct val="90000"/>
              </a:lnSpc>
            </a:pPr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545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C78E3E1-BBBA-4058-AAEB-714F04B0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860FA5-CE2B-4019-8FD1-031D7D84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92DF474-2C37-4DC7-B889-E88EAADEA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DA90C30-B990-4CCA-B584-40F864DA3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617834" cy="7561261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47BC44-F680-4863-8BBB-1D862C013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91" y="534329"/>
            <a:ext cx="5914913" cy="177437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just" defTabSz="914400">
              <a:lnSpc>
                <a:spcPct val="90000"/>
              </a:lnSpc>
            </a:pPr>
            <a:r>
              <a:rPr lang="en-US" altLang="en-US" sz="4800" dirty="0"/>
              <a:t>Common roadblocks to Lean</a:t>
            </a:r>
            <a:br>
              <a:rPr lang="en-US" altLang="en-US" sz="4800" dirty="0"/>
            </a:br>
            <a:endParaRPr lang="en-US" sz="47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DDECD-1967-42CE-9A1F-AC5827A1D3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290" y="2338950"/>
            <a:ext cx="5914914" cy="4466186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People afraid (of losing jobs, of change, etc)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Lack of follow-through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Distractions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Sabotage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“Sacred Cows”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Predetermined solutions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Pressures</a:t>
            </a:r>
          </a:p>
          <a:p>
            <a:pPr indent="-182880" defTabSz="914400"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2C190E-D64F-4C9F-A88A-0A53AA8816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5118" y="2658351"/>
            <a:ext cx="2955049" cy="191669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060B936-2771-48DC-842C-14EE9318E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B4EC8B4-4BB2-45C2-A68A-28E36AC10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431D296-F8F1-41C3-A211-E83E243C5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620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BA273-7759-4A69-9729-7329C7308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490" y="383459"/>
            <a:ext cx="7819549" cy="915536"/>
          </a:xfrm>
        </p:spPr>
        <p:txBody>
          <a:bodyPr>
            <a:normAutofit/>
          </a:bodyPr>
          <a:lstStyle/>
          <a:p>
            <a:r>
              <a:rPr lang="en-ZW" sz="4000" b="0" dirty="0">
                <a:solidFill>
                  <a:schemeClr val="tx1"/>
                </a:solidFill>
                <a:latin typeface="Trebuchet MS" panose="020B0603020202020204" pitchFamily="34" charset="0"/>
              </a:rPr>
              <a:t>What are your expectations?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B76B3E8B-5BE9-4DFA-8C1C-2068CD4B8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2" y="1135627"/>
            <a:ext cx="8362336" cy="606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125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FA42E-E066-4898-9BC9-2B3F9E3EC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5400" dirty="0"/>
              <a:t>Why lean?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CE8D9-FFE5-4A96-9BF0-F7C2A673BE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8345" y="2558361"/>
            <a:ext cx="8822055" cy="4246774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The goal is to eliminate waste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Applies in both the manufacturing &amp; service industry </a:t>
            </a:r>
          </a:p>
          <a:p>
            <a:pPr marL="457200" indent="-182880" defTabSz="914400">
              <a:lnSpc>
                <a:spcPct val="90000"/>
              </a:lnSpc>
            </a:pPr>
            <a:r>
              <a:rPr lang="en-US" altLang="en-US" sz="2800" b="0" dirty="0"/>
              <a:t>Examples of waste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Multiple forms contain the same information</a:t>
            </a:r>
          </a:p>
          <a:p>
            <a:pPr marL="457200" lvl="1" indent="-182880" algn="just" defTabSz="914400">
              <a:lnSpc>
                <a:spcPct val="90000"/>
              </a:lnSpc>
            </a:pPr>
            <a:r>
              <a:rPr lang="en-US" altLang="en-US" sz="2800" dirty="0"/>
              <a:t>Forms sit in in-boxes for a long time, actual “work time” is often minimal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Customer waits a long time</a:t>
            </a:r>
          </a:p>
          <a:p>
            <a:pPr marL="457200" lvl="1" indent="-182880" defTabSz="914400">
              <a:lnSpc>
                <a:spcPct val="90000"/>
              </a:lnSpc>
            </a:pPr>
            <a:r>
              <a:rPr lang="en-US" altLang="en-US" sz="2800" dirty="0"/>
              <a:t>Defects/inaccurate information</a:t>
            </a:r>
            <a:endParaRPr lang="en-US" sz="28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841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EA8C0-44BC-4E2E-9406-6868B790A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76440"/>
            <a:ext cx="9612000" cy="757130"/>
          </a:xfrm>
        </p:spPr>
        <p:txBody>
          <a:bodyPr/>
          <a:lstStyle/>
          <a:p>
            <a:r>
              <a:rPr lang="en-ZW" sz="5400" dirty="0"/>
              <a:t>Why lean?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D9B1339F-B681-B723-1B30-76FB97F9C297}"/>
              </a:ext>
            </a:extLst>
          </p:cNvPr>
          <p:cNvGraphicFramePr/>
          <p:nvPr/>
        </p:nvGraphicFramePr>
        <p:xfrm>
          <a:off x="452068" y="1579561"/>
          <a:ext cx="9343286" cy="440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9981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383EF-6863-4735-B0F7-38D76CAAF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724" y="1081902"/>
            <a:ext cx="9612000" cy="270843"/>
          </a:xfrm>
        </p:spPr>
        <p:txBody>
          <a:bodyPr/>
          <a:lstStyle/>
          <a:p>
            <a:r>
              <a:rPr lang="en-ZW" dirty="0"/>
              <a:t>Learn to see waste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C01908A-4060-4237-A00A-613919260F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0317828"/>
              </p:ext>
            </p:extLst>
          </p:nvPr>
        </p:nvGraphicFramePr>
        <p:xfrm>
          <a:off x="6061587" y="2184255"/>
          <a:ext cx="3702451" cy="4113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Text Placeholder 2">
            <a:extLst>
              <a:ext uri="{FF2B5EF4-FFF2-40B4-BE49-F238E27FC236}">
                <a16:creationId xmlns:a16="http://schemas.microsoft.com/office/drawing/2014/main" id="{DFBC8A9C-C90E-41B7-5FB3-557324C542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3991865"/>
              </p:ext>
            </p:extLst>
          </p:nvPr>
        </p:nvGraphicFramePr>
        <p:xfrm>
          <a:off x="775724" y="2184256"/>
          <a:ext cx="4680000" cy="440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35738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4CA7A-706C-4710-B043-964930C94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700" y="973341"/>
            <a:ext cx="9612000" cy="270843"/>
          </a:xfrm>
        </p:spPr>
        <p:txBody>
          <a:bodyPr/>
          <a:lstStyle/>
          <a:p>
            <a:r>
              <a:rPr lang="en-ZW" dirty="0"/>
              <a:t>Learn to see waste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3AEDFFB9-CE88-4950-8231-9FCE6FFE7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540700" y="1631950"/>
            <a:ext cx="8610130" cy="429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17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30" name="Group 56329">
            <a:extLst>
              <a:ext uri="{FF2B5EF4-FFF2-40B4-BE49-F238E27FC236}">
                <a16:creationId xmlns:a16="http://schemas.microsoft.com/office/drawing/2014/main" id="{EC78E3E1-BBBA-4058-AAEB-714F04B0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56331" name="Oval 56330">
              <a:extLst>
                <a:ext uri="{FF2B5EF4-FFF2-40B4-BE49-F238E27FC236}">
                  <a16:creationId xmlns:a16="http://schemas.microsoft.com/office/drawing/2014/main" id="{86860FA5-CE2B-4019-8FD1-031D7D84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6332" name="Oval 56331">
              <a:extLst>
                <a:ext uri="{FF2B5EF4-FFF2-40B4-BE49-F238E27FC236}">
                  <a16:creationId xmlns:a16="http://schemas.microsoft.com/office/drawing/2014/main" id="{392DF474-2C37-4DC7-B889-E88EAADEA6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6334" name="Rectangle 56333">
            <a:extLst>
              <a:ext uri="{FF2B5EF4-FFF2-40B4-BE49-F238E27FC236}">
                <a16:creationId xmlns:a16="http://schemas.microsoft.com/office/drawing/2014/main" id="{4DA90C30-B990-4CCA-B584-40F864DA3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617834" cy="7561261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9E6A118-ED53-42FB-88F5-38BC48298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91" y="534329"/>
            <a:ext cx="5914913" cy="17743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defRPr/>
            </a:pPr>
            <a:r>
              <a:rPr lang="en-US" sz="4700" b="1"/>
              <a:t>The Cost Reduction Principle</a:t>
            </a:r>
          </a:p>
        </p:txBody>
      </p:sp>
      <p:sp>
        <p:nvSpPr>
          <p:cNvPr id="16387" name="Content Placeholder 10">
            <a:extLst>
              <a:ext uri="{FF2B5EF4-FFF2-40B4-BE49-F238E27FC236}">
                <a16:creationId xmlns:a16="http://schemas.microsoft.com/office/drawing/2014/main" id="{FD963136-46AF-4BEF-A75C-4B2A4D645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290" y="2338950"/>
            <a:ext cx="5914914" cy="4466186"/>
          </a:xfrm>
        </p:spPr>
        <p:txBody>
          <a:bodyPr vert="horz" lIns="91440" tIns="45720" rIns="91440" bIns="45720" rtlCol="0">
            <a:noAutofit/>
          </a:bodyPr>
          <a:lstStyle/>
          <a:p>
            <a:pPr indent="-182880" algn="just" defTabSz="914400">
              <a:defRPr/>
            </a:pPr>
            <a:r>
              <a:rPr lang="en-US" sz="2800" b="0" dirty="0"/>
              <a:t>Traditional thinking dictates that you set your selling price by calculating your cost and adding on a margin</a:t>
            </a:r>
          </a:p>
          <a:p>
            <a:pPr indent="-182880" algn="just" defTabSz="914400">
              <a:defRPr/>
            </a:pPr>
            <a:r>
              <a:rPr lang="en-US" sz="2800" b="0" dirty="0"/>
              <a:t>In today’s competitive market you don’t have the luxury of adding a profit margin</a:t>
            </a:r>
          </a:p>
          <a:p>
            <a:pPr indent="-182880" algn="just" defTabSz="914400">
              <a:defRPr/>
            </a:pPr>
            <a:r>
              <a:rPr lang="en-US" sz="2800" b="0" dirty="0"/>
              <a:t>The only way to remain profitable is to eliminate waste from your value stream, thereby reducing costs – cost reduction principle</a:t>
            </a:r>
          </a:p>
        </p:txBody>
      </p:sp>
      <p:pic>
        <p:nvPicPr>
          <p:cNvPr id="56324" name="Picture 13">
            <a:extLst>
              <a:ext uri="{FF2B5EF4-FFF2-40B4-BE49-F238E27FC236}">
                <a16:creationId xmlns:a16="http://schemas.microsoft.com/office/drawing/2014/main" id="{AE75B89D-0B50-4992-9FCF-27A2D2B441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6" t="21129" r="9389" b="11584"/>
          <a:stretch>
            <a:fillRect/>
          </a:stretch>
        </p:blipFill>
        <p:spPr bwMode="auto">
          <a:xfrm>
            <a:off x="7195118" y="2698597"/>
            <a:ext cx="2955049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336" name="Group 56335">
            <a:extLst>
              <a:ext uri="{FF2B5EF4-FFF2-40B4-BE49-F238E27FC236}">
                <a16:creationId xmlns:a16="http://schemas.microsoft.com/office/drawing/2014/main" id="{D060B936-2771-48DC-842C-14EE9318E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56337" name="Oval 56336">
              <a:extLst>
                <a:ext uri="{FF2B5EF4-FFF2-40B4-BE49-F238E27FC236}">
                  <a16:creationId xmlns:a16="http://schemas.microsoft.com/office/drawing/2014/main" id="{DB4EC8B4-4BB2-45C2-A68A-28E36AC10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56338" name="Oval 56337">
              <a:extLst>
                <a:ext uri="{FF2B5EF4-FFF2-40B4-BE49-F238E27FC236}">
                  <a16:creationId xmlns:a16="http://schemas.microsoft.com/office/drawing/2014/main" id="{1431D296-F8F1-41C3-A211-E83E243C5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6325" name="Slide Number Placeholder 1">
            <a:extLst>
              <a:ext uri="{FF2B5EF4-FFF2-40B4-BE49-F238E27FC236}">
                <a16:creationId xmlns:a16="http://schemas.microsoft.com/office/drawing/2014/main" id="{758763E6-7B3F-49AF-A523-A945DC2AB6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920801" y="6916034"/>
            <a:ext cx="561404" cy="4025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5D110BE7-7EB1-49B6-A96A-73CF71CF05EA}" type="slidenum">
              <a:rPr lang="en-US" altLang="en-US" sz="1400">
                <a:solidFill>
                  <a:srgbClr val="FFFFFF"/>
                </a:solidFill>
                <a:latin typeface="+mj-lt"/>
              </a:rPr>
              <a:pPr defTabSz="914400"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24</a:t>
            </a:fld>
            <a:endParaRPr lang="en-US" altLang="en-US" sz="140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6955-29F9-40A4-9541-77E922C5A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676440"/>
            <a:ext cx="9612000" cy="757130"/>
          </a:xfrm>
        </p:spPr>
        <p:txBody>
          <a:bodyPr/>
          <a:lstStyle/>
          <a:p>
            <a:r>
              <a:rPr lang="en-ZW" sz="5400" dirty="0"/>
              <a:t>The five lean principles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989E4A-0532-43CA-B9E2-0C37210A5D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2908" y="2327832"/>
            <a:ext cx="3302921" cy="3155038"/>
          </a:xfrm>
        </p:spPr>
        <p:txBody>
          <a:bodyPr/>
          <a:lstStyle/>
          <a:p>
            <a:pPr marL="228600" indent="-228600" algn="just">
              <a:buAutoNum type="arabicPeriod"/>
            </a:pPr>
            <a:r>
              <a:rPr lang="en-ZW" sz="2800" b="0" dirty="0"/>
              <a:t>Define value</a:t>
            </a:r>
          </a:p>
          <a:p>
            <a:pPr marL="228600" indent="-228600" algn="just">
              <a:buAutoNum type="arabicPeriod"/>
            </a:pPr>
            <a:r>
              <a:rPr lang="en-ZW" sz="2800" b="0" dirty="0"/>
              <a:t>Map value stream</a:t>
            </a:r>
          </a:p>
          <a:p>
            <a:pPr marL="228600" indent="-228600" algn="just">
              <a:buAutoNum type="arabicPeriod"/>
            </a:pPr>
            <a:r>
              <a:rPr lang="en-ZW" sz="2800" b="0" dirty="0"/>
              <a:t>Create flow</a:t>
            </a:r>
          </a:p>
          <a:p>
            <a:pPr marL="228600" indent="-228600" algn="just">
              <a:buAutoNum type="arabicPeriod"/>
            </a:pPr>
            <a:r>
              <a:rPr lang="en-ZW" sz="2800" b="0" dirty="0"/>
              <a:t>Establish pull</a:t>
            </a:r>
          </a:p>
          <a:p>
            <a:pPr marL="228600" indent="-228600" algn="just">
              <a:buAutoNum type="arabicPeriod"/>
            </a:pPr>
            <a:r>
              <a:rPr lang="en-ZW" sz="2800" b="0" dirty="0"/>
              <a:t>Pursuit perfection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11BD39-883A-4F0A-A128-E0FF078B1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12" y="1599894"/>
            <a:ext cx="4745539" cy="461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620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A892D60B-973E-417F-8729-09B610A58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08" y="1154353"/>
            <a:ext cx="7816764" cy="270843"/>
          </a:xfrm>
        </p:spPr>
        <p:txBody>
          <a:bodyPr>
            <a:noAutofit/>
          </a:bodyPr>
          <a:lstStyle/>
          <a:p>
            <a:pPr eaLnBrk="1" hangingPunct="1"/>
            <a:r>
              <a:rPr lang="en-AU" altLang="en-US" sz="5400" b="1" dirty="0"/>
              <a:t>5 principles of Lean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D93C6-694D-485A-9C43-D46FA1226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685" y="2118142"/>
            <a:ext cx="9497960" cy="3610415"/>
          </a:xfrm>
        </p:spPr>
        <p:txBody>
          <a:bodyPr rtlCol="0">
            <a:normAutofit/>
          </a:bodyPr>
          <a:lstStyle/>
          <a:p>
            <a:pPr algn="just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GB" altLang="en-US" sz="193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Value - specify what creates value from the customer’s perspective.</a:t>
            </a:r>
          </a:p>
          <a:p>
            <a:pPr algn="just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GB" altLang="en-US" sz="193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The value stream – identify all the steps along the process chain.</a:t>
            </a:r>
          </a:p>
          <a:p>
            <a:pPr algn="just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GB" altLang="en-US" sz="193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Flow - make the value process flow. </a:t>
            </a:r>
          </a:p>
          <a:p>
            <a:pPr algn="just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GB" altLang="en-US" sz="193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Pull - make only what is needed by the customer (short term response to the customer’s rate of demand).</a:t>
            </a:r>
          </a:p>
          <a:p>
            <a:pPr algn="just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GB" altLang="en-US" sz="193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Perfection - strive for perfection by continually attempting to produce exactly what the customer wants. (Six Sigma)</a:t>
            </a:r>
          </a:p>
          <a:p>
            <a:pPr>
              <a:spcAft>
                <a:spcPts val="0"/>
              </a:spcAft>
              <a:defRPr/>
            </a:pPr>
            <a:endParaRPr lang="en-AU" sz="1579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950" name="Slide Number Placeholder 19">
            <a:extLst>
              <a:ext uri="{FF2B5EF4-FFF2-40B4-BE49-F238E27FC236}">
                <a16:creationId xmlns:a16="http://schemas.microsoft.com/office/drawing/2014/main" id="{9D1E328B-FD4B-4AA7-981F-0A614BC021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B26DEB4-CE68-49C5-80A6-3FAD0D46442A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AU" altLang="en-US" sz="1754">
              <a:solidFill>
                <a:srgbClr val="FEFFFF"/>
              </a:solidFill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BE66B626-82D6-4825-A0CD-3E35D08F2832}"/>
              </a:ext>
            </a:extLst>
          </p:cNvPr>
          <p:cNvGrpSpPr>
            <a:grpSpLocks/>
          </p:cNvGrpSpPr>
          <p:nvPr/>
        </p:nvGrpSpPr>
        <p:grpSpPr bwMode="auto">
          <a:xfrm>
            <a:off x="2939293" y="4939083"/>
            <a:ext cx="6138958" cy="1849067"/>
            <a:chOff x="5093857" y="4762775"/>
            <a:chExt cx="6999467" cy="2108895"/>
          </a:xfrm>
        </p:grpSpPr>
        <p:pic>
          <p:nvPicPr>
            <p:cNvPr id="39952" name="Picture 3">
              <a:extLst>
                <a:ext uri="{FF2B5EF4-FFF2-40B4-BE49-F238E27FC236}">
                  <a16:creationId xmlns:a16="http://schemas.microsoft.com/office/drawing/2014/main" id="{30A5AC42-522A-4C45-8804-33A0678F7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3857" y="5407973"/>
              <a:ext cx="2716110" cy="1463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4">
              <a:extLst>
                <a:ext uri="{FF2B5EF4-FFF2-40B4-BE49-F238E27FC236}">
                  <a16:creationId xmlns:a16="http://schemas.microsoft.com/office/drawing/2014/main" id="{75AA60C6-321B-4621-84A7-C43B61483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6055" y="4762775"/>
              <a:ext cx="1582200" cy="2095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5">
              <a:extLst>
                <a:ext uri="{FF2B5EF4-FFF2-40B4-BE49-F238E27FC236}">
                  <a16:creationId xmlns:a16="http://schemas.microsoft.com/office/drawing/2014/main" id="{AD42FCB6-D49A-4820-9E0D-9D505A21C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9967" y="5928609"/>
              <a:ext cx="606510" cy="892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6">
              <a:extLst>
                <a:ext uri="{FF2B5EF4-FFF2-40B4-BE49-F238E27FC236}">
                  <a16:creationId xmlns:a16="http://schemas.microsoft.com/office/drawing/2014/main" id="{B479ECC3-236D-4AF5-8226-431D5E542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9579" y="5703488"/>
              <a:ext cx="2333745" cy="1100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Cube 8">
            <a:extLst>
              <a:ext uri="{FF2B5EF4-FFF2-40B4-BE49-F238E27FC236}">
                <a16:creationId xmlns:a16="http://schemas.microsoft.com/office/drawing/2014/main" id="{D9CA5BBA-2859-42CA-9449-B27649611687}"/>
              </a:ext>
            </a:extLst>
          </p:cNvPr>
          <p:cNvSpPr/>
          <p:nvPr/>
        </p:nvSpPr>
        <p:spPr>
          <a:xfrm>
            <a:off x="4891395" y="5635267"/>
            <a:ext cx="377332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F44CF2C6-5DFA-47D0-8212-F1E0605140D9}"/>
              </a:ext>
            </a:extLst>
          </p:cNvPr>
          <p:cNvSpPr/>
          <p:nvPr/>
        </p:nvSpPr>
        <p:spPr>
          <a:xfrm>
            <a:off x="3086884" y="5653369"/>
            <a:ext cx="377332" cy="419103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3DB040F0-2B4E-4117-B5B9-48117BC00A9C}"/>
              </a:ext>
            </a:extLst>
          </p:cNvPr>
          <p:cNvSpPr/>
          <p:nvPr/>
        </p:nvSpPr>
        <p:spPr>
          <a:xfrm>
            <a:off x="5630743" y="6203354"/>
            <a:ext cx="378725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37E47957-9626-4468-9471-D16599144CDC}"/>
              </a:ext>
            </a:extLst>
          </p:cNvPr>
          <p:cNvSpPr/>
          <p:nvPr/>
        </p:nvSpPr>
        <p:spPr>
          <a:xfrm>
            <a:off x="7550822" y="5663115"/>
            <a:ext cx="378725" cy="417711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ADD1F62E-7054-4D33-B0E8-25EC99FE19F8}"/>
              </a:ext>
            </a:extLst>
          </p:cNvPr>
          <p:cNvSpPr/>
          <p:nvPr/>
        </p:nvSpPr>
        <p:spPr>
          <a:xfrm>
            <a:off x="8107770" y="5621344"/>
            <a:ext cx="377332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C886CB80-DEBA-4376-BA6C-DBD7072E65C1}"/>
              </a:ext>
            </a:extLst>
          </p:cNvPr>
          <p:cNvSpPr/>
          <p:nvPr/>
        </p:nvSpPr>
        <p:spPr>
          <a:xfrm>
            <a:off x="8649401" y="5629698"/>
            <a:ext cx="378725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191C2BB1-4C23-48F1-9611-F1940BE34FEF}"/>
              </a:ext>
            </a:extLst>
          </p:cNvPr>
          <p:cNvSpPr/>
          <p:nvPr/>
        </p:nvSpPr>
        <p:spPr>
          <a:xfrm>
            <a:off x="3661933" y="5643622"/>
            <a:ext cx="377333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A46262A6-BDEA-488F-BCAC-6CC455551826}"/>
              </a:ext>
            </a:extLst>
          </p:cNvPr>
          <p:cNvSpPr/>
          <p:nvPr/>
        </p:nvSpPr>
        <p:spPr>
          <a:xfrm>
            <a:off x="4203565" y="5639445"/>
            <a:ext cx="378725" cy="419103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BF8C4108-10A7-4491-B1B1-7852E801DC77}"/>
              </a:ext>
            </a:extLst>
          </p:cNvPr>
          <p:cNvSpPr/>
          <p:nvPr/>
        </p:nvSpPr>
        <p:spPr>
          <a:xfrm>
            <a:off x="3081315" y="5657545"/>
            <a:ext cx="378725" cy="419104"/>
          </a:xfrm>
          <a:prstGeom prst="cube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sz="1842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05456 0.003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00" y="162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11022E-16 L 0.05455 0.0034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00" y="162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22222E-6 L 0.03581 -2.22222E-6 C 0.05183 -2.22222E-6 0.07175 0.02847 0.07175 0.05162 L 0.07175 0.10347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100" y="5162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0.05455 0.0034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00" y="162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6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0.17617 -0.0914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200" y="-458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7" grpId="0" animBg="1"/>
      <p:bldP spid="18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02AC3-3D4B-412E-8500-6B5E589ADF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0" y="2168524"/>
            <a:ext cx="9681488" cy="4402139"/>
          </a:xfrm>
        </p:spPr>
        <p:txBody>
          <a:bodyPr/>
          <a:lstStyle/>
          <a:p>
            <a:endParaRPr lang="en-ZW" sz="3600" dirty="0">
              <a:latin typeface="Monotype Corsiva" panose="03010101010201010101" pitchFamily="66" charset="0"/>
            </a:endParaRPr>
          </a:p>
          <a:p>
            <a:endParaRPr lang="en-ZW" sz="3600" dirty="0">
              <a:latin typeface="Monotype Corsiva" panose="03010101010201010101" pitchFamily="66" charset="0"/>
            </a:endParaRPr>
          </a:p>
          <a:p>
            <a:r>
              <a:rPr lang="en-ZW" sz="3600" dirty="0">
                <a:latin typeface="Monotype Corsiva" panose="03010101010201010101" pitchFamily="66" charset="0"/>
              </a:rPr>
              <a:t>				The End</a:t>
            </a:r>
          </a:p>
        </p:txBody>
      </p:sp>
    </p:spTree>
    <p:extLst>
      <p:ext uri="{BB962C8B-B14F-4D97-AF65-F5344CB8AC3E}">
        <p14:creationId xmlns:p14="http://schemas.microsoft.com/office/powerpoint/2010/main" val="60244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gnifying glass and question mark">
            <a:extLst>
              <a:ext uri="{FF2B5EF4-FFF2-40B4-BE49-F238E27FC236}">
                <a16:creationId xmlns:a16="http://schemas.microsoft.com/office/drawing/2014/main" id="{D45A49B8-4A48-75CD-0CD0-DBEB7F0E99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49" r="8402" b="1"/>
          <a:stretch/>
        </p:blipFill>
        <p:spPr>
          <a:xfrm>
            <a:off x="20" y="10"/>
            <a:ext cx="10693380" cy="75612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9FF99C-BAA9-404F-9C96-6DD456B4F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1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C44AFD-C72D-4D9C-84C6-73E615CED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0726" cy="7561262"/>
          </a:xfrm>
          <a:prstGeom prst="rect">
            <a:avLst/>
          </a:prstGeom>
          <a:blipFill dpi="0" rotWithShape="1">
            <a:blip r:embed="rId3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4EE9F-20C1-4A6D-BAA2-648DECED8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345" y="2338950"/>
            <a:ext cx="8822055" cy="4466186"/>
          </a:xfrm>
        </p:spPr>
        <p:txBody>
          <a:bodyPr>
            <a:normAutofit/>
          </a:bodyPr>
          <a:lstStyle/>
          <a:p>
            <a:pPr lvl="0"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353535"/>
              </a:buClr>
              <a:defRPr/>
            </a:pPr>
            <a:r>
              <a:rPr lang="en-ZW" sz="3200" dirty="0">
                <a:latin typeface="Andalus" pitchFamily="18" charset="-78"/>
                <a:cs typeface="Andalus" pitchFamily="18" charset="-78"/>
              </a:rPr>
              <a:t>“UNLESS YOU CHANGE THE PROCESS,</a:t>
            </a:r>
          </a:p>
          <a:p>
            <a:pPr lvl="0"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353535"/>
              </a:buClr>
              <a:defRPr/>
            </a:pPr>
            <a:r>
              <a:rPr lang="en-ZW" sz="3200" dirty="0">
                <a:latin typeface="Andalus" pitchFamily="18" charset="-78"/>
                <a:cs typeface="Andalus" pitchFamily="18" charset="-78"/>
              </a:rPr>
              <a:t>WHY WOULD YOU EXPECT THE RESULTS TO CHANGE?”</a:t>
            </a:r>
          </a:p>
          <a:p>
            <a:endParaRPr lang="en-ZW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25B14F-36E0-41E8-956F-CABEF1ADD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000262" y="6868511"/>
            <a:ext cx="401003" cy="504084"/>
            <a:chOff x="11361456" y="6195813"/>
            <a:chExt cx="548640" cy="54864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AFB9EA5-DE4D-4E6B-A302-F55174E4B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44092F4-4D9B-4D0A-8832-C29E786F8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385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550AE69-AC86-4188-83E5-A856C4F1D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648" y="1485070"/>
            <a:ext cx="8966416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4CA156-2C9D-4F0C-B229-88D8B5E17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648" y="4740613"/>
            <a:ext cx="8966416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361ED3-EBE5-4EFC-8DA3-D0CE4BF2F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648" y="1637037"/>
            <a:ext cx="8966416" cy="3024505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105087-7F16-4C94-837C-C45445116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463165" y="4486175"/>
            <a:ext cx="948043" cy="1191745"/>
            <a:chOff x="9685338" y="4460675"/>
            <a:chExt cx="1080904" cy="108090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2F3467-E50F-4A91-B27D-E324936A6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678BE03-AC84-4940-A7FD-5B143FE2D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C28659E-412C-4600-B45E-BAE370BC2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693400" cy="7561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ladder in the desert">
            <a:extLst>
              <a:ext uri="{FF2B5EF4-FFF2-40B4-BE49-F238E27FC236}">
                <a16:creationId xmlns:a16="http://schemas.microsoft.com/office/drawing/2014/main" id="{00B52267-7A01-EF5A-E91F-1800E72A4A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00" r="-1" b="-1"/>
          <a:stretch/>
        </p:blipFill>
        <p:spPr>
          <a:xfrm>
            <a:off x="20" y="10"/>
            <a:ext cx="10693380" cy="756125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E95896B-6905-4618-A7DF-DED8A61FB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0693400" cy="756126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748BD8C-4984-4138-94CA-2DC5F39DC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6" y="0"/>
            <a:ext cx="10690727" cy="7561262"/>
          </a:xfrm>
          <a:prstGeom prst="rect">
            <a:avLst/>
          </a:prstGeom>
          <a:blipFill dpi="0" rotWithShape="1">
            <a:blip r:embed="rId7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9B3716-738B-BA9B-78DC-4F7C0DB6A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305" y="1579092"/>
            <a:ext cx="8741855" cy="33471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</a:pPr>
            <a:r>
              <a:rPr lang="en-US" sz="9600" dirty="0">
                <a:solidFill>
                  <a:srgbClr val="FFFFFF"/>
                </a:solidFill>
              </a:rPr>
              <a:t>Visual Challenges</a:t>
            </a:r>
          </a:p>
        </p:txBody>
      </p:sp>
    </p:spTree>
    <p:extLst>
      <p:ext uri="{BB962C8B-B14F-4D97-AF65-F5344CB8AC3E}">
        <p14:creationId xmlns:p14="http://schemas.microsoft.com/office/powerpoint/2010/main" val="1358445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693400" cy="75612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511712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663679"/>
            <a:ext cx="8966415" cy="152799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3492" y="2247711"/>
            <a:ext cx="8966415" cy="88957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37AEE-170B-4811-9E9B-2300A0BD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345" y="534329"/>
            <a:ext cx="8822055" cy="1774376"/>
          </a:xfrm>
        </p:spPr>
        <p:txBody>
          <a:bodyPr>
            <a:normAutofit/>
          </a:bodyPr>
          <a:lstStyle/>
          <a:p>
            <a:r>
              <a:rPr lang="en-ZW" dirty="0"/>
              <a:t>VISUALISING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7FDD8-7539-41FE-9CC0-2E7BD1370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345" y="2558361"/>
            <a:ext cx="8822055" cy="4246774"/>
          </a:xfrm>
        </p:spPr>
        <p:txBody>
          <a:bodyPr>
            <a:normAutofit/>
          </a:bodyPr>
          <a:lstStyle/>
          <a:p>
            <a:pPr lvl="0">
              <a:spcAft>
                <a:spcPts val="0"/>
              </a:spcAft>
              <a:defRPr/>
            </a:pPr>
            <a:r>
              <a:rPr lang="en-ZW" dirty="0">
                <a:latin typeface="Andalus" pitchFamily="18" charset="-78"/>
                <a:cs typeface="Andalus" pitchFamily="18" charset="-78"/>
              </a:rPr>
              <a:t>CHALLENGE 1: Count the number of “Fs” in the following:</a:t>
            </a:r>
          </a:p>
          <a:p>
            <a:pPr lvl="0">
              <a:spcAft>
                <a:spcPts val="0"/>
              </a:spcAft>
              <a:defRPr/>
            </a:pPr>
            <a:endParaRPr lang="en-ZW" dirty="0">
              <a:latin typeface="Andalus" pitchFamily="18" charset="-78"/>
              <a:cs typeface="Andalus" pitchFamily="18" charset="-78"/>
            </a:endParaRPr>
          </a:p>
          <a:p>
            <a:pPr lvl="0">
              <a:spcAft>
                <a:spcPts val="0"/>
              </a:spcAft>
              <a:defRPr/>
            </a:pPr>
            <a:r>
              <a:rPr lang="en-ZW" dirty="0">
                <a:latin typeface="Andalus" pitchFamily="18" charset="-78"/>
                <a:cs typeface="Andalus" pitchFamily="18" charset="-78"/>
              </a:rPr>
              <a:t>FINISHED FILES ARE THE RESULT OF YEARS OF SCIENTIFIC STUDY COMBINED WITH THE EXPERIENCE OF YEARS...</a:t>
            </a:r>
            <a:endParaRPr lang="en-ZW" b="0" dirty="0">
              <a:latin typeface="Andalus" pitchFamily="18" charset="-78"/>
              <a:cs typeface="Andalus" pitchFamily="18" charset="-78"/>
            </a:endParaRPr>
          </a:p>
          <a:p>
            <a:endParaRPr lang="en-ZW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0262" y="6868511"/>
            <a:ext cx="401003" cy="504084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25867" y="6900698"/>
            <a:ext cx="349792" cy="439712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75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94F7E68-B4DA-4322-8346-36489289F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606" y="743025"/>
            <a:ext cx="3397438" cy="544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D929A63-1E3B-40C1-A4CE-53527A7E0E63}"/>
              </a:ext>
            </a:extLst>
          </p:cNvPr>
          <p:cNvSpPr/>
          <p:nvPr/>
        </p:nvSpPr>
        <p:spPr>
          <a:xfrm>
            <a:off x="3076049" y="6214040"/>
            <a:ext cx="4190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ZW" sz="1400" b="1" dirty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CHALLENGE 2: </a:t>
            </a:r>
            <a:r>
              <a:rPr lang="en-ZW" sz="2400" b="1" dirty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What do you see?</a:t>
            </a:r>
          </a:p>
        </p:txBody>
      </p:sp>
    </p:spTree>
    <p:extLst>
      <p:ext uri="{BB962C8B-B14F-4D97-AF65-F5344CB8AC3E}">
        <p14:creationId xmlns:p14="http://schemas.microsoft.com/office/powerpoint/2010/main" val="1859542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A8A8163-26FD-4586-A575-2DC0DAA93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558" y="1352811"/>
            <a:ext cx="3353080" cy="441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E0EA5B-2972-40CD-9B81-A6DF17919AE7}"/>
              </a:ext>
            </a:extLst>
          </p:cNvPr>
          <p:cNvSpPr/>
          <p:nvPr/>
        </p:nvSpPr>
        <p:spPr>
          <a:xfrm>
            <a:off x="3015906" y="6061561"/>
            <a:ext cx="4987263" cy="524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ZW" sz="1754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CHALLENGE 3: </a:t>
            </a:r>
            <a:r>
              <a:rPr lang="en-ZW" sz="2807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What do you see?</a:t>
            </a:r>
          </a:p>
        </p:txBody>
      </p:sp>
    </p:spTree>
    <p:extLst>
      <p:ext uri="{BB962C8B-B14F-4D97-AF65-F5344CB8AC3E}">
        <p14:creationId xmlns:p14="http://schemas.microsoft.com/office/powerpoint/2010/main" val="4086678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DDB694E-FD6A-413D-B05B-FB875E01A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250" y="2001586"/>
            <a:ext cx="7470804" cy="195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EF756E-B482-460E-A644-6FBDAC5FC254}"/>
              </a:ext>
            </a:extLst>
          </p:cNvPr>
          <p:cNvSpPr/>
          <p:nvPr/>
        </p:nvSpPr>
        <p:spPr>
          <a:xfrm>
            <a:off x="2539917" y="4920598"/>
            <a:ext cx="4987263" cy="524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ZW" sz="1754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CHALLENGE 4: </a:t>
            </a:r>
            <a:r>
              <a:rPr lang="en-ZW" sz="2807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What do you see?</a:t>
            </a:r>
          </a:p>
        </p:txBody>
      </p:sp>
    </p:spTree>
    <p:extLst>
      <p:ext uri="{BB962C8B-B14F-4D97-AF65-F5344CB8AC3E}">
        <p14:creationId xmlns:p14="http://schemas.microsoft.com/office/powerpoint/2010/main" val="189289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D1B47E4-8A98-4D9E-B39C-3DAE1F7C5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49" y="1133368"/>
            <a:ext cx="5547201" cy="476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D4588F-4A29-4E24-8FC8-FE55EF362112}"/>
              </a:ext>
            </a:extLst>
          </p:cNvPr>
          <p:cNvSpPr/>
          <p:nvPr/>
        </p:nvSpPr>
        <p:spPr>
          <a:xfrm>
            <a:off x="1984419" y="6062865"/>
            <a:ext cx="5346700" cy="9562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ZW" sz="2105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CHALLENGE 5: </a:t>
            </a:r>
            <a:r>
              <a:rPr lang="en-ZW" sz="2807" b="1" dirty="0">
                <a:solidFill>
                  <a:srgbClr val="353535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Is the Picture Moving or Stationary?</a:t>
            </a:r>
          </a:p>
        </p:txBody>
      </p:sp>
    </p:spTree>
    <p:extLst>
      <p:ext uri="{BB962C8B-B14F-4D97-AF65-F5344CB8AC3E}">
        <p14:creationId xmlns:p14="http://schemas.microsoft.com/office/powerpoint/2010/main" val="375563600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4D732CB2F56459C0C464B97F211E7" ma:contentTypeVersion="5" ma:contentTypeDescription="Create a new document." ma:contentTypeScope="" ma:versionID="336a74791eaa747cf1237f2a6cde4e2e">
  <xsd:schema xmlns:xsd="http://www.w3.org/2001/XMLSchema" xmlns:xs="http://www.w3.org/2001/XMLSchema" xmlns:p="http://schemas.microsoft.com/office/2006/metadata/properties" xmlns:ns3="8804ca07-d1ad-4b70-a726-870abc70b1ce" xmlns:ns4="f1f3e2f1-2542-4daf-99ae-79a273e7749f" targetNamespace="http://schemas.microsoft.com/office/2006/metadata/properties" ma:root="true" ma:fieldsID="55d13a6c14164d4d7b0a50f64dfa7d6b" ns3:_="" ns4:_="">
    <xsd:import namespace="8804ca07-d1ad-4b70-a726-870abc70b1ce"/>
    <xsd:import namespace="f1f3e2f1-2542-4daf-99ae-79a273e7749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4ca07-d1ad-4b70-a726-870abc70b1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f3e2f1-2542-4daf-99ae-79a273e774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F86FC8-52F1-45AE-9F70-3D27AECF59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04ca07-d1ad-4b70-a726-870abc70b1ce"/>
    <ds:schemaRef ds:uri="f1f3e2f1-2542-4daf-99ae-79a273e7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493005-598B-4536-91D5-F9334445C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F06AE9-1F2F-455C-9E0C-0DA95B8001C1}">
  <ds:schemaRefs>
    <ds:schemaRef ds:uri="8804ca07-d1ad-4b70-a726-870abc70b1ce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f1f3e2f1-2542-4daf-99ae-79a273e7749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 Landscape Document_global_040517</Template>
  <TotalTime>4002</TotalTime>
  <Words>880</Words>
  <Application>Microsoft Office PowerPoint</Application>
  <PresentationFormat>Custom</PresentationFormat>
  <Paragraphs>121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Andalus</vt:lpstr>
      <vt:lpstr>Arial</vt:lpstr>
      <vt:lpstr>Bosch Office Sans</vt:lpstr>
      <vt:lpstr>Calibri</vt:lpstr>
      <vt:lpstr>Century Gothic</vt:lpstr>
      <vt:lpstr>Monotype Corsiva</vt:lpstr>
      <vt:lpstr>Rockwell</vt:lpstr>
      <vt:lpstr>Rockwell Condensed</vt:lpstr>
      <vt:lpstr>Rockwell Extra Bold</vt:lpstr>
      <vt:lpstr>Trebuchet MS</vt:lpstr>
      <vt:lpstr>Wingdings</vt:lpstr>
      <vt:lpstr>Wingdings 3</vt:lpstr>
      <vt:lpstr>A4 Landscape Document</vt:lpstr>
      <vt:lpstr>Wood Type</vt:lpstr>
      <vt:lpstr>Lean Philosophy, Principles and lean introduction</vt:lpstr>
      <vt:lpstr>PowerPoint Presentation</vt:lpstr>
      <vt:lpstr>PowerPoint Presentation</vt:lpstr>
      <vt:lpstr>Visual Challenges</vt:lpstr>
      <vt:lpstr>VISUALISING CHALLENGES</vt:lpstr>
      <vt:lpstr>PowerPoint Presentation</vt:lpstr>
      <vt:lpstr>PowerPoint Presentation</vt:lpstr>
      <vt:lpstr>PowerPoint Presentation</vt:lpstr>
      <vt:lpstr>PowerPoint Presentation</vt:lpstr>
      <vt:lpstr>THE ANSWERS TO THE BRAIN TEASERS </vt:lpstr>
      <vt:lpstr>SO HOW DID YOU DO? </vt:lpstr>
      <vt:lpstr>outline</vt:lpstr>
      <vt:lpstr>Evolution of manufacturing</vt:lpstr>
      <vt:lpstr>What is lean? </vt:lpstr>
      <vt:lpstr>The lean Concept</vt:lpstr>
      <vt:lpstr>What is lean?</vt:lpstr>
      <vt:lpstr>What is lean?</vt:lpstr>
      <vt:lpstr>What is lean?</vt:lpstr>
      <vt:lpstr>Common roadblocks to Lean </vt:lpstr>
      <vt:lpstr>Why lean?</vt:lpstr>
      <vt:lpstr>Why lean?</vt:lpstr>
      <vt:lpstr>Learn to see waste</vt:lpstr>
      <vt:lpstr>Learn to see waste</vt:lpstr>
      <vt:lpstr>The Cost Reduction Principle</vt:lpstr>
      <vt:lpstr>The five lean principles</vt:lpstr>
      <vt:lpstr>5 principles of Lean </vt:lpstr>
      <vt:lpstr>PowerPoint Presentation</vt:lpstr>
    </vt:vector>
  </TitlesOfParts>
  <Company>BDO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 Philosophy, Principles and lean introduction</dc:title>
  <dc:creator>Natalie Musvaire</dc:creator>
  <cp:lastModifiedBy>Natalie Musvaire</cp:lastModifiedBy>
  <cp:revision>26</cp:revision>
  <cp:lastPrinted>2015-11-16T15:08:24Z</cp:lastPrinted>
  <dcterms:created xsi:type="dcterms:W3CDTF">2020-01-13T12:04:01Z</dcterms:created>
  <dcterms:modified xsi:type="dcterms:W3CDTF">2023-01-26T12:50:56Z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0x010100C924D732CB2F56459C0C464B97F211E7</vt:lpwstr>
  </property>
  <property fmtid="{D5CDD505-2E9C-101B-9397-08002B2CF9AE}" pid="3" name="_dlc_DocIdItemGuid">
    <vt:lpwstr>40a7fa78-7173-4408-b6ae-ca5934bd3081</vt:lpwstr>
  </property>
  <property fmtid="{D5CDD505-2E9C-101B-9397-08002B2CF9AE}" pid="4" name="IndustrySectors">
    <vt:lpwstr/>
  </property>
  <property fmtid="{D5CDD505-2E9C-101B-9397-08002B2CF9AE}" pid="5" name="Countries">
    <vt:lpwstr/>
  </property>
  <property fmtid="{D5CDD505-2E9C-101B-9397-08002B2CF9AE}" pid="6" name="Topic">
    <vt:lpwstr/>
  </property>
  <property fmtid="{D5CDD505-2E9C-101B-9397-08002B2CF9AE}" pid="7" name="BusinessLine">
    <vt:lpwstr>168;#Marketing|4f81377f-71b1-426f-b674-f285b691e6bf</vt:lpwstr>
  </property>
  <property fmtid="{D5CDD505-2E9C-101B-9397-08002B2CF9AE}" pid="8" name="DocumentTypes">
    <vt:lpwstr/>
  </property>
</Properties>
</file>