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758" r:id="rId2"/>
  </p:sldMasterIdLst>
  <p:sldIdLst>
    <p:sldId id="266" r:id="rId3"/>
    <p:sldId id="257" r:id="rId4"/>
    <p:sldId id="262" r:id="rId5"/>
    <p:sldId id="265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410451" y="655131"/>
            <a:ext cx="10962044" cy="4863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19920" y="2691382"/>
            <a:ext cx="8865264" cy="19540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270" b="0">
                <a:solidFill>
                  <a:schemeClr val="bg1"/>
                </a:solidFill>
              </a:defRPr>
            </a:lvl1pPr>
            <a:lvl2pPr marL="47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819920" y="2198652"/>
            <a:ext cx="8865264" cy="290317"/>
          </a:xfrm>
        </p:spPr>
        <p:txBody>
          <a:bodyPr wrap="square" anchor="t">
            <a:spAutoFit/>
          </a:bodyPr>
          <a:lstStyle>
            <a:lvl1pPr algn="l">
              <a:defRPr sz="2358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819920" y="1966834"/>
            <a:ext cx="5277865" cy="15632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4605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27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270" b="0" cap="all" baseline="0">
                <a:solidFill>
                  <a:schemeClr val="bg1"/>
                </a:solidFill>
              </a:defRPr>
            </a:lvl2pPr>
            <a:lvl3pPr>
              <a:defRPr sz="1270" b="0" cap="all" baseline="0">
                <a:solidFill>
                  <a:schemeClr val="bg1"/>
                </a:solidFill>
              </a:defRPr>
            </a:lvl3pPr>
            <a:lvl4pPr>
              <a:defRPr sz="1270" b="0" cap="all" baseline="0">
                <a:solidFill>
                  <a:schemeClr val="bg1"/>
                </a:solidFill>
              </a:defRPr>
            </a:lvl4pPr>
            <a:lvl5pPr>
              <a:defRPr sz="127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410452" y="325407"/>
            <a:ext cx="11371096" cy="6203821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05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62" y="5862474"/>
            <a:ext cx="1108219" cy="3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1096847" y="326846"/>
            <a:ext cx="184618" cy="1383695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096847" y="5100076"/>
            <a:ext cx="184618" cy="1429152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905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21815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96693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7338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36105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46640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ZW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32565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65950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9745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71909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4048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2FDF4-20EB-41D9-9AA7-3DAB77336047}" type="datetimeFigureOut">
              <a:rPr lang="en-ZW" smtClean="0"/>
              <a:t>15/2/2023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9C0C9-AD95-40AD-B147-8145A282EC79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79928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15749" y="800556"/>
            <a:ext cx="1095905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615392" y="489775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76539" y="6434890"/>
            <a:ext cx="638922" cy="97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635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635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15392" y="6369469"/>
            <a:ext cx="1095905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63" y="1966833"/>
            <a:ext cx="10972076" cy="3992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16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57EE-C04A-4CBA-B1F3-6414C5C651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4502" y="1684870"/>
            <a:ext cx="8094872" cy="1515533"/>
          </a:xfrm>
        </p:spPr>
        <p:txBody>
          <a:bodyPr>
            <a:normAutofit fontScale="90000"/>
          </a:bodyPr>
          <a:lstStyle/>
          <a:p>
            <a:r>
              <a:rPr lang="en-ZW" dirty="0"/>
              <a:t>Rethinking production flow method (lean technique)</a:t>
            </a:r>
          </a:p>
        </p:txBody>
      </p:sp>
    </p:spTree>
    <p:extLst>
      <p:ext uri="{BB962C8B-B14F-4D97-AF65-F5344CB8AC3E}">
        <p14:creationId xmlns:p14="http://schemas.microsoft.com/office/powerpoint/2010/main" val="546575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4A0EE-AC7A-48AF-95A6-94EC801E9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48" y="352110"/>
            <a:ext cx="10058400" cy="1609344"/>
          </a:xfrm>
        </p:spPr>
        <p:txBody>
          <a:bodyPr/>
          <a:lstStyle/>
          <a:p>
            <a:r>
              <a:rPr lang="en-ZW" dirty="0"/>
              <a:t>What is flow production?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7D779-9C9A-4F8E-9374-35B5EF10B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610" y="2028985"/>
            <a:ext cx="10919790" cy="4053764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Flow production involves a continuous movement of items through the production process. </a:t>
            </a:r>
          </a:p>
          <a:p>
            <a:pPr algn="just"/>
            <a:r>
              <a:rPr lang="en-US" dirty="0"/>
              <a:t>This means that when one task is finished the next task must start immediately. Therefore, the time taken on each task must be the same. </a:t>
            </a:r>
          </a:p>
          <a:p>
            <a:pPr algn="just"/>
            <a:r>
              <a:rPr lang="en-US" dirty="0"/>
              <a:t>Flow production (often known as mass production) involves the use of production lines such as in a car manufacturer where doors, engines, bonnets and wheels are added to a chassis as it moves along the assembly line. </a:t>
            </a:r>
          </a:p>
          <a:p>
            <a:pPr algn="just"/>
            <a:r>
              <a:rPr lang="en-US" dirty="0"/>
              <a:t>It is appropriate when firms are looking to produce a high volume of similar items. </a:t>
            </a:r>
          </a:p>
          <a:p>
            <a:pPr algn="just"/>
            <a:r>
              <a:rPr lang="en-US" dirty="0"/>
              <a:t>Some of the big brand names that have consistently high demand are most suitable for this type of production.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36267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4C24E-19FD-428F-81CE-D0718EDDE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9" y="203785"/>
            <a:ext cx="10515599" cy="1325563"/>
          </a:xfrm>
        </p:spPr>
        <p:txBody>
          <a:bodyPr>
            <a:normAutofit/>
          </a:bodyPr>
          <a:lstStyle/>
          <a:p>
            <a:r>
              <a:rPr lang="en-ZW" dirty="0"/>
              <a:t>COCA- COLA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914E4-7516-4698-8041-458855D7F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139" y="1537251"/>
            <a:ext cx="6609522" cy="5420139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Coca Cola as a bottling company uses the continuous flow method of manufacturing. </a:t>
            </a:r>
          </a:p>
          <a:p>
            <a:pPr algn="just"/>
            <a:r>
              <a:rPr lang="en-US" sz="1800" dirty="0"/>
              <a:t>The products are made in a continuous fashion and tend to be highly standardized and automated with very high volumes of production. </a:t>
            </a:r>
          </a:p>
          <a:p>
            <a:pPr algn="just"/>
            <a:r>
              <a:rPr lang="en-US" sz="1800" dirty="0"/>
              <a:t>The production flow of Coca Cola involves passing sub- assemblies/parts from one stage of production to another in a regular flow. Each stage adds to the products, this is typical among bottling plants. </a:t>
            </a:r>
          </a:p>
          <a:p>
            <a:pPr algn="just"/>
            <a:r>
              <a:rPr lang="en-US" sz="1800" dirty="0"/>
              <a:t>Coke uses this method because the products being distributed by the company are in wide variation and is sold in bulk amounts. </a:t>
            </a:r>
          </a:p>
          <a:p>
            <a:pPr algn="just"/>
            <a:r>
              <a:rPr lang="en-US" sz="1800" dirty="0"/>
              <a:t>Products being distributed range from the bottled goods such as Coke, Diet Coke, an assorted amount of different flavors .</a:t>
            </a:r>
          </a:p>
          <a:p>
            <a:pPr algn="just"/>
            <a:r>
              <a:rPr lang="en-US" sz="1800" dirty="0"/>
              <a:t>Given that Coca Cola has such a large range of production, continuous flow is the best way to produce the products.</a:t>
            </a:r>
            <a:endParaRPr lang="en-ZW" sz="1800" dirty="0"/>
          </a:p>
        </p:txBody>
      </p:sp>
      <p:pic>
        <p:nvPicPr>
          <p:cNvPr id="4098" name="Picture 2" descr="Image result for coke">
            <a:extLst>
              <a:ext uri="{FF2B5EF4-FFF2-40B4-BE49-F238E27FC236}">
                <a16:creationId xmlns:a16="http://schemas.microsoft.com/office/drawing/2014/main" id="{07C0D920-784B-4922-902C-34B2383571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r="14889" b="-2"/>
          <a:stretch/>
        </p:blipFill>
        <p:spPr bwMode="auto">
          <a:xfrm>
            <a:off x="7490027" y="1759364"/>
            <a:ext cx="4261337" cy="4351338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19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F20F3-BF6C-4E17-A349-B8447A75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22" y="331304"/>
            <a:ext cx="8468982" cy="1325563"/>
          </a:xfrm>
        </p:spPr>
        <p:txBody>
          <a:bodyPr>
            <a:normAutofit/>
          </a:bodyPr>
          <a:lstStyle/>
          <a:p>
            <a:r>
              <a:rPr lang="en-ZW" dirty="0"/>
              <a:t>Production Process of Coke</a:t>
            </a:r>
          </a:p>
        </p:txBody>
      </p:sp>
      <p:pic>
        <p:nvPicPr>
          <p:cNvPr id="1026" name="Picture 2" descr="Image result for schematic coca cola production">
            <a:extLst>
              <a:ext uri="{FF2B5EF4-FFF2-40B4-BE49-F238E27FC236}">
                <a16:creationId xmlns:a16="http://schemas.microsoft.com/office/drawing/2014/main" id="{2D312EB2-6812-478A-A577-C63D92B4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122" y="1391824"/>
            <a:ext cx="7031981" cy="48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4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962D2-9F8B-4189-AF4C-EC2050CC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17" y="521758"/>
            <a:ext cx="10508974" cy="1303867"/>
          </a:xfrm>
        </p:spPr>
        <p:txBody>
          <a:bodyPr>
            <a:normAutofit/>
          </a:bodyPr>
          <a:lstStyle/>
          <a:p>
            <a:r>
              <a:rPr lang="en-ZW" dirty="0"/>
              <a:t>Advantages of flow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5518E-52AE-4B88-9DE6-B6CA4A944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2400" dirty="0"/>
              <a:t>Flow production is </a:t>
            </a:r>
            <a:r>
              <a:rPr lang="en-US" sz="2400" b="1" dirty="0"/>
              <a:t>capital intensive</a:t>
            </a:r>
            <a:r>
              <a:rPr lang="en-US" sz="2400" dirty="0"/>
              <a:t>. This means it uses a high proportion of machinery in relation to workers, as is the case on an assembly line. </a:t>
            </a:r>
          </a:p>
          <a:p>
            <a:pPr algn="just"/>
            <a:r>
              <a:rPr lang="en-US" sz="2400" dirty="0"/>
              <a:t>The advantage of this is that a high number of products can roll off assembly lines at very low cost. </a:t>
            </a:r>
          </a:p>
          <a:p>
            <a:pPr algn="just"/>
            <a:r>
              <a:rPr lang="en-US" sz="2400" dirty="0"/>
              <a:t>This is because production can continue at night and over weekends and also firms can benefit from</a:t>
            </a:r>
            <a:r>
              <a:rPr lang="en-US" sz="2400" b="1" dirty="0"/>
              <a:t> economies of scale, </a:t>
            </a:r>
            <a:r>
              <a:rPr lang="en-US" sz="2400" dirty="0"/>
              <a:t>which should lower the </a:t>
            </a:r>
            <a:r>
              <a:rPr lang="en-US" sz="2400" b="1" dirty="0"/>
              <a:t>cost per unit</a:t>
            </a:r>
            <a:r>
              <a:rPr lang="en-US" sz="2400" dirty="0"/>
              <a:t> of production.</a:t>
            </a:r>
            <a:endParaRPr lang="en-ZW" sz="2400" dirty="0"/>
          </a:p>
        </p:txBody>
      </p:sp>
      <p:pic>
        <p:nvPicPr>
          <p:cNvPr id="2050" name="Picture 2" descr="Picture">
            <a:extLst>
              <a:ext uri="{FF2B5EF4-FFF2-40B4-BE49-F238E27FC236}">
                <a16:creationId xmlns:a16="http://schemas.microsoft.com/office/drawing/2014/main" id="{1FDDCCB2-AC97-41FD-8182-225B5472A8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r="32844" b="-2"/>
          <a:stretch/>
        </p:blipFill>
        <p:spPr bwMode="auto">
          <a:xfrm>
            <a:off x="6848918" y="1771078"/>
            <a:ext cx="4504881" cy="4504881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661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BFA3-8FDE-433F-8381-7787956C3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10" y="288028"/>
            <a:ext cx="932376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Disadvantages of flow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9C9D3-64F4-482A-A86F-A8EA4D4E5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93361" cy="4351338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 algn="just"/>
            <a:r>
              <a:rPr lang="en-US" sz="2400" dirty="0"/>
              <a:t>The main disadvantage is that with so much machinery it is very difficult to alter the production process.</a:t>
            </a:r>
          </a:p>
          <a:p>
            <a:pPr algn="just"/>
            <a:r>
              <a:rPr lang="en-US" sz="2400" dirty="0"/>
              <a:t>This makes production</a:t>
            </a:r>
            <a:r>
              <a:rPr lang="en-US" sz="2400" b="1" dirty="0"/>
              <a:t> inflexible</a:t>
            </a:r>
            <a:r>
              <a:rPr lang="en-US" sz="2400" dirty="0"/>
              <a:t> and means that all products must be very similar or standardized and cannot be tailored to individual tastes.</a:t>
            </a:r>
          </a:p>
          <a:p>
            <a:pPr algn="just"/>
            <a:r>
              <a:rPr lang="en-US" sz="2400" dirty="0"/>
              <a:t>Another disadvantage of using flow production is that the work can be pretty boring for employees involved. Keeping staff motivated is therefore an important issue for management.</a:t>
            </a:r>
          </a:p>
          <a:p>
            <a:endParaRPr lang="en-US" sz="2400" dirty="0"/>
          </a:p>
        </p:txBody>
      </p:sp>
      <p:pic>
        <p:nvPicPr>
          <p:cNvPr id="1026" name="Picture 2" descr="Picture">
            <a:extLst>
              <a:ext uri="{FF2B5EF4-FFF2-40B4-BE49-F238E27FC236}">
                <a16:creationId xmlns:a16="http://schemas.microsoft.com/office/drawing/2014/main" id="{4358EB9D-55CB-4C6B-B7BA-0570493388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1" r="24970" b="2"/>
          <a:stretch/>
        </p:blipFill>
        <p:spPr bwMode="auto">
          <a:xfrm>
            <a:off x="6848918" y="1771078"/>
            <a:ext cx="4504881" cy="4504881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17003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5783</TotalTime>
  <Words>441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Rockwell</vt:lpstr>
      <vt:lpstr>Rockwell Condensed</vt:lpstr>
      <vt:lpstr>Trebuchet MS</vt:lpstr>
      <vt:lpstr>Wingdings</vt:lpstr>
      <vt:lpstr>A4 Landscape Document</vt:lpstr>
      <vt:lpstr>Wood Type</vt:lpstr>
      <vt:lpstr>Rethinking production flow method (lean technique)</vt:lpstr>
      <vt:lpstr>What is flow production?</vt:lpstr>
      <vt:lpstr>COCA- COLA</vt:lpstr>
      <vt:lpstr>Production Process of Coke</vt:lpstr>
      <vt:lpstr>Advantages of flow production</vt:lpstr>
      <vt:lpstr>Disadvantages of flow production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Rethinking production flow method (lean technique)</dc:title>
  <dc:creator>Natalie Musvaire</dc:creator>
  <cp:lastModifiedBy>Natalie Musvaire</cp:lastModifiedBy>
  <cp:revision>13</cp:revision>
  <dcterms:created xsi:type="dcterms:W3CDTF">2020-02-14T14:33:55Z</dcterms:created>
  <dcterms:modified xsi:type="dcterms:W3CDTF">2023-02-15T14:44:30Z</dcterms:modified>
</cp:coreProperties>
</file>