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 id="2147483708" r:id="rId2"/>
  </p:sldMasterIdLst>
  <p:sldIdLst>
    <p:sldId id="269" r:id="rId3"/>
    <p:sldId id="258" r:id="rId4"/>
    <p:sldId id="260" r:id="rId5"/>
    <p:sldId id="259" r:id="rId6"/>
    <p:sldId id="261" r:id="rId7"/>
    <p:sldId id="270" r:id="rId8"/>
    <p:sldId id="262" r:id="rId9"/>
    <p:sldId id="263" r:id="rId10"/>
    <p:sldId id="271" r:id="rId11"/>
    <p:sldId id="264" r:id="rId12"/>
    <p:sldId id="265" r:id="rId13"/>
    <p:sldId id="272" r:id="rId14"/>
    <p:sldId id="266" r:id="rId15"/>
    <p:sldId id="267" r:id="rId16"/>
    <p:sldId id="26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7" name="Rectangle 6"/>
          <p:cNvSpPr/>
          <p:nvPr userDrawn="1"/>
        </p:nvSpPr>
        <p:spPr bwMode="gray">
          <a:xfrm>
            <a:off x="410451" y="655131"/>
            <a:ext cx="10962044" cy="4863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sp>
        <p:nvSpPr>
          <p:cNvPr id="3" name="Subtitle 2"/>
          <p:cNvSpPr>
            <a:spLocks noGrp="1"/>
          </p:cNvSpPr>
          <p:nvPr>
            <p:ph type="subTitle" idx="1"/>
          </p:nvPr>
        </p:nvSpPr>
        <p:spPr bwMode="gray">
          <a:xfrm>
            <a:off x="819920" y="2691382"/>
            <a:ext cx="8865264" cy="195406"/>
          </a:xfrm>
          <a:prstGeom prst="rect">
            <a:avLst/>
          </a:prstGeom>
        </p:spPr>
        <p:txBody>
          <a:bodyPr wrap="square" lIns="0" tIns="0" rIns="0" bIns="0" anchor="t">
            <a:spAutoFit/>
          </a:bodyPr>
          <a:lstStyle>
            <a:lvl1pPr marL="0" indent="0" algn="l">
              <a:buNone/>
              <a:defRPr sz="1270" b="0">
                <a:solidFill>
                  <a:schemeClr val="bg1"/>
                </a:solidFill>
              </a:defRPr>
            </a:lvl1pPr>
            <a:lvl2pPr marL="473026" indent="0" algn="ctr">
              <a:buNone/>
              <a:defRPr>
                <a:solidFill>
                  <a:schemeClr val="tx1">
                    <a:tint val="75000"/>
                  </a:schemeClr>
                </a:solidFill>
              </a:defRPr>
            </a:lvl2pPr>
            <a:lvl3pPr marL="946052" indent="0" algn="ctr">
              <a:buNone/>
              <a:defRPr>
                <a:solidFill>
                  <a:schemeClr val="tx1">
                    <a:tint val="75000"/>
                  </a:schemeClr>
                </a:solidFill>
              </a:defRPr>
            </a:lvl3pPr>
            <a:lvl4pPr marL="1419078" indent="0" algn="ctr">
              <a:buNone/>
              <a:defRPr>
                <a:solidFill>
                  <a:schemeClr val="tx1">
                    <a:tint val="75000"/>
                  </a:schemeClr>
                </a:solidFill>
              </a:defRPr>
            </a:lvl4pPr>
            <a:lvl5pPr marL="1892104" indent="0" algn="ctr">
              <a:buNone/>
              <a:defRPr>
                <a:solidFill>
                  <a:schemeClr val="tx1">
                    <a:tint val="75000"/>
                  </a:schemeClr>
                </a:solidFill>
              </a:defRPr>
            </a:lvl5pPr>
            <a:lvl6pPr marL="2365129" indent="0" algn="ctr">
              <a:buNone/>
              <a:defRPr>
                <a:solidFill>
                  <a:schemeClr val="tx1">
                    <a:tint val="75000"/>
                  </a:schemeClr>
                </a:solidFill>
              </a:defRPr>
            </a:lvl6pPr>
            <a:lvl7pPr marL="2838155" indent="0" algn="ctr">
              <a:buNone/>
              <a:defRPr>
                <a:solidFill>
                  <a:schemeClr val="tx1">
                    <a:tint val="75000"/>
                  </a:schemeClr>
                </a:solidFill>
              </a:defRPr>
            </a:lvl7pPr>
            <a:lvl8pPr marL="3311181" indent="0" algn="ctr">
              <a:buNone/>
              <a:defRPr>
                <a:solidFill>
                  <a:schemeClr val="tx1">
                    <a:tint val="75000"/>
                  </a:schemeClr>
                </a:solidFill>
              </a:defRPr>
            </a:lvl8pPr>
            <a:lvl9pPr marL="3784207" indent="0" algn="ctr">
              <a:buNone/>
              <a:defRPr>
                <a:solidFill>
                  <a:schemeClr val="tx1">
                    <a:tint val="75000"/>
                  </a:schemeClr>
                </a:solidFill>
              </a:defRPr>
            </a:lvl9pPr>
          </a:lstStyle>
          <a:p>
            <a:r>
              <a:rPr lang="en-US"/>
              <a:t>Click to edit Master subtitle style</a:t>
            </a:r>
            <a:endParaRPr lang="en-GB" dirty="0"/>
          </a:p>
        </p:txBody>
      </p:sp>
      <p:sp>
        <p:nvSpPr>
          <p:cNvPr id="2" name="Title 1"/>
          <p:cNvSpPr>
            <a:spLocks noGrp="1"/>
          </p:cNvSpPr>
          <p:nvPr>
            <p:ph type="ctrTitle"/>
          </p:nvPr>
        </p:nvSpPr>
        <p:spPr bwMode="gray">
          <a:xfrm>
            <a:off x="819920" y="2198652"/>
            <a:ext cx="8865264" cy="290317"/>
          </a:xfrm>
        </p:spPr>
        <p:txBody>
          <a:bodyPr wrap="square" anchor="t">
            <a:spAutoFit/>
          </a:bodyPr>
          <a:lstStyle>
            <a:lvl1pPr algn="l">
              <a:defRPr sz="2358">
                <a:solidFill>
                  <a:schemeClr val="bg1"/>
                </a:solidFill>
              </a:defRPr>
            </a:lvl1pPr>
          </a:lstStyle>
          <a:p>
            <a:r>
              <a:rPr lang="en-US"/>
              <a:t>Click to edit Master title style</a:t>
            </a:r>
            <a:endParaRPr lang="en-GB" dirty="0"/>
          </a:p>
        </p:txBody>
      </p:sp>
      <p:sp>
        <p:nvSpPr>
          <p:cNvPr id="30" name="Text Placeholder 29"/>
          <p:cNvSpPr>
            <a:spLocks noGrp="1"/>
          </p:cNvSpPr>
          <p:nvPr>
            <p:ph type="body" sz="quarter" idx="11" hasCustomPrompt="1"/>
          </p:nvPr>
        </p:nvSpPr>
        <p:spPr bwMode="gray">
          <a:xfrm>
            <a:off x="819920" y="1966834"/>
            <a:ext cx="5277865" cy="156324"/>
          </a:xfrm>
          <a:prstGeom prst="rect">
            <a:avLst/>
          </a:prstGeom>
        </p:spPr>
        <p:txBody>
          <a:bodyPr vert="horz" wrap="square" lIns="0" tIns="0" rIns="0" bIns="0" rtlCol="0" anchor="t" anchorCtr="0">
            <a:spAutoFit/>
          </a:bodyPr>
          <a:lstStyle>
            <a:lvl1pPr algn="l" defTabSz="946052" rtl="0" eaLnBrk="1" latinLnBrk="0" hangingPunct="1">
              <a:lnSpc>
                <a:spcPct val="80000"/>
              </a:lnSpc>
              <a:spcBef>
                <a:spcPct val="0"/>
              </a:spcBef>
              <a:buNone/>
              <a:defRPr lang="en-GB" sz="1270" b="1" kern="1200" cap="all" baseline="0" dirty="0" smtClean="0">
                <a:solidFill>
                  <a:schemeClr val="bg1"/>
                </a:solidFill>
                <a:latin typeface="+mj-lt"/>
                <a:ea typeface="+mj-ea"/>
                <a:cs typeface="+mj-cs"/>
              </a:defRPr>
            </a:lvl1pPr>
            <a:lvl2pPr>
              <a:defRPr sz="1270" b="0" cap="all" baseline="0">
                <a:solidFill>
                  <a:schemeClr val="bg1"/>
                </a:solidFill>
              </a:defRPr>
            </a:lvl2pPr>
            <a:lvl3pPr>
              <a:defRPr sz="1270" b="0" cap="all" baseline="0">
                <a:solidFill>
                  <a:schemeClr val="bg1"/>
                </a:solidFill>
              </a:defRPr>
            </a:lvl3pPr>
            <a:lvl4pPr>
              <a:defRPr sz="1270" b="0" cap="all" baseline="0">
                <a:solidFill>
                  <a:schemeClr val="bg1"/>
                </a:solidFill>
              </a:defRPr>
            </a:lvl4pPr>
            <a:lvl5pPr>
              <a:defRPr sz="1270" b="0" cap="all" baseline="0">
                <a:solidFill>
                  <a:schemeClr val="bg1"/>
                </a:solidFill>
              </a:defRPr>
            </a:lvl5pPr>
          </a:lstStyle>
          <a:p>
            <a:pPr lvl="0"/>
            <a:r>
              <a:rPr lang="en-US" dirty="0"/>
              <a:t>Sector</a:t>
            </a:r>
            <a:endParaRPr lang="en-GB" dirty="0"/>
          </a:p>
        </p:txBody>
      </p:sp>
      <p:sp>
        <p:nvSpPr>
          <p:cNvPr id="31" name="Rectangle 30"/>
          <p:cNvSpPr/>
          <p:nvPr userDrawn="1"/>
        </p:nvSpPr>
        <p:spPr bwMode="gray">
          <a:xfrm>
            <a:off x="410452" y="325407"/>
            <a:ext cx="11371096" cy="6203821"/>
          </a:xfrm>
          <a:prstGeom prst="rect">
            <a:avLst/>
          </a:pr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pic>
        <p:nvPicPr>
          <p:cNvPr id="1026" name="Picture 2" descr="G:\Office97\_GRAPHICS\hb@BDO\Library\Logos\BDO\BDO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261562" y="5862474"/>
            <a:ext cx="1108219" cy="338955"/>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p:cNvGrpSpPr/>
          <p:nvPr userDrawn="1"/>
        </p:nvGrpSpPr>
        <p:grpSpPr>
          <a:xfrm>
            <a:off x="1096847" y="326846"/>
            <a:ext cx="184618" cy="1383695"/>
            <a:chOff x="1079175" y="360363"/>
            <a:chExt cx="161925" cy="1525588"/>
          </a:xfrm>
        </p:grpSpPr>
        <p:sp>
          <p:nvSpPr>
            <p:cNvPr id="56" name="Freeform 5"/>
            <p:cNvSpPr>
              <a:spLocks/>
            </p:cNvSpPr>
            <p:nvPr userDrawn="1"/>
          </p:nvSpPr>
          <p:spPr bwMode="auto">
            <a:xfrm>
              <a:off x="1079175" y="36036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57" name="Freeform 5"/>
            <p:cNvSpPr>
              <a:spLocks/>
            </p:cNvSpPr>
            <p:nvPr userDrawn="1"/>
          </p:nvSpPr>
          <p:spPr bwMode="auto">
            <a:xfrm>
              <a:off x="1079175" y="98901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grpSp>
        <p:nvGrpSpPr>
          <p:cNvPr id="59" name="Group 58"/>
          <p:cNvGrpSpPr/>
          <p:nvPr userDrawn="1"/>
        </p:nvGrpSpPr>
        <p:grpSpPr>
          <a:xfrm>
            <a:off x="1096847" y="5100076"/>
            <a:ext cx="184618" cy="1429152"/>
            <a:chOff x="8277225" y="5636196"/>
            <a:chExt cx="161925" cy="1575706"/>
          </a:xfrm>
        </p:grpSpPr>
        <p:sp>
          <p:nvSpPr>
            <p:cNvPr id="60" name="Freeform 5"/>
            <p:cNvSpPr>
              <a:spLocks/>
            </p:cNvSpPr>
            <p:nvPr userDrawn="1"/>
          </p:nvSpPr>
          <p:spPr bwMode="auto">
            <a:xfrm rot="10800000">
              <a:off x="8277225" y="6314964"/>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61" name="Freeform 5"/>
            <p:cNvSpPr>
              <a:spLocks/>
            </p:cNvSpPr>
            <p:nvPr userDrawn="1"/>
          </p:nvSpPr>
          <p:spPr bwMode="auto">
            <a:xfrm rot="10800000">
              <a:off x="8277225" y="5636196"/>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F873DCB-CCD7-466C-89C6-9A1737230C54}" type="datetimeFigureOut">
              <a:rPr lang="en-ZW" smtClean="0"/>
              <a:t>27/1/2023</a:t>
            </a:fld>
            <a:endParaRPr lang="en-ZW"/>
          </a:p>
        </p:txBody>
      </p:sp>
      <p:sp>
        <p:nvSpPr>
          <p:cNvPr id="6" name="Footer Placeholder 5"/>
          <p:cNvSpPr>
            <a:spLocks noGrp="1"/>
          </p:cNvSpPr>
          <p:nvPr>
            <p:ph type="ftr" sz="quarter" idx="11"/>
          </p:nvPr>
        </p:nvSpPr>
        <p:spPr/>
        <p:txBody>
          <a:bodyPr/>
          <a:lstStyle/>
          <a:p>
            <a:endParaRPr lang="en-ZW"/>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491224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02557A-7053-4340-A874-8AB926A8EDA1}" type="datetimeFigureOut">
              <a:rPr lang="en-US" smtClean="0"/>
              <a:pPr/>
              <a:t>1/27/2023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849263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02557A-7053-4340-A874-8AB926A8EDA1}" type="datetimeFigureOut">
              <a:rPr lang="en-US" smtClean="0"/>
              <a:pPr/>
              <a:t>1/27/2023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AEF9944-A4F6-4C59-AEBD-678D6480B8EA}"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22237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B02557A-7053-4340-A874-8AB926A8EDA1}" type="datetimeFigureOut">
              <a:rPr lang="en-US" smtClean="0"/>
              <a:pPr/>
              <a:t>1/27/2023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38899497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B02557A-7053-4340-A874-8AB926A8EDA1}" type="datetimeFigureOut">
              <a:rPr lang="en-US" smtClean="0"/>
              <a:pPr/>
              <a:t>1/27/2023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AEF9944-A4F6-4C59-AEBD-678D6480B8EA}"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796289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B02557A-7053-4340-A874-8AB926A8EDA1}" type="datetimeFigureOut">
              <a:rPr lang="en-US" smtClean="0"/>
              <a:pPr/>
              <a:t>1/27/2023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2413573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73DCB-CCD7-466C-89C6-9A1737230C54}" type="datetimeFigureOut">
              <a:rPr lang="en-ZW" smtClean="0"/>
              <a:t>27/1/2023</a:t>
            </a:fld>
            <a:endParaRPr lang="en-ZW"/>
          </a:p>
        </p:txBody>
      </p:sp>
      <p:sp>
        <p:nvSpPr>
          <p:cNvPr id="5" name="Footer Placeholder 4"/>
          <p:cNvSpPr>
            <a:spLocks noGrp="1"/>
          </p:cNvSpPr>
          <p:nvPr>
            <p:ph type="ftr" sz="quarter" idx="11"/>
          </p:nvPr>
        </p:nvSpPr>
        <p:spPr/>
        <p:txBody>
          <a:bodyPr/>
          <a:lstStyle/>
          <a:p>
            <a:endParaRPr lang="en-ZW"/>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3415577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73DCB-CCD7-466C-89C6-9A1737230C54}" type="datetimeFigureOut">
              <a:rPr lang="en-ZW" smtClean="0"/>
              <a:t>27/1/2023</a:t>
            </a:fld>
            <a:endParaRPr lang="en-ZW"/>
          </a:p>
        </p:txBody>
      </p:sp>
      <p:sp>
        <p:nvSpPr>
          <p:cNvPr id="5" name="Footer Placeholder 4"/>
          <p:cNvSpPr>
            <a:spLocks noGrp="1"/>
          </p:cNvSpPr>
          <p:nvPr>
            <p:ph type="ftr" sz="quarter" idx="11"/>
          </p:nvPr>
        </p:nvSpPr>
        <p:spPr/>
        <p:txBody>
          <a:bodyPr/>
          <a:lstStyle/>
          <a:p>
            <a:endParaRPr lang="en-ZW"/>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4167814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F873DCB-CCD7-466C-89C6-9A1737230C54}" type="datetimeFigureOut">
              <a:rPr lang="en-ZW" smtClean="0"/>
              <a:t>27/1/2023</a:t>
            </a:fld>
            <a:endParaRPr lang="en-ZW"/>
          </a:p>
        </p:txBody>
      </p:sp>
      <p:sp>
        <p:nvSpPr>
          <p:cNvPr id="5" name="Footer Placeholder 4"/>
          <p:cNvSpPr>
            <a:spLocks noGrp="1"/>
          </p:cNvSpPr>
          <p:nvPr>
            <p:ph type="ftr" sz="quarter" idx="11"/>
          </p:nvPr>
        </p:nvSpPr>
        <p:spPr/>
        <p:txBody>
          <a:bodyPr/>
          <a:lstStyle/>
          <a:p>
            <a:endParaRPr lang="en-ZW"/>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913898666"/>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873DCB-CCD7-466C-89C6-9A1737230C54}" type="datetimeFigureOut">
              <a:rPr lang="en-ZW" smtClean="0"/>
              <a:t>27/1/2023</a:t>
            </a:fld>
            <a:endParaRPr lang="en-ZW"/>
          </a:p>
        </p:txBody>
      </p:sp>
      <p:sp>
        <p:nvSpPr>
          <p:cNvPr id="5" name="Footer Placeholder 4"/>
          <p:cNvSpPr>
            <a:spLocks noGrp="1"/>
          </p:cNvSpPr>
          <p:nvPr>
            <p:ph type="ftr" sz="quarter" idx="11"/>
          </p:nvPr>
        </p:nvSpPr>
        <p:spPr/>
        <p:txBody>
          <a:bodyPr/>
          <a:lstStyle/>
          <a:p>
            <a:endParaRPr lang="en-ZW"/>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2609305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873DCB-CCD7-466C-89C6-9A1737230C54}" type="datetimeFigureOut">
              <a:rPr lang="en-ZW" smtClean="0"/>
              <a:t>27/1/2023</a:t>
            </a:fld>
            <a:endParaRPr lang="en-ZW"/>
          </a:p>
        </p:txBody>
      </p:sp>
      <p:sp>
        <p:nvSpPr>
          <p:cNvPr id="5" name="Footer Placeholder 4"/>
          <p:cNvSpPr>
            <a:spLocks noGrp="1"/>
          </p:cNvSpPr>
          <p:nvPr>
            <p:ph type="ftr" sz="quarter" idx="11"/>
          </p:nvPr>
        </p:nvSpPr>
        <p:spPr/>
        <p:txBody>
          <a:bodyPr/>
          <a:lstStyle/>
          <a:p>
            <a:endParaRPr lang="en-ZW"/>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2982173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F873DCB-CCD7-466C-89C6-9A1737230C54}" type="datetimeFigureOut">
              <a:rPr lang="en-ZW" smtClean="0"/>
              <a:t>27/1/2023</a:t>
            </a:fld>
            <a:endParaRPr lang="en-ZW"/>
          </a:p>
        </p:txBody>
      </p:sp>
      <p:sp>
        <p:nvSpPr>
          <p:cNvPr id="6" name="Footer Placeholder 5"/>
          <p:cNvSpPr>
            <a:spLocks noGrp="1"/>
          </p:cNvSpPr>
          <p:nvPr>
            <p:ph type="ftr" sz="quarter" idx="11"/>
          </p:nvPr>
        </p:nvSpPr>
        <p:spPr/>
        <p:txBody>
          <a:bodyPr/>
          <a:lstStyle/>
          <a:p>
            <a:endParaRPr lang="en-ZW"/>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1939927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F873DCB-CCD7-466C-89C6-9A1737230C54}" type="datetimeFigureOut">
              <a:rPr lang="en-ZW" smtClean="0"/>
              <a:t>27/1/2023</a:t>
            </a:fld>
            <a:endParaRPr lang="en-ZW"/>
          </a:p>
        </p:txBody>
      </p:sp>
      <p:sp>
        <p:nvSpPr>
          <p:cNvPr id="8" name="Footer Placeholder 7"/>
          <p:cNvSpPr>
            <a:spLocks noGrp="1"/>
          </p:cNvSpPr>
          <p:nvPr>
            <p:ph type="ftr" sz="quarter" idx="11"/>
          </p:nvPr>
        </p:nvSpPr>
        <p:spPr/>
        <p:txBody>
          <a:bodyPr/>
          <a:lstStyle/>
          <a:p>
            <a:endParaRPr lang="en-ZW"/>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1075430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F873DCB-CCD7-466C-89C6-9A1737230C54}" type="datetimeFigureOut">
              <a:rPr lang="en-ZW" smtClean="0"/>
              <a:t>27/1/2023</a:t>
            </a:fld>
            <a:endParaRPr lang="en-ZW"/>
          </a:p>
        </p:txBody>
      </p:sp>
      <p:sp>
        <p:nvSpPr>
          <p:cNvPr id="4" name="Footer Placeholder 3"/>
          <p:cNvSpPr>
            <a:spLocks noGrp="1"/>
          </p:cNvSpPr>
          <p:nvPr>
            <p:ph type="ftr" sz="quarter" idx="11"/>
          </p:nvPr>
        </p:nvSpPr>
        <p:spPr/>
        <p:txBody>
          <a:bodyPr/>
          <a:lstStyle/>
          <a:p>
            <a:endParaRPr lang="en-ZW"/>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1805530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873DCB-CCD7-466C-89C6-9A1737230C54}" type="datetimeFigureOut">
              <a:rPr lang="en-ZW" smtClean="0"/>
              <a:t>27/1/2023</a:t>
            </a:fld>
            <a:endParaRPr lang="en-ZW"/>
          </a:p>
        </p:txBody>
      </p:sp>
      <p:sp>
        <p:nvSpPr>
          <p:cNvPr id="3" name="Footer Placeholder 2"/>
          <p:cNvSpPr>
            <a:spLocks noGrp="1"/>
          </p:cNvSpPr>
          <p:nvPr>
            <p:ph type="ftr" sz="quarter" idx="11"/>
          </p:nvPr>
        </p:nvSpPr>
        <p:spPr/>
        <p:txBody>
          <a:bodyPr/>
          <a:lstStyle/>
          <a:p>
            <a:endParaRPr lang="en-ZW"/>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375047072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F873DCB-CCD7-466C-89C6-9A1737230C54}" type="datetimeFigureOut">
              <a:rPr lang="en-ZW" smtClean="0"/>
              <a:t>27/1/2023</a:t>
            </a:fld>
            <a:endParaRPr lang="en-ZW"/>
          </a:p>
        </p:txBody>
      </p:sp>
      <p:sp>
        <p:nvSpPr>
          <p:cNvPr id="6" name="Footer Placeholder 5"/>
          <p:cNvSpPr>
            <a:spLocks noGrp="1"/>
          </p:cNvSpPr>
          <p:nvPr>
            <p:ph type="ftr" sz="quarter" idx="11"/>
          </p:nvPr>
        </p:nvSpPr>
        <p:spPr/>
        <p:txBody>
          <a:bodyPr/>
          <a:lstStyle/>
          <a:p>
            <a:endParaRPr lang="en-ZW"/>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103C70C-5A1A-4129-915E-45CD1895CA10}" type="slidenum">
              <a:rPr lang="en-ZW" smtClean="0"/>
              <a:t>‹#›</a:t>
            </a:fld>
            <a:endParaRPr lang="en-ZW"/>
          </a:p>
        </p:txBody>
      </p:sp>
    </p:spTree>
    <p:extLst>
      <p:ext uri="{BB962C8B-B14F-4D97-AF65-F5344CB8AC3E}">
        <p14:creationId xmlns:p14="http://schemas.microsoft.com/office/powerpoint/2010/main" val="108237218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615749" y="800556"/>
            <a:ext cx="10959050" cy="270843"/>
          </a:xfrm>
          <a:prstGeom prst="rect">
            <a:avLst/>
          </a:prstGeom>
        </p:spPr>
        <p:txBody>
          <a:bodyPr vert="horz" wrap="square" lIns="0" tIns="0" rIns="0" bIns="0" rtlCol="0" anchor="t" anchorCtr="0">
            <a:spAutoFit/>
          </a:bodyPr>
          <a:lstStyle/>
          <a:p>
            <a:r>
              <a:rPr lang="en-US"/>
              <a:t>Click to edit Master title style</a:t>
            </a:r>
            <a:endParaRPr lang="en-GB" dirty="0"/>
          </a:p>
        </p:txBody>
      </p:sp>
      <p:cxnSp>
        <p:nvCxnSpPr>
          <p:cNvPr id="8" name="Straight Connector 7"/>
          <p:cNvCxnSpPr/>
          <p:nvPr/>
        </p:nvCxnSpPr>
        <p:spPr bwMode="auto">
          <a:xfrm>
            <a:off x="615392" y="489775"/>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13" name="TextBox 12"/>
          <p:cNvSpPr txBox="1"/>
          <p:nvPr/>
        </p:nvSpPr>
        <p:spPr>
          <a:xfrm>
            <a:off x="5776539" y="6434890"/>
            <a:ext cx="638922" cy="97703"/>
          </a:xfrm>
          <a:prstGeom prst="rect">
            <a:avLst/>
          </a:prstGeom>
          <a:noFill/>
        </p:spPr>
        <p:txBody>
          <a:bodyPr wrap="square" lIns="0" tIns="0" rIns="0" bIns="0" rtlCol="0">
            <a:spAutoFit/>
          </a:bodyPr>
          <a:lstStyle/>
          <a:p>
            <a:pPr algn="ctr"/>
            <a:fld id="{B8186998-85CC-4FAE-B5DF-3D8FF224E2EC}" type="slidenum">
              <a:rPr lang="en-GB" sz="635" b="1" smtClean="0">
                <a:solidFill>
                  <a:schemeClr val="tx2"/>
                </a:solidFill>
              </a:rPr>
              <a:pPr algn="ctr"/>
              <a:t>‹#›</a:t>
            </a:fld>
            <a:endParaRPr lang="en-GB" sz="635" b="1" dirty="0">
              <a:solidFill>
                <a:schemeClr val="tx2"/>
              </a:solidFill>
            </a:endParaRPr>
          </a:p>
        </p:txBody>
      </p:sp>
      <p:cxnSp>
        <p:nvCxnSpPr>
          <p:cNvPr id="14" name="Straight Connector 13"/>
          <p:cNvCxnSpPr/>
          <p:nvPr/>
        </p:nvCxnSpPr>
        <p:spPr bwMode="auto">
          <a:xfrm>
            <a:off x="615392" y="6369469"/>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3" name="Text Placeholder 2"/>
          <p:cNvSpPr>
            <a:spLocks noGrp="1"/>
          </p:cNvSpPr>
          <p:nvPr>
            <p:ph type="body" idx="1"/>
          </p:nvPr>
        </p:nvSpPr>
        <p:spPr>
          <a:xfrm>
            <a:off x="609963" y="1966833"/>
            <a:ext cx="10972076" cy="399270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550446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1043056" rtl="0" eaLnBrk="1" latinLnBrk="0" hangingPunct="1">
        <a:lnSpc>
          <a:spcPct val="80000"/>
        </a:lnSpc>
        <a:spcBef>
          <a:spcPct val="0"/>
        </a:spcBef>
        <a:buNone/>
        <a:defRPr sz="2200" b="1" kern="1200" cap="all" baseline="0">
          <a:solidFill>
            <a:schemeClr val="tx2"/>
          </a:solidFill>
          <a:latin typeface="+mj-lt"/>
          <a:ea typeface="+mj-ea"/>
          <a:cs typeface="+mj-cs"/>
        </a:defRPr>
      </a:lvl1pPr>
    </p:titleStyle>
    <p:bodyStyle>
      <a:lvl1pPr marL="0" indent="0" algn="l" defTabSz="1043056" rtl="0" eaLnBrk="1" latinLnBrk="0" hangingPunct="1">
        <a:lnSpc>
          <a:spcPct val="100000"/>
        </a:lnSpc>
        <a:spcBef>
          <a:spcPts val="0"/>
        </a:spcBef>
        <a:spcAft>
          <a:spcPts val="600"/>
        </a:spcAft>
        <a:buFont typeface="Arial" pitchFamily="34" charset="0"/>
        <a:buNone/>
        <a:defRPr sz="1000" b="1" kern="1200">
          <a:solidFill>
            <a:schemeClr val="tx2"/>
          </a:solidFill>
          <a:latin typeface="+mn-lt"/>
          <a:ea typeface="+mn-ea"/>
          <a:cs typeface="+mn-cs"/>
        </a:defRPr>
      </a:lvl1pPr>
      <a:lvl2pPr marL="0" indent="0" algn="l" defTabSz="1043056" rtl="0" eaLnBrk="1" latinLnBrk="0" hangingPunct="1">
        <a:lnSpc>
          <a:spcPct val="100000"/>
        </a:lnSpc>
        <a:spcBef>
          <a:spcPts val="0"/>
        </a:spcBef>
        <a:spcAft>
          <a:spcPts val="600"/>
        </a:spcAft>
        <a:buFont typeface="Arial" pitchFamily="34" charset="0"/>
        <a:buNone/>
        <a:defRPr sz="1000" kern="1200">
          <a:solidFill>
            <a:schemeClr val="tx1"/>
          </a:solidFill>
          <a:latin typeface="+mn-lt"/>
          <a:ea typeface="+mn-ea"/>
          <a:cs typeface="+mn-cs"/>
        </a:defRPr>
      </a:lvl2pPr>
      <a:lvl3pPr marL="179388" indent="-179388"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3pPr>
      <a:lvl4pPr marL="357188" indent="-177800"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4pPr>
      <a:lvl5pPr marL="536575" indent="-179388" algn="l" defTabSz="1043056" rtl="0" eaLnBrk="1" latinLnBrk="0" hangingPunct="1">
        <a:lnSpc>
          <a:spcPct val="100000"/>
        </a:lnSpc>
        <a:spcBef>
          <a:spcPts val="0"/>
        </a:spcBef>
        <a:spcAft>
          <a:spcPts val="600"/>
        </a:spcAft>
        <a:buClr>
          <a:schemeClr val="tx1"/>
        </a:buClr>
        <a:buFont typeface="Arial" panose="020B0604020202020204" pitchFamily="34" charset="0"/>
        <a:buChar char="̵"/>
        <a:defRPr sz="1000" kern="1200">
          <a:solidFill>
            <a:schemeClr val="tx1"/>
          </a:solidFill>
          <a:latin typeface="+mn-lt"/>
          <a:ea typeface="+mn-ea"/>
          <a:cs typeface="+mn-cs"/>
        </a:defRPr>
      </a:lvl5pPr>
      <a:lvl6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lang="en-GB" sz="900" kern="1200" baseline="0" dirty="0" smtClean="0">
          <a:solidFill>
            <a:schemeClr val="tx1"/>
          </a:solidFill>
          <a:latin typeface="+mn-lt"/>
          <a:ea typeface="+mn-ea"/>
          <a:cs typeface="+mn-cs"/>
        </a:defRPr>
      </a:lvl6pPr>
      <a:lvl7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7pPr>
      <a:lvl8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8pPr>
      <a:lvl9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1/27/2023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9773386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EE691-B451-471B-AF29-FE4EEBDD7830}"/>
              </a:ext>
            </a:extLst>
          </p:cNvPr>
          <p:cNvSpPr>
            <a:spLocks noGrp="1"/>
          </p:cNvSpPr>
          <p:nvPr>
            <p:ph type="title"/>
          </p:nvPr>
        </p:nvSpPr>
        <p:spPr>
          <a:xfrm>
            <a:off x="874643" y="2410397"/>
            <a:ext cx="8770571" cy="1560716"/>
          </a:xfrm>
        </p:spPr>
        <p:txBody>
          <a:bodyPr/>
          <a:lstStyle/>
          <a:p>
            <a:r>
              <a:rPr lang="en-ZW" b="1" dirty="0"/>
              <a:t>Applying Waste Elimination best</a:t>
            </a:r>
          </a:p>
        </p:txBody>
      </p:sp>
    </p:spTree>
    <p:extLst>
      <p:ext uri="{BB962C8B-B14F-4D97-AF65-F5344CB8AC3E}">
        <p14:creationId xmlns:p14="http://schemas.microsoft.com/office/powerpoint/2010/main" val="1062151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542D1-D300-4236-AE56-3EF771424005}"/>
              </a:ext>
            </a:extLst>
          </p:cNvPr>
          <p:cNvSpPr>
            <a:spLocks noGrp="1"/>
          </p:cNvSpPr>
          <p:nvPr>
            <p:ph type="title"/>
          </p:nvPr>
        </p:nvSpPr>
        <p:spPr>
          <a:xfrm>
            <a:off x="1625516" y="531345"/>
            <a:ext cx="8911687" cy="1280890"/>
          </a:xfrm>
        </p:spPr>
        <p:txBody>
          <a:bodyPr/>
          <a:lstStyle/>
          <a:p>
            <a:r>
              <a:rPr lang="en-US" b="1" dirty="0"/>
              <a:t>4 - Standardize</a:t>
            </a:r>
            <a:br>
              <a:rPr lang="en-US" dirty="0"/>
            </a:br>
            <a:endParaRPr lang="en-ZW" dirty="0"/>
          </a:p>
        </p:txBody>
      </p:sp>
      <p:sp>
        <p:nvSpPr>
          <p:cNvPr id="3" name="Content Placeholder 2">
            <a:extLst>
              <a:ext uri="{FF2B5EF4-FFF2-40B4-BE49-F238E27FC236}">
                <a16:creationId xmlns:a16="http://schemas.microsoft.com/office/drawing/2014/main" id="{1882C1FB-A9EA-433D-8629-26990112560A}"/>
              </a:ext>
            </a:extLst>
          </p:cNvPr>
          <p:cNvSpPr>
            <a:spLocks noGrp="1"/>
          </p:cNvSpPr>
          <p:nvPr>
            <p:ph idx="1"/>
          </p:nvPr>
        </p:nvSpPr>
        <p:spPr>
          <a:xfrm>
            <a:off x="791935" y="1796315"/>
            <a:ext cx="8915400" cy="3777622"/>
          </a:xfrm>
        </p:spPr>
        <p:txBody>
          <a:bodyPr/>
          <a:lstStyle/>
          <a:p>
            <a:pPr marL="0" indent="0">
              <a:buNone/>
            </a:pPr>
            <a:r>
              <a:rPr lang="en-US" sz="2400" dirty="0"/>
              <a:t>4.1. Follow procedures </a:t>
            </a:r>
          </a:p>
          <a:p>
            <a:pPr marL="0" indent="0">
              <a:buNone/>
            </a:pPr>
            <a:r>
              <a:rPr lang="en-US" sz="2400" dirty="0"/>
              <a:t>4.2. Follow checklists for activities where available</a:t>
            </a:r>
          </a:p>
          <a:p>
            <a:pPr marL="0" indent="0">
              <a:buNone/>
            </a:pPr>
            <a:r>
              <a:rPr lang="en-US" sz="2400" dirty="0"/>
              <a:t>4.3. Keep the work area to specified standard</a:t>
            </a:r>
          </a:p>
          <a:p>
            <a:endParaRPr lang="en-ZW" dirty="0"/>
          </a:p>
        </p:txBody>
      </p:sp>
      <p:pic>
        <p:nvPicPr>
          <p:cNvPr id="8" name="Picture 6" descr="Image result for standard work illustration">
            <a:extLst>
              <a:ext uri="{FF2B5EF4-FFF2-40B4-BE49-F238E27FC236}">
                <a16:creationId xmlns:a16="http://schemas.microsoft.com/office/drawing/2014/main" id="{0AB45358-C84A-47C0-9F8A-5830547D65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2985" y="1677045"/>
            <a:ext cx="3432175"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7621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7851D-AB6E-470D-A72A-2FD2F0BCA86E}"/>
              </a:ext>
            </a:extLst>
          </p:cNvPr>
          <p:cNvSpPr>
            <a:spLocks noGrp="1"/>
          </p:cNvSpPr>
          <p:nvPr>
            <p:ph type="title"/>
          </p:nvPr>
        </p:nvSpPr>
        <p:spPr>
          <a:xfrm>
            <a:off x="1612265" y="544597"/>
            <a:ext cx="8911687" cy="1280890"/>
          </a:xfrm>
        </p:spPr>
        <p:txBody>
          <a:bodyPr/>
          <a:lstStyle/>
          <a:p>
            <a:r>
              <a:rPr lang="en-US" b="1" dirty="0"/>
              <a:t>5 - Sustain</a:t>
            </a:r>
            <a:br>
              <a:rPr lang="en-US" dirty="0"/>
            </a:br>
            <a:endParaRPr lang="en-ZW" dirty="0"/>
          </a:p>
        </p:txBody>
      </p:sp>
      <p:sp>
        <p:nvSpPr>
          <p:cNvPr id="3" name="Content Placeholder 2">
            <a:extLst>
              <a:ext uri="{FF2B5EF4-FFF2-40B4-BE49-F238E27FC236}">
                <a16:creationId xmlns:a16="http://schemas.microsoft.com/office/drawing/2014/main" id="{4E854B7C-C951-4E11-976E-31741740EDE6}"/>
              </a:ext>
            </a:extLst>
          </p:cNvPr>
          <p:cNvSpPr>
            <a:spLocks noGrp="1"/>
          </p:cNvSpPr>
          <p:nvPr>
            <p:ph idx="1"/>
          </p:nvPr>
        </p:nvSpPr>
        <p:spPr>
          <a:xfrm>
            <a:off x="1051960" y="1736035"/>
            <a:ext cx="10358162" cy="3777622"/>
          </a:xfrm>
        </p:spPr>
        <p:txBody>
          <a:bodyPr/>
          <a:lstStyle/>
          <a:p>
            <a:pPr marL="0" indent="0" algn="just">
              <a:buNone/>
            </a:pPr>
            <a:r>
              <a:rPr lang="en-US" sz="2400" dirty="0"/>
              <a:t>5.1. Clean up after completion of job and before commencing next job or end of shift</a:t>
            </a:r>
          </a:p>
          <a:p>
            <a:pPr marL="0" indent="0" algn="just">
              <a:buNone/>
            </a:pPr>
            <a:r>
              <a:rPr lang="en-US" sz="2400" dirty="0"/>
              <a:t>5.2. Identify situations where compliance to standards is unlikely and take actions specified in procedures</a:t>
            </a:r>
          </a:p>
          <a:p>
            <a:pPr marL="0" indent="0" algn="just">
              <a:buNone/>
            </a:pPr>
            <a:r>
              <a:rPr lang="en-US" sz="2400" dirty="0"/>
              <a:t>5.3. Inspect work area regularly for compliance to specified standard</a:t>
            </a:r>
          </a:p>
          <a:p>
            <a:pPr marL="0" indent="0" algn="just">
              <a:buNone/>
            </a:pPr>
            <a:r>
              <a:rPr lang="en-US" sz="2400" dirty="0"/>
              <a:t>5.4. Recommend improvements to lift the level of compliance in the workplace</a:t>
            </a:r>
          </a:p>
          <a:p>
            <a:pPr marL="0" indent="0">
              <a:buNone/>
            </a:pPr>
            <a:endParaRPr lang="en-ZW" dirty="0"/>
          </a:p>
        </p:txBody>
      </p:sp>
    </p:spTree>
    <p:extLst>
      <p:ext uri="{BB962C8B-B14F-4D97-AF65-F5344CB8AC3E}">
        <p14:creationId xmlns:p14="http://schemas.microsoft.com/office/powerpoint/2010/main" val="2972621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8506B-7945-481D-9437-BDBFB41F715E}"/>
              </a:ext>
            </a:extLst>
          </p:cNvPr>
          <p:cNvSpPr>
            <a:spLocks noGrp="1"/>
          </p:cNvSpPr>
          <p:nvPr>
            <p:ph type="title"/>
          </p:nvPr>
        </p:nvSpPr>
        <p:spPr>
          <a:xfrm>
            <a:off x="1890560" y="534658"/>
            <a:ext cx="8911687" cy="1280890"/>
          </a:xfrm>
        </p:spPr>
        <p:txBody>
          <a:bodyPr/>
          <a:lstStyle/>
          <a:p>
            <a:r>
              <a:rPr lang="en-ZW" b="1" dirty="0"/>
              <a:t>8 Tools to Sustain 5S</a:t>
            </a:r>
          </a:p>
        </p:txBody>
      </p:sp>
      <p:pic>
        <p:nvPicPr>
          <p:cNvPr id="4" name="Picture 6">
            <a:extLst>
              <a:ext uri="{FF2B5EF4-FFF2-40B4-BE49-F238E27FC236}">
                <a16:creationId xmlns:a16="http://schemas.microsoft.com/office/drawing/2014/main" id="{2638B670-6467-44F6-8DAE-330E0C81F8C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89029" y="1615152"/>
            <a:ext cx="8013941" cy="4708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Tree>
    <p:extLst>
      <p:ext uri="{BB962C8B-B14F-4D97-AF65-F5344CB8AC3E}">
        <p14:creationId xmlns:p14="http://schemas.microsoft.com/office/powerpoint/2010/main" val="2518941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E748C-8951-4B10-A04D-80D196976D2B}"/>
              </a:ext>
            </a:extLst>
          </p:cNvPr>
          <p:cNvSpPr>
            <a:spLocks noGrp="1"/>
          </p:cNvSpPr>
          <p:nvPr>
            <p:ph type="title"/>
          </p:nvPr>
        </p:nvSpPr>
        <p:spPr>
          <a:xfrm>
            <a:off x="1640156" y="610858"/>
            <a:ext cx="10406070" cy="1280890"/>
          </a:xfrm>
        </p:spPr>
        <p:txBody>
          <a:bodyPr>
            <a:normAutofit fontScale="90000"/>
          </a:bodyPr>
          <a:lstStyle/>
          <a:p>
            <a:pPr algn="just"/>
            <a:r>
              <a:rPr lang="en-US" b="1" dirty="0"/>
              <a:t>What types of businesses benefit from a 5S program?</a:t>
            </a:r>
            <a:br>
              <a:rPr lang="en-US" dirty="0"/>
            </a:br>
            <a:endParaRPr lang="en-ZW" dirty="0"/>
          </a:p>
        </p:txBody>
      </p:sp>
      <p:sp>
        <p:nvSpPr>
          <p:cNvPr id="3" name="Content Placeholder 2">
            <a:extLst>
              <a:ext uri="{FF2B5EF4-FFF2-40B4-BE49-F238E27FC236}">
                <a16:creationId xmlns:a16="http://schemas.microsoft.com/office/drawing/2014/main" id="{5B696C77-82D1-422A-B8AE-1308217F3B23}"/>
              </a:ext>
            </a:extLst>
          </p:cNvPr>
          <p:cNvSpPr>
            <a:spLocks noGrp="1"/>
          </p:cNvSpPr>
          <p:nvPr>
            <p:ph idx="1"/>
          </p:nvPr>
        </p:nvSpPr>
        <p:spPr>
          <a:xfrm>
            <a:off x="947330" y="2390007"/>
            <a:ext cx="10913366" cy="3777622"/>
          </a:xfrm>
        </p:spPr>
        <p:txBody>
          <a:bodyPr/>
          <a:lstStyle/>
          <a:p>
            <a:pPr algn="just"/>
            <a:r>
              <a:rPr lang="en-US" sz="2400" dirty="0"/>
              <a:t>Everyone and all types of business benefit from having a 5S program. Manufacturing and industrial plants are first to come to mind and can realize the greatest benefits.  </a:t>
            </a:r>
          </a:p>
          <a:p>
            <a:pPr algn="just"/>
            <a:r>
              <a:rPr lang="en-US" sz="2400" dirty="0"/>
              <a:t>However, any type of business, from a retail store to a power plant — from hospitals to television stations — all types of businesses, and all areas within a business, will realize benefits from implementing a 5S program.</a:t>
            </a:r>
          </a:p>
          <a:p>
            <a:endParaRPr lang="en-ZW" dirty="0"/>
          </a:p>
        </p:txBody>
      </p:sp>
    </p:spTree>
    <p:extLst>
      <p:ext uri="{BB962C8B-B14F-4D97-AF65-F5344CB8AC3E}">
        <p14:creationId xmlns:p14="http://schemas.microsoft.com/office/powerpoint/2010/main" val="1480280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40A59-6F0B-4C8A-9949-5C8E8E637971}"/>
              </a:ext>
            </a:extLst>
          </p:cNvPr>
          <p:cNvSpPr>
            <a:spLocks noGrp="1"/>
          </p:cNvSpPr>
          <p:nvPr>
            <p:ph type="title"/>
          </p:nvPr>
        </p:nvSpPr>
        <p:spPr>
          <a:xfrm>
            <a:off x="1665273" y="491588"/>
            <a:ext cx="8911687" cy="1280890"/>
          </a:xfrm>
        </p:spPr>
        <p:txBody>
          <a:bodyPr/>
          <a:lstStyle/>
          <a:p>
            <a:r>
              <a:rPr lang="en-ZW" b="1" dirty="0"/>
              <a:t>The Benefits of 5S</a:t>
            </a:r>
          </a:p>
        </p:txBody>
      </p:sp>
      <p:sp>
        <p:nvSpPr>
          <p:cNvPr id="3" name="Content Placeholder 2">
            <a:extLst>
              <a:ext uri="{FF2B5EF4-FFF2-40B4-BE49-F238E27FC236}">
                <a16:creationId xmlns:a16="http://schemas.microsoft.com/office/drawing/2014/main" id="{FAD791CF-4965-4843-BC1F-929535DEF8D6}"/>
              </a:ext>
            </a:extLst>
          </p:cNvPr>
          <p:cNvSpPr>
            <a:spLocks noGrp="1"/>
          </p:cNvSpPr>
          <p:nvPr>
            <p:ph idx="1"/>
          </p:nvPr>
        </p:nvSpPr>
        <p:spPr>
          <a:xfrm>
            <a:off x="1396516" y="1908313"/>
            <a:ext cx="8915400" cy="3777622"/>
          </a:xfrm>
        </p:spPr>
        <p:txBody>
          <a:bodyPr/>
          <a:lstStyle/>
          <a:p>
            <a:r>
              <a:rPr lang="en-US" sz="2400" dirty="0"/>
              <a:t>Reduced changeover time</a:t>
            </a:r>
          </a:p>
          <a:p>
            <a:r>
              <a:rPr lang="en-US" sz="2400" dirty="0"/>
              <a:t>Decrease in flow distance</a:t>
            </a:r>
          </a:p>
          <a:p>
            <a:r>
              <a:rPr lang="en-US" sz="2400" dirty="0"/>
              <a:t>Increased floor space</a:t>
            </a:r>
          </a:p>
          <a:p>
            <a:r>
              <a:rPr lang="en-US" sz="2400" dirty="0"/>
              <a:t>Greater self-esteem</a:t>
            </a:r>
          </a:p>
          <a:p>
            <a:r>
              <a:rPr lang="en-US" sz="2400" dirty="0"/>
              <a:t>Improvement of communication</a:t>
            </a:r>
          </a:p>
          <a:p>
            <a:r>
              <a:rPr lang="en-US" sz="2400" dirty="0"/>
              <a:t>Increase in productivity</a:t>
            </a:r>
          </a:p>
          <a:p>
            <a:pPr marL="0" indent="0">
              <a:buNone/>
            </a:pPr>
            <a:endParaRPr lang="en-ZW" dirty="0"/>
          </a:p>
        </p:txBody>
      </p:sp>
    </p:spTree>
    <p:extLst>
      <p:ext uri="{BB962C8B-B14F-4D97-AF65-F5344CB8AC3E}">
        <p14:creationId xmlns:p14="http://schemas.microsoft.com/office/powerpoint/2010/main" val="1005065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07132E-4C64-4729-9671-52B0A0F24C9E}"/>
              </a:ext>
            </a:extLst>
          </p:cNvPr>
          <p:cNvSpPr>
            <a:spLocks noGrp="1"/>
          </p:cNvSpPr>
          <p:nvPr>
            <p:ph idx="1"/>
          </p:nvPr>
        </p:nvSpPr>
        <p:spPr/>
        <p:txBody>
          <a:bodyPr>
            <a:normAutofit/>
          </a:bodyPr>
          <a:lstStyle/>
          <a:p>
            <a:r>
              <a:rPr lang="en-ZW" sz="3200" dirty="0">
                <a:latin typeface="Monotype Corsiva" panose="03010101010201010101" pitchFamily="66" charset="0"/>
              </a:rPr>
              <a:t>The End</a:t>
            </a:r>
          </a:p>
        </p:txBody>
      </p:sp>
    </p:spTree>
    <p:extLst>
      <p:ext uri="{BB962C8B-B14F-4D97-AF65-F5344CB8AC3E}">
        <p14:creationId xmlns:p14="http://schemas.microsoft.com/office/powerpoint/2010/main" val="1999784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370BD-5A44-486F-9D84-E05B42BB2F6E}"/>
              </a:ext>
            </a:extLst>
          </p:cNvPr>
          <p:cNvSpPr>
            <a:spLocks noGrp="1"/>
          </p:cNvSpPr>
          <p:nvPr>
            <p:ph type="title"/>
          </p:nvPr>
        </p:nvSpPr>
        <p:spPr/>
        <p:txBody>
          <a:bodyPr/>
          <a:lstStyle/>
          <a:p>
            <a:pPr algn="just"/>
            <a:r>
              <a:rPr lang="en-ZW" b="1" dirty="0"/>
              <a:t>Eight Wastes</a:t>
            </a:r>
          </a:p>
        </p:txBody>
      </p:sp>
      <p:sp>
        <p:nvSpPr>
          <p:cNvPr id="3" name="Content Placeholder 2">
            <a:extLst>
              <a:ext uri="{FF2B5EF4-FFF2-40B4-BE49-F238E27FC236}">
                <a16:creationId xmlns:a16="http://schemas.microsoft.com/office/drawing/2014/main" id="{F9AA070A-6B13-47A7-960F-3801978B99CD}"/>
              </a:ext>
            </a:extLst>
          </p:cNvPr>
          <p:cNvSpPr>
            <a:spLocks noGrp="1"/>
          </p:cNvSpPr>
          <p:nvPr>
            <p:ph idx="1"/>
          </p:nvPr>
        </p:nvSpPr>
        <p:spPr>
          <a:xfrm>
            <a:off x="5698435" y="1804370"/>
            <a:ext cx="6042991" cy="4472251"/>
          </a:xfrm>
        </p:spPr>
        <p:txBody>
          <a:bodyPr>
            <a:normAutofit/>
          </a:bodyPr>
          <a:lstStyle/>
          <a:p>
            <a:pPr algn="just"/>
            <a:r>
              <a:rPr lang="en-US" sz="2400" b="1" dirty="0"/>
              <a:t>5S is a philosophy, a way of thinking which focuses on organizing and managing the workspace by eliminating 7 Wastes</a:t>
            </a:r>
            <a:r>
              <a:rPr lang="en-US" sz="2400" dirty="0"/>
              <a:t> while improving quality and safety.  </a:t>
            </a:r>
            <a:endParaRPr lang="en-ZW" sz="2400" dirty="0"/>
          </a:p>
        </p:txBody>
      </p:sp>
      <p:pic>
        <p:nvPicPr>
          <p:cNvPr id="1026" name="Picture 2" descr="Image result for 7 wastes">
            <a:extLst>
              <a:ext uri="{FF2B5EF4-FFF2-40B4-BE49-F238E27FC236}">
                <a16:creationId xmlns:a16="http://schemas.microsoft.com/office/drawing/2014/main" id="{64754D7F-B8A3-4716-AC3D-B4B1609429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8063" y="1804370"/>
            <a:ext cx="3960379" cy="3907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8975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6" descr="&quot;&lt;yoastmark">
            <a:extLst>
              <a:ext uri="{FF2B5EF4-FFF2-40B4-BE49-F238E27FC236}">
                <a16:creationId xmlns:a16="http://schemas.microsoft.com/office/drawing/2014/main" id="{DE0A3BAB-EB9B-4F25-B19C-6EC112A1E39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6" y="1855305"/>
            <a:ext cx="5624811" cy="331304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the 5s methodology">
            <a:extLst>
              <a:ext uri="{FF2B5EF4-FFF2-40B4-BE49-F238E27FC236}">
                <a16:creationId xmlns:a16="http://schemas.microsoft.com/office/drawing/2014/main" id="{79E8E23D-22D3-461E-8F9C-AF974FB2FDE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87549" y="643467"/>
            <a:ext cx="5221356" cy="5744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252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CDD84-837E-4080-B42B-157E5629FD1E}"/>
              </a:ext>
            </a:extLst>
          </p:cNvPr>
          <p:cNvSpPr>
            <a:spLocks noGrp="1"/>
          </p:cNvSpPr>
          <p:nvPr>
            <p:ph type="title"/>
          </p:nvPr>
        </p:nvSpPr>
        <p:spPr>
          <a:xfrm>
            <a:off x="1736034" y="625858"/>
            <a:ext cx="8911687" cy="1280890"/>
          </a:xfrm>
        </p:spPr>
        <p:txBody>
          <a:bodyPr/>
          <a:lstStyle/>
          <a:p>
            <a:r>
              <a:rPr lang="en-US" b="1" dirty="0"/>
              <a:t>The 5S's </a:t>
            </a:r>
            <a:br>
              <a:rPr lang="en-US" dirty="0"/>
            </a:br>
            <a:endParaRPr lang="en-ZW" dirty="0"/>
          </a:p>
        </p:txBody>
      </p:sp>
      <p:sp>
        <p:nvSpPr>
          <p:cNvPr id="3" name="Content Placeholder 2">
            <a:extLst>
              <a:ext uri="{FF2B5EF4-FFF2-40B4-BE49-F238E27FC236}">
                <a16:creationId xmlns:a16="http://schemas.microsoft.com/office/drawing/2014/main" id="{2F9B0867-FA9B-45D5-A803-C2C637F6B5BF}"/>
              </a:ext>
            </a:extLst>
          </p:cNvPr>
          <p:cNvSpPr>
            <a:spLocks noGrp="1"/>
          </p:cNvSpPr>
          <p:nvPr>
            <p:ph idx="1"/>
          </p:nvPr>
        </p:nvSpPr>
        <p:spPr>
          <a:xfrm>
            <a:off x="1205947" y="1683027"/>
            <a:ext cx="10071653" cy="4465982"/>
          </a:xfrm>
        </p:spPr>
        <p:txBody>
          <a:bodyPr>
            <a:normAutofit/>
          </a:bodyPr>
          <a:lstStyle/>
          <a:p>
            <a:pPr algn="just"/>
            <a:r>
              <a:rPr lang="en-US" sz="2400" dirty="0"/>
              <a:t>5S is a philosophy, a way of thinking which focuses on organizing and managing the workspace by eliminating </a:t>
            </a:r>
            <a:r>
              <a:rPr lang="en-US" sz="2400" b="1" dirty="0"/>
              <a:t>7 Wastes</a:t>
            </a:r>
            <a:r>
              <a:rPr lang="en-US" sz="2400" dirty="0"/>
              <a:t> while improving quality and safety.</a:t>
            </a:r>
          </a:p>
          <a:p>
            <a:pPr algn="just"/>
            <a:r>
              <a:rPr lang="en-US" sz="2400" dirty="0"/>
              <a:t>The 5S list describes how to organize a workspace for efficiency and effectiveness by identifying and storing the items used, maintaining the area and items, and sustaining the new order. </a:t>
            </a:r>
          </a:p>
          <a:p>
            <a:pPr algn="just"/>
            <a:r>
              <a:rPr lang="en-US" sz="2400" dirty="0"/>
              <a:t>The decision-making process usually comes from a dialogue about standardization, which builds understanding among employees of how they should do the work. </a:t>
            </a:r>
          </a:p>
          <a:p>
            <a:endParaRPr lang="en-ZW" dirty="0"/>
          </a:p>
        </p:txBody>
      </p:sp>
    </p:spTree>
    <p:extLst>
      <p:ext uri="{BB962C8B-B14F-4D97-AF65-F5344CB8AC3E}">
        <p14:creationId xmlns:p14="http://schemas.microsoft.com/office/powerpoint/2010/main" val="1159356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EE3BA-50FE-4223-96E2-D78B907D9BC6}"/>
              </a:ext>
            </a:extLst>
          </p:cNvPr>
          <p:cNvSpPr>
            <a:spLocks noGrp="1"/>
          </p:cNvSpPr>
          <p:nvPr>
            <p:ph type="title"/>
          </p:nvPr>
        </p:nvSpPr>
        <p:spPr>
          <a:xfrm>
            <a:off x="1905537" y="504840"/>
            <a:ext cx="8911687" cy="1280890"/>
          </a:xfrm>
        </p:spPr>
        <p:txBody>
          <a:bodyPr/>
          <a:lstStyle/>
          <a:p>
            <a:r>
              <a:rPr lang="en-US" b="1" dirty="0"/>
              <a:t>1 - Sort</a:t>
            </a:r>
            <a:br>
              <a:rPr lang="en-US" dirty="0"/>
            </a:br>
            <a:endParaRPr lang="en-ZW" dirty="0"/>
          </a:p>
        </p:txBody>
      </p:sp>
      <p:sp>
        <p:nvSpPr>
          <p:cNvPr id="3" name="Content Placeholder 2">
            <a:extLst>
              <a:ext uri="{FF2B5EF4-FFF2-40B4-BE49-F238E27FC236}">
                <a16:creationId xmlns:a16="http://schemas.microsoft.com/office/drawing/2014/main" id="{E415CBD5-32BE-4DDB-B5C0-84845AD1E6CF}"/>
              </a:ext>
            </a:extLst>
          </p:cNvPr>
          <p:cNvSpPr>
            <a:spLocks noGrp="1"/>
          </p:cNvSpPr>
          <p:nvPr>
            <p:ph idx="1"/>
          </p:nvPr>
        </p:nvSpPr>
        <p:spPr>
          <a:xfrm>
            <a:off x="926556" y="1430773"/>
            <a:ext cx="10391898" cy="4352544"/>
          </a:xfrm>
        </p:spPr>
        <p:txBody>
          <a:bodyPr>
            <a:normAutofit/>
          </a:bodyPr>
          <a:lstStyle/>
          <a:p>
            <a:pPr marL="0" indent="0" algn="just">
              <a:buNone/>
            </a:pPr>
            <a:r>
              <a:rPr lang="en-US" sz="2400" dirty="0"/>
              <a:t>1.1. Identify all items  in the work area</a:t>
            </a:r>
          </a:p>
          <a:p>
            <a:pPr marL="0" indent="0" algn="just">
              <a:buNone/>
            </a:pPr>
            <a:r>
              <a:rPr lang="en-US" sz="2400" dirty="0"/>
              <a:t>1.2. Distinguish between essential and non-essential items</a:t>
            </a:r>
          </a:p>
          <a:p>
            <a:pPr marL="0" indent="0" algn="just">
              <a:buNone/>
            </a:pPr>
            <a:r>
              <a:rPr lang="en-US" sz="2400" dirty="0"/>
              <a:t>1.3. Place any non-essential item in a appropriate place, not in the work area</a:t>
            </a:r>
          </a:p>
          <a:p>
            <a:pPr marL="0" indent="0" algn="just">
              <a:buNone/>
            </a:pPr>
            <a:r>
              <a:rPr lang="en-US" sz="2400" dirty="0"/>
              <a:t>1.4. Regularly check that only essential items are in the work area</a:t>
            </a:r>
          </a:p>
          <a:p>
            <a:endParaRPr lang="en-ZW" dirty="0"/>
          </a:p>
        </p:txBody>
      </p:sp>
    </p:spTree>
    <p:extLst>
      <p:ext uri="{BB962C8B-B14F-4D97-AF65-F5344CB8AC3E}">
        <p14:creationId xmlns:p14="http://schemas.microsoft.com/office/powerpoint/2010/main" val="2122167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392AB-F5FF-49C6-8360-D3E22C5D7F28}"/>
              </a:ext>
            </a:extLst>
          </p:cNvPr>
          <p:cNvSpPr>
            <a:spLocks noGrp="1"/>
          </p:cNvSpPr>
          <p:nvPr>
            <p:ph type="title"/>
          </p:nvPr>
        </p:nvSpPr>
        <p:spPr>
          <a:xfrm>
            <a:off x="1612265" y="571102"/>
            <a:ext cx="8911687" cy="1280890"/>
          </a:xfrm>
        </p:spPr>
        <p:txBody>
          <a:bodyPr/>
          <a:lstStyle/>
          <a:p>
            <a:r>
              <a:rPr lang="en-ZW" b="1" dirty="0"/>
              <a:t>Tags</a:t>
            </a:r>
          </a:p>
        </p:txBody>
      </p:sp>
      <p:grpSp>
        <p:nvGrpSpPr>
          <p:cNvPr id="4" name="Group 3">
            <a:extLst>
              <a:ext uri="{FF2B5EF4-FFF2-40B4-BE49-F238E27FC236}">
                <a16:creationId xmlns:a16="http://schemas.microsoft.com/office/drawing/2014/main" id="{903A0782-9724-4576-965F-3F0F8B9F7476}"/>
              </a:ext>
            </a:extLst>
          </p:cNvPr>
          <p:cNvGrpSpPr/>
          <p:nvPr/>
        </p:nvGrpSpPr>
        <p:grpSpPr>
          <a:xfrm>
            <a:off x="1311965" y="1610475"/>
            <a:ext cx="2337206" cy="4014000"/>
            <a:chOff x="304800" y="1371600"/>
            <a:chExt cx="2895600" cy="4648200"/>
          </a:xfrm>
        </p:grpSpPr>
        <p:pic>
          <p:nvPicPr>
            <p:cNvPr id="5" name="Picture 34">
              <a:extLst>
                <a:ext uri="{FF2B5EF4-FFF2-40B4-BE49-F238E27FC236}">
                  <a16:creationId xmlns:a16="http://schemas.microsoft.com/office/drawing/2014/main" id="{2F293159-3FB3-4EFD-83F2-6A8917AAC2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28194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5">
              <a:extLst>
                <a:ext uri="{FF2B5EF4-FFF2-40B4-BE49-F238E27FC236}">
                  <a16:creationId xmlns:a16="http://schemas.microsoft.com/office/drawing/2014/main" id="{9B26DEF4-304B-4969-9A1E-7ECEB0E12F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048000"/>
              <a:ext cx="28194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6">
              <a:extLst>
                <a:ext uri="{FF2B5EF4-FFF2-40B4-BE49-F238E27FC236}">
                  <a16:creationId xmlns:a16="http://schemas.microsoft.com/office/drawing/2014/main" id="{DB068756-CA91-4ADA-BD92-66E807C363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724400"/>
              <a:ext cx="2819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8" name="Table 7">
            <a:extLst>
              <a:ext uri="{FF2B5EF4-FFF2-40B4-BE49-F238E27FC236}">
                <a16:creationId xmlns:a16="http://schemas.microsoft.com/office/drawing/2014/main" id="{92669CA4-884D-4AAC-8335-6DF1DDFFD35E}"/>
              </a:ext>
            </a:extLst>
          </p:cNvPr>
          <p:cNvGraphicFramePr>
            <a:graphicFrameLocks noGrp="1"/>
          </p:cNvGraphicFramePr>
          <p:nvPr>
            <p:extLst>
              <p:ext uri="{D42A27DB-BD31-4B8C-83A1-F6EECF244321}">
                <p14:modId xmlns:p14="http://schemas.microsoft.com/office/powerpoint/2010/main" val="1162675175"/>
              </p:ext>
            </p:extLst>
          </p:nvPr>
        </p:nvGraphicFramePr>
        <p:xfrm>
          <a:off x="3649171" y="1709530"/>
          <a:ext cx="6501994" cy="3914945"/>
        </p:xfrm>
        <a:graphic>
          <a:graphicData uri="http://schemas.openxmlformats.org/drawingml/2006/table">
            <a:tbl>
              <a:tblPr/>
              <a:tblGrid>
                <a:gridCol w="6501994">
                  <a:extLst>
                    <a:ext uri="{9D8B030D-6E8A-4147-A177-3AD203B41FA5}">
                      <a16:colId xmlns:a16="http://schemas.microsoft.com/office/drawing/2014/main" val="3192206891"/>
                    </a:ext>
                  </a:extLst>
                </a:gridCol>
              </a:tblGrid>
              <a:tr h="1365296">
                <a:tc>
                  <a:txBody>
                    <a:bodyPr/>
                    <a:lstStyle/>
                    <a:p>
                      <a:pPr marL="0" marR="0" lvl="0" indent="0" algn="l" defTabSz="914400" rtl="0" eaLnBrk="1" fontAlgn="base" latinLnBrk="0" hangingPunct="1">
                        <a:lnSpc>
                          <a:spcPct val="100000"/>
                        </a:lnSpc>
                        <a:spcBef>
                          <a:spcPct val="20000"/>
                        </a:spcBef>
                        <a:spcAft>
                          <a:spcPct val="0"/>
                        </a:spcAft>
                        <a:buClr>
                          <a:schemeClr val="bg2"/>
                        </a:buClr>
                        <a:buSzPct val="65000"/>
                        <a:buFont typeface="Wingdings" pitchFamily="2" charset="2"/>
                        <a:buChar char="­"/>
                        <a:tabLst/>
                      </a:pPr>
                      <a:r>
                        <a:rPr kumimoji="0" lang="en-US" sz="1800" b="0" i="0" u="none" strike="noStrike" cap="none" normalizeH="0" baseline="0" dirty="0">
                          <a:ln>
                            <a:noFill/>
                          </a:ln>
                          <a:solidFill>
                            <a:schemeClr val="tx1"/>
                          </a:solidFill>
                          <a:effectLst/>
                          <a:latin typeface="Arial" charset="0"/>
                          <a:cs typeface="Arial" charset="0"/>
                        </a:rPr>
                        <a:t>Allocate a central "Red Tag Area" where items go that cannot be simply thrown in the trash.</a:t>
                      </a:r>
                      <a:r>
                        <a:rPr kumimoji="0" lang="en-US" sz="1800" b="0" i="0" u="none" strike="noStrike" cap="none" normalizeH="0" baseline="0" dirty="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bg2"/>
                        </a:buClr>
                        <a:buSzPct val="65000"/>
                        <a:buFont typeface="Wingdings" pitchFamily="2" charset="2"/>
                        <a:buChar char="­"/>
                        <a:tabLst/>
                      </a:pPr>
                      <a:r>
                        <a:rPr kumimoji="0" lang="en-US" sz="1800" b="0" i="0" u="none" strike="noStrike" cap="none" normalizeH="0" baseline="0" dirty="0">
                          <a:ln>
                            <a:noFill/>
                          </a:ln>
                          <a:solidFill>
                            <a:schemeClr val="tx1"/>
                          </a:solidFill>
                          <a:effectLst/>
                          <a:latin typeface="Arial" charset="0"/>
                          <a:cs typeface="Arial" charset="0"/>
                        </a:rPr>
                        <a:t>Include disposal instructions if necessary.</a:t>
                      </a:r>
                      <a:r>
                        <a:rPr kumimoji="0" lang="en-US" sz="1800" b="0" i="0" u="none" strike="noStrike" cap="none" normalizeH="0" baseline="0" dirty="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53324341"/>
                  </a:ext>
                </a:extLst>
              </a:tr>
              <a:tr h="1414644">
                <a:tc>
                  <a:txBody>
                    <a:bodyPr/>
                    <a:lstStyle/>
                    <a:p>
                      <a:pPr marL="0" marR="0" lvl="0" indent="0" algn="l" defTabSz="914400" rtl="0" eaLnBrk="1" fontAlgn="base" latinLnBrk="0" hangingPunct="1">
                        <a:lnSpc>
                          <a:spcPct val="100000"/>
                        </a:lnSpc>
                        <a:spcBef>
                          <a:spcPct val="20000"/>
                        </a:spcBef>
                        <a:spcAft>
                          <a:spcPct val="0"/>
                        </a:spcAft>
                        <a:buClr>
                          <a:schemeClr val="bg2"/>
                        </a:buClr>
                        <a:buSzPct val="65000"/>
                        <a:buFont typeface="Wingdings" pitchFamily="2" charset="2"/>
                        <a:buChar char="­"/>
                        <a:tabLst/>
                      </a:pPr>
                      <a:r>
                        <a:rPr kumimoji="0" lang="en-US" sz="1800" b="0" i="0" u="none" strike="noStrike" cap="none" normalizeH="0" baseline="0" dirty="0">
                          <a:ln>
                            <a:noFill/>
                          </a:ln>
                          <a:solidFill>
                            <a:schemeClr val="tx1"/>
                          </a:solidFill>
                          <a:effectLst/>
                          <a:latin typeface="Arial" charset="0"/>
                          <a:cs typeface="Arial" charset="0"/>
                        </a:rPr>
                        <a:t>Allocate a "Yellow Tag" location near the workplace. </a:t>
                      </a:r>
                      <a:r>
                        <a:rPr kumimoji="0" lang="en-US" sz="1800" b="0" i="0" u="none" strike="noStrike" cap="none" normalizeH="0" baseline="0" dirty="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bg2"/>
                        </a:buClr>
                        <a:buSzPct val="65000"/>
                        <a:buFont typeface="Wingdings" pitchFamily="2" charset="2"/>
                        <a:buChar char="­"/>
                        <a:tabLst/>
                      </a:pPr>
                      <a:r>
                        <a:rPr kumimoji="0" lang="en-US" sz="1800" b="0" i="0" u="none" strike="noStrike" cap="none" normalizeH="0" baseline="0" dirty="0">
                          <a:ln>
                            <a:noFill/>
                          </a:ln>
                          <a:solidFill>
                            <a:schemeClr val="tx1"/>
                          </a:solidFill>
                          <a:effectLst/>
                          <a:latin typeface="Arial" charset="0"/>
                          <a:cs typeface="Arial" charset="0"/>
                        </a:rPr>
                        <a:t>Review on a specific date. </a:t>
                      </a:r>
                      <a:r>
                        <a:rPr kumimoji="0" lang="en-US" sz="1800" b="0" i="0" u="none" strike="noStrike" cap="none" normalizeH="0" baseline="0" dirty="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bg2"/>
                        </a:buClr>
                        <a:buSzPct val="65000"/>
                        <a:buFont typeface="Wingdings" pitchFamily="2" charset="2"/>
                        <a:buChar char="­"/>
                        <a:tabLst/>
                      </a:pPr>
                      <a:r>
                        <a:rPr kumimoji="0" lang="en-US" sz="1800" b="0" i="0" u="none" strike="noStrike" cap="none" normalizeH="0" baseline="0" dirty="0">
                          <a:ln>
                            <a:noFill/>
                          </a:ln>
                          <a:solidFill>
                            <a:schemeClr val="tx1"/>
                          </a:solidFill>
                          <a:effectLst/>
                          <a:latin typeface="Arial" charset="0"/>
                          <a:cs typeface="Arial" charset="0"/>
                        </a:rPr>
                        <a:t>Store occasionally necessary items in out of the way locations</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54226150"/>
                  </a:ext>
                </a:extLst>
              </a:tr>
              <a:tr h="1135005">
                <a:tc>
                  <a:txBody>
                    <a:bodyPr/>
                    <a:lstStyle/>
                    <a:p>
                      <a:pPr marL="0" marR="0" lvl="0" indent="0" algn="l" defTabSz="914400" rtl="0" eaLnBrk="1" fontAlgn="base" latinLnBrk="0" hangingPunct="1">
                        <a:lnSpc>
                          <a:spcPct val="100000"/>
                        </a:lnSpc>
                        <a:spcBef>
                          <a:spcPct val="20000"/>
                        </a:spcBef>
                        <a:spcAft>
                          <a:spcPct val="0"/>
                        </a:spcAft>
                        <a:buClr>
                          <a:schemeClr val="bg2"/>
                        </a:buClr>
                        <a:buSzPct val="65000"/>
                        <a:buFont typeface="Wingdings" pitchFamily="2" charset="2"/>
                        <a:buChar char="­"/>
                        <a:tabLst/>
                      </a:pPr>
                      <a:r>
                        <a:rPr kumimoji="0" lang="en-US" sz="1800" b="0" i="0" u="none" strike="noStrike" cap="none" normalizeH="0" baseline="0" dirty="0">
                          <a:ln>
                            <a:noFill/>
                          </a:ln>
                          <a:solidFill>
                            <a:schemeClr val="tx1"/>
                          </a:solidFill>
                          <a:effectLst/>
                          <a:latin typeface="Arial" charset="0"/>
                          <a:cs typeface="Arial" charset="0"/>
                        </a:rPr>
                        <a:t>Leave "Green Tag" items in the workplace. </a:t>
                      </a:r>
                      <a:r>
                        <a:rPr kumimoji="0" lang="en-US" sz="1800" b="0" i="0" u="none" strike="noStrike" cap="none" normalizeH="0" baseline="0" dirty="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bg2"/>
                        </a:buClr>
                        <a:buSzPct val="65000"/>
                        <a:buFont typeface="Wingdings" pitchFamily="2" charset="2"/>
                        <a:buChar char="­"/>
                        <a:tabLst/>
                      </a:pPr>
                      <a:r>
                        <a:rPr kumimoji="0" lang="en-US" sz="1800" b="0" i="0" u="none" strike="noStrike" cap="none" normalizeH="0" baseline="0" dirty="0">
                          <a:ln>
                            <a:noFill/>
                          </a:ln>
                          <a:solidFill>
                            <a:schemeClr val="tx1"/>
                          </a:solidFill>
                          <a:effectLst/>
                          <a:latin typeface="Arial" charset="0"/>
                          <a:cs typeface="Arial" charset="0"/>
                        </a:rPr>
                        <a:t>Set their final location later.</a:t>
                      </a:r>
                      <a:r>
                        <a:rPr kumimoji="0" lang="en-US" sz="1600" b="0" i="0" u="none" strike="noStrike" cap="none" normalizeH="0" baseline="0" dirty="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bg2"/>
                        </a:buClr>
                        <a:buSzPct val="65000"/>
                        <a:buFont typeface="Wingdings" pitchFamily="2" charset="2"/>
                        <a:buNone/>
                        <a:tabLst/>
                      </a:pPr>
                      <a:endParaRPr kumimoji="0" lang="en-US" sz="16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23700428"/>
                  </a:ext>
                </a:extLst>
              </a:tr>
            </a:tbl>
          </a:graphicData>
        </a:graphic>
      </p:graphicFrame>
    </p:spTree>
    <p:extLst>
      <p:ext uri="{BB962C8B-B14F-4D97-AF65-F5344CB8AC3E}">
        <p14:creationId xmlns:p14="http://schemas.microsoft.com/office/powerpoint/2010/main" val="1308822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8C180-77F9-4FC1-89D4-230E3AA1AECB}"/>
              </a:ext>
            </a:extLst>
          </p:cNvPr>
          <p:cNvSpPr>
            <a:spLocks noGrp="1"/>
          </p:cNvSpPr>
          <p:nvPr>
            <p:ph type="title"/>
          </p:nvPr>
        </p:nvSpPr>
        <p:spPr>
          <a:xfrm>
            <a:off x="1873527" y="544597"/>
            <a:ext cx="8911687" cy="1280890"/>
          </a:xfrm>
        </p:spPr>
        <p:txBody>
          <a:bodyPr/>
          <a:lstStyle/>
          <a:p>
            <a:r>
              <a:rPr lang="en-US" b="1" dirty="0"/>
              <a:t>2 - Straighten</a:t>
            </a:r>
            <a:br>
              <a:rPr lang="en-US" dirty="0"/>
            </a:br>
            <a:endParaRPr lang="en-ZW" dirty="0"/>
          </a:p>
        </p:txBody>
      </p:sp>
      <p:sp>
        <p:nvSpPr>
          <p:cNvPr id="3" name="Content Placeholder 2">
            <a:extLst>
              <a:ext uri="{FF2B5EF4-FFF2-40B4-BE49-F238E27FC236}">
                <a16:creationId xmlns:a16="http://schemas.microsoft.com/office/drawing/2014/main" id="{26C14A74-8DD3-47BF-AD26-1011B59CB88C}"/>
              </a:ext>
            </a:extLst>
          </p:cNvPr>
          <p:cNvSpPr>
            <a:spLocks noGrp="1"/>
          </p:cNvSpPr>
          <p:nvPr>
            <p:ph idx="1"/>
          </p:nvPr>
        </p:nvSpPr>
        <p:spPr>
          <a:xfrm>
            <a:off x="1847022" y="1445530"/>
            <a:ext cx="9324560" cy="4120381"/>
          </a:xfrm>
        </p:spPr>
        <p:txBody>
          <a:bodyPr>
            <a:normAutofit fontScale="77500" lnSpcReduction="20000"/>
          </a:bodyPr>
          <a:lstStyle/>
          <a:p>
            <a:pPr marL="0" indent="0" algn="just">
              <a:buNone/>
            </a:pPr>
            <a:r>
              <a:rPr lang="en-US" sz="3200" dirty="0"/>
              <a:t>2.1. Identify the best location for each essential item</a:t>
            </a:r>
          </a:p>
          <a:p>
            <a:pPr marL="0" indent="0" algn="just">
              <a:buNone/>
            </a:pPr>
            <a:r>
              <a:rPr lang="en-US" sz="3200" dirty="0"/>
              <a:t>2.2. Place each essential item in its assigned location</a:t>
            </a:r>
          </a:p>
          <a:p>
            <a:pPr marL="0" indent="0" algn="just">
              <a:buNone/>
            </a:pPr>
            <a:r>
              <a:rPr lang="en-US" sz="3200" dirty="0"/>
              <a:t>2.3. After use immediately return each essential item to its assigned location</a:t>
            </a:r>
          </a:p>
          <a:p>
            <a:pPr marL="0" indent="0" algn="just">
              <a:buNone/>
            </a:pPr>
            <a:r>
              <a:rPr lang="en-US" sz="3200" dirty="0"/>
              <a:t>2.4. Regularly check that each essential item is in its assigned location</a:t>
            </a:r>
          </a:p>
          <a:p>
            <a:pPr marL="0" indent="0" algn="just">
              <a:buNone/>
            </a:pPr>
            <a:r>
              <a:rPr lang="en-GB" altLang="en-US" sz="3200" dirty="0">
                <a:solidFill>
                  <a:srgbClr val="003399"/>
                </a:solidFill>
                <a:latin typeface="Verdana" panose="020B0604030504040204" pitchFamily="34" charset="0"/>
              </a:rPr>
              <a:t>Strategies for effective Set In Order are painting floors, outlining work areas and locations, shadow boards, and modular shelving and cabinets for needed items such as trash cans, brooms, mop and buckets.</a:t>
            </a:r>
          </a:p>
          <a:p>
            <a:pPr marL="0" indent="0" algn="just">
              <a:buNone/>
            </a:pPr>
            <a:endParaRPr lang="en-US" sz="3200" dirty="0"/>
          </a:p>
          <a:p>
            <a:pPr marL="0" indent="0">
              <a:buNone/>
            </a:pPr>
            <a:endParaRPr lang="en-ZW" dirty="0"/>
          </a:p>
        </p:txBody>
      </p:sp>
    </p:spTree>
    <p:extLst>
      <p:ext uri="{BB962C8B-B14F-4D97-AF65-F5344CB8AC3E}">
        <p14:creationId xmlns:p14="http://schemas.microsoft.com/office/powerpoint/2010/main" val="560615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CFE1E-D0F6-439F-A0DF-8383ADA38073}"/>
              </a:ext>
            </a:extLst>
          </p:cNvPr>
          <p:cNvSpPr>
            <a:spLocks noGrp="1"/>
          </p:cNvSpPr>
          <p:nvPr>
            <p:ph type="title"/>
          </p:nvPr>
        </p:nvSpPr>
        <p:spPr>
          <a:xfrm>
            <a:off x="1864056" y="721491"/>
            <a:ext cx="8911687" cy="1280890"/>
          </a:xfrm>
        </p:spPr>
        <p:txBody>
          <a:bodyPr/>
          <a:lstStyle/>
          <a:p>
            <a:r>
              <a:rPr lang="en-US" b="1" dirty="0"/>
              <a:t>3 - Shine</a:t>
            </a:r>
            <a:br>
              <a:rPr lang="en-US" dirty="0"/>
            </a:br>
            <a:endParaRPr lang="en-ZW" dirty="0"/>
          </a:p>
        </p:txBody>
      </p:sp>
      <p:sp>
        <p:nvSpPr>
          <p:cNvPr id="3" name="Content Placeholder 2">
            <a:extLst>
              <a:ext uri="{FF2B5EF4-FFF2-40B4-BE49-F238E27FC236}">
                <a16:creationId xmlns:a16="http://schemas.microsoft.com/office/drawing/2014/main" id="{66FEFCD1-C3D6-4E05-8D5B-69A6CB722931}"/>
              </a:ext>
            </a:extLst>
          </p:cNvPr>
          <p:cNvSpPr>
            <a:spLocks noGrp="1"/>
          </p:cNvSpPr>
          <p:nvPr>
            <p:ph idx="1"/>
          </p:nvPr>
        </p:nvSpPr>
        <p:spPr>
          <a:xfrm>
            <a:off x="795130" y="2080591"/>
            <a:ext cx="7752521" cy="4055918"/>
          </a:xfrm>
        </p:spPr>
        <p:txBody>
          <a:bodyPr/>
          <a:lstStyle/>
          <a:p>
            <a:pPr marL="0" indent="0" algn="just">
              <a:buNone/>
            </a:pPr>
            <a:r>
              <a:rPr lang="en-US" sz="2800" dirty="0"/>
              <a:t>3.1. Keep the work area clean and tidy at all times</a:t>
            </a:r>
          </a:p>
          <a:p>
            <a:pPr marL="0" indent="0" algn="just">
              <a:buNone/>
            </a:pPr>
            <a:r>
              <a:rPr lang="en-US" sz="2800" dirty="0"/>
              <a:t>3.2. Conduct regular housekeeping activities during shift</a:t>
            </a:r>
          </a:p>
          <a:p>
            <a:pPr marL="0" indent="0" algn="just">
              <a:buNone/>
            </a:pPr>
            <a:r>
              <a:rPr lang="en-US" sz="2800" dirty="0"/>
              <a:t>3.3. Ensure the work area is neat, clean and tidy at both beginning and end of shift</a:t>
            </a:r>
          </a:p>
          <a:p>
            <a:pPr marL="0" indent="0">
              <a:buNone/>
            </a:pPr>
            <a:endParaRPr lang="en-ZW" dirty="0"/>
          </a:p>
        </p:txBody>
      </p:sp>
      <p:pic>
        <p:nvPicPr>
          <p:cNvPr id="2050" name="Picture 2" descr="Image result for cleaning">
            <a:extLst>
              <a:ext uri="{FF2B5EF4-FFF2-40B4-BE49-F238E27FC236}">
                <a16:creationId xmlns:a16="http://schemas.microsoft.com/office/drawing/2014/main" id="{30E1FDD5-96AF-44F5-840D-71635884A7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3912" y="2097646"/>
            <a:ext cx="2950197" cy="191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946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CFE1E-D0F6-439F-A0DF-8383ADA38073}"/>
              </a:ext>
            </a:extLst>
          </p:cNvPr>
          <p:cNvSpPr>
            <a:spLocks noGrp="1"/>
          </p:cNvSpPr>
          <p:nvPr>
            <p:ph type="title"/>
          </p:nvPr>
        </p:nvSpPr>
        <p:spPr>
          <a:xfrm>
            <a:off x="1864056" y="721491"/>
            <a:ext cx="8911687" cy="1280890"/>
          </a:xfrm>
        </p:spPr>
        <p:txBody>
          <a:bodyPr/>
          <a:lstStyle/>
          <a:p>
            <a:r>
              <a:rPr lang="en-US" b="1" dirty="0"/>
              <a:t>Guidelines to shine</a:t>
            </a:r>
            <a:br>
              <a:rPr lang="en-US" dirty="0"/>
            </a:br>
            <a:endParaRPr lang="en-ZW" dirty="0"/>
          </a:p>
        </p:txBody>
      </p:sp>
      <p:sp>
        <p:nvSpPr>
          <p:cNvPr id="3" name="Content Placeholder 2">
            <a:extLst>
              <a:ext uri="{FF2B5EF4-FFF2-40B4-BE49-F238E27FC236}">
                <a16:creationId xmlns:a16="http://schemas.microsoft.com/office/drawing/2014/main" id="{66FEFCD1-C3D6-4E05-8D5B-69A6CB722931}"/>
              </a:ext>
            </a:extLst>
          </p:cNvPr>
          <p:cNvSpPr>
            <a:spLocks noGrp="1"/>
          </p:cNvSpPr>
          <p:nvPr>
            <p:ph idx="1"/>
          </p:nvPr>
        </p:nvSpPr>
        <p:spPr>
          <a:xfrm>
            <a:off x="1550504" y="1709530"/>
            <a:ext cx="9727096" cy="3101009"/>
          </a:xfrm>
        </p:spPr>
        <p:txBody>
          <a:bodyPr/>
          <a:lstStyle/>
          <a:p>
            <a:pPr algn="just" eaLnBrk="1" hangingPunct="1">
              <a:lnSpc>
                <a:spcPct val="90000"/>
              </a:lnSpc>
            </a:pPr>
            <a:r>
              <a:rPr lang="en-US" altLang="en-US" sz="2400" dirty="0">
                <a:cs typeface="Arial" panose="020B0604020202020204" pitchFamily="34" charset="0"/>
              </a:rPr>
              <a:t>Each work team should establish their own measure of "clean". </a:t>
            </a:r>
            <a:r>
              <a:rPr lang="en-US" altLang="en-US" sz="2400" dirty="0"/>
              <a:t> </a:t>
            </a:r>
          </a:p>
          <a:p>
            <a:pPr algn="just" eaLnBrk="1" hangingPunct="1">
              <a:lnSpc>
                <a:spcPct val="90000"/>
              </a:lnSpc>
            </a:pPr>
            <a:r>
              <a:rPr lang="en-US" altLang="en-US" sz="2400" dirty="0">
                <a:cs typeface="Arial" panose="020B0604020202020204" pitchFamily="34" charset="0"/>
              </a:rPr>
              <a:t>Establish a regular schedule for routine cleaning and deep cleaning. The entire team participates. </a:t>
            </a:r>
          </a:p>
          <a:p>
            <a:pPr algn="just" eaLnBrk="1" hangingPunct="1">
              <a:lnSpc>
                <a:spcPct val="90000"/>
              </a:lnSpc>
            </a:pPr>
            <a:r>
              <a:rPr lang="en-US" altLang="en-US" sz="2400" dirty="0">
                <a:cs typeface="Arial" panose="020B0604020202020204" pitchFamily="34" charset="0"/>
              </a:rPr>
              <a:t>Ensure that each crew has adequate cleaning supplies and equipment.</a:t>
            </a:r>
            <a:r>
              <a:rPr lang="en-US" altLang="en-US" sz="2400" dirty="0"/>
              <a:t> </a:t>
            </a:r>
          </a:p>
          <a:p>
            <a:pPr marL="0" indent="0" algn="just">
              <a:buNone/>
            </a:pPr>
            <a:endParaRPr lang="en-ZW" dirty="0"/>
          </a:p>
        </p:txBody>
      </p:sp>
      <p:pic>
        <p:nvPicPr>
          <p:cNvPr id="5122" name="Picture 2" descr="Image result for cleaning">
            <a:extLst>
              <a:ext uri="{FF2B5EF4-FFF2-40B4-BE49-F238E27FC236}">
                <a16:creationId xmlns:a16="http://schemas.microsoft.com/office/drawing/2014/main" id="{AAD1868C-D708-4F57-881E-CD63FD810B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7583" y="4840115"/>
            <a:ext cx="293370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cleaning">
            <a:extLst>
              <a:ext uri="{FF2B5EF4-FFF2-40B4-BE49-F238E27FC236}">
                <a16:creationId xmlns:a16="http://schemas.microsoft.com/office/drawing/2014/main" id="{D3B264B7-9A21-4DA5-AB00-56A52E834C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7297" y="4840115"/>
            <a:ext cx="2543175" cy="17145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cleaning">
            <a:extLst>
              <a:ext uri="{FF2B5EF4-FFF2-40B4-BE49-F238E27FC236}">
                <a16:creationId xmlns:a16="http://schemas.microsoft.com/office/drawing/2014/main" id="{BDA45807-52DE-4F50-B5D7-9EFE972B11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0472" y="4840115"/>
            <a:ext cx="2562225"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965801"/>
      </p:ext>
    </p:extLst>
  </p:cSld>
  <p:clrMapOvr>
    <a:masterClrMapping/>
  </p:clrMapOvr>
</p:sld>
</file>

<file path=ppt/theme/theme1.xml><?xml version="1.0" encoding="utf-8"?>
<a:theme xmlns:a="http://schemas.openxmlformats.org/drawingml/2006/main" name="A4 Landscape Document">
  <a:themeElements>
    <a:clrScheme name="BDO new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4 Landscape Document_global_040517.potx" id="{B6C74164-96A1-48EE-A30D-F4766E04FC2E}" vid="{F42FD3D3-CCBF-4345-9D13-E8E21E520CA0}"/>
    </a:ext>
  </a:extLst>
</a:theme>
</file>

<file path=ppt/theme/theme2.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2811</TotalTime>
  <Words>613</Words>
  <Application>Microsoft Office PowerPoint</Application>
  <PresentationFormat>Widescreen</PresentationFormat>
  <Paragraphs>55</Paragraphs>
  <Slides>15</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Arial</vt:lpstr>
      <vt:lpstr>Century Gothic</vt:lpstr>
      <vt:lpstr>Monotype Corsiva</vt:lpstr>
      <vt:lpstr>Trebuchet MS</vt:lpstr>
      <vt:lpstr>Verdana</vt:lpstr>
      <vt:lpstr>Wingdings</vt:lpstr>
      <vt:lpstr>Wingdings 3</vt:lpstr>
      <vt:lpstr>A4 Landscape Document</vt:lpstr>
      <vt:lpstr>Wisp</vt:lpstr>
      <vt:lpstr>Applying Waste Elimination best</vt:lpstr>
      <vt:lpstr>Eight Wastes</vt:lpstr>
      <vt:lpstr>PowerPoint Presentation</vt:lpstr>
      <vt:lpstr>The 5S's  </vt:lpstr>
      <vt:lpstr>1 - Sort </vt:lpstr>
      <vt:lpstr>Tags</vt:lpstr>
      <vt:lpstr>2 - Straighten </vt:lpstr>
      <vt:lpstr>3 - Shine </vt:lpstr>
      <vt:lpstr>Guidelines to shine </vt:lpstr>
      <vt:lpstr>4 - Standardize </vt:lpstr>
      <vt:lpstr>5 - Sustain </vt:lpstr>
      <vt:lpstr>8 Tools to Sustain 5S</vt:lpstr>
      <vt:lpstr>What types of businesses benefit from a 5S program? </vt:lpstr>
      <vt:lpstr>The Benefits of 5S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Applying Waste Elimination best</dc:title>
  <dc:creator>Natalie Musvaire</dc:creator>
  <cp:lastModifiedBy>Natalie Musvaire</cp:lastModifiedBy>
  <cp:revision>18</cp:revision>
  <dcterms:created xsi:type="dcterms:W3CDTF">2020-01-28T09:53:22Z</dcterms:created>
  <dcterms:modified xsi:type="dcterms:W3CDTF">2023-01-27T09:20:47Z</dcterms:modified>
</cp:coreProperties>
</file>