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82" r:id="rId2"/>
  </p:sldMasterIdLst>
  <p:sldIdLst>
    <p:sldId id="278" r:id="rId3"/>
    <p:sldId id="257" r:id="rId4"/>
    <p:sldId id="268" r:id="rId5"/>
    <p:sldId id="260" r:id="rId6"/>
    <p:sldId id="261" r:id="rId7"/>
    <p:sldId id="262" r:id="rId8"/>
    <p:sldId id="263" r:id="rId9"/>
    <p:sldId id="264" r:id="rId10"/>
    <p:sldId id="265" r:id="rId11"/>
    <p:sldId id="267" r:id="rId12"/>
    <p:sldId id="273" r:id="rId13"/>
    <p:sldId id="274" r:id="rId14"/>
    <p:sldId id="275" r:id="rId15"/>
    <p:sldId id="276" r:id="rId16"/>
    <p:sldId id="277" r:id="rId17"/>
    <p:sldId id="269" r:id="rId18"/>
    <p:sldId id="270" r:id="rId19"/>
    <p:sldId id="271" r:id="rId20"/>
    <p:sldId id="2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sorterViewPr>
    <p:cViewPr>
      <p:scale>
        <a:sx n="100" d="100"/>
        <a:sy n="100" d="100"/>
      </p:scale>
      <p:origin x="0" y="-32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5E90CA-B7A2-462B-A715-338C3AA8C64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4010D8D-40E3-401B-8F46-C9DAD9A7DB72}">
      <dgm:prSet/>
      <dgm:spPr/>
      <dgm:t>
        <a:bodyPr/>
        <a:lstStyle/>
        <a:p>
          <a:r>
            <a:rPr lang="en-US"/>
            <a:t>The DMAIC Process is a problem-solving tool that can be used to improve, optimize and stabilize business processes. </a:t>
          </a:r>
        </a:p>
      </dgm:t>
    </dgm:pt>
    <dgm:pt modelId="{CA786EF7-8C4A-41D1-BE05-B91CCC6C46D6}" type="parTrans" cxnId="{0D931294-D61F-4563-8079-0CC6C69F7B0B}">
      <dgm:prSet/>
      <dgm:spPr/>
      <dgm:t>
        <a:bodyPr/>
        <a:lstStyle/>
        <a:p>
          <a:endParaRPr lang="en-US"/>
        </a:p>
      </dgm:t>
    </dgm:pt>
    <dgm:pt modelId="{CF54B0F6-4FB1-47A3-8055-8830B92C8DD9}" type="sibTrans" cxnId="{0D931294-D61F-4563-8079-0CC6C69F7B0B}">
      <dgm:prSet/>
      <dgm:spPr/>
      <dgm:t>
        <a:bodyPr/>
        <a:lstStyle/>
        <a:p>
          <a:endParaRPr lang="en-US"/>
        </a:p>
      </dgm:t>
    </dgm:pt>
    <dgm:pt modelId="{511A286B-25ED-4695-9518-D4D1195A31F5}">
      <dgm:prSet/>
      <dgm:spPr/>
      <dgm:t>
        <a:bodyPr/>
        <a:lstStyle/>
        <a:p>
          <a:r>
            <a:rPr lang="en-US"/>
            <a:t>This cyclical problem-solving model seeks to improve the processes within an organization. </a:t>
          </a:r>
        </a:p>
      </dgm:t>
    </dgm:pt>
    <dgm:pt modelId="{B7083E34-32EE-4332-8DF7-B67EB5AD779B}" type="parTrans" cxnId="{549321C6-8E4D-47E4-9AD2-88E5B4FC53BD}">
      <dgm:prSet/>
      <dgm:spPr/>
      <dgm:t>
        <a:bodyPr/>
        <a:lstStyle/>
        <a:p>
          <a:endParaRPr lang="en-US"/>
        </a:p>
      </dgm:t>
    </dgm:pt>
    <dgm:pt modelId="{11D084A3-DE43-44C9-B0E8-6AD91CA76433}" type="sibTrans" cxnId="{549321C6-8E4D-47E4-9AD2-88E5B4FC53BD}">
      <dgm:prSet/>
      <dgm:spPr/>
      <dgm:t>
        <a:bodyPr/>
        <a:lstStyle/>
        <a:p>
          <a:endParaRPr lang="en-US"/>
        </a:p>
      </dgm:t>
    </dgm:pt>
    <dgm:pt modelId="{10B8C606-B167-4EFB-945C-239796E8BA2E}">
      <dgm:prSet/>
      <dgm:spPr/>
      <dgm:t>
        <a:bodyPr/>
        <a:lstStyle/>
        <a:p>
          <a:r>
            <a:rPr lang="en-US"/>
            <a:t>DMAIC is an acronym that stands for: Define, Measure, Analyse, Improve and Control. </a:t>
          </a:r>
        </a:p>
      </dgm:t>
    </dgm:pt>
    <dgm:pt modelId="{1146D70E-7AD7-4C54-82A6-7026255342FE}" type="parTrans" cxnId="{9132B057-4252-47E1-BD45-FDFFE68C8A1C}">
      <dgm:prSet/>
      <dgm:spPr/>
      <dgm:t>
        <a:bodyPr/>
        <a:lstStyle/>
        <a:p>
          <a:endParaRPr lang="en-US"/>
        </a:p>
      </dgm:t>
    </dgm:pt>
    <dgm:pt modelId="{4A7831B5-ACFD-4F48-9727-B7D52ED7B488}" type="sibTrans" cxnId="{9132B057-4252-47E1-BD45-FDFFE68C8A1C}">
      <dgm:prSet/>
      <dgm:spPr/>
      <dgm:t>
        <a:bodyPr/>
        <a:lstStyle/>
        <a:p>
          <a:endParaRPr lang="en-US"/>
        </a:p>
      </dgm:t>
    </dgm:pt>
    <dgm:pt modelId="{92F69A74-DC18-4FC0-8D9D-BEF8DEB24372}">
      <dgm:prSet/>
      <dgm:spPr/>
      <dgm:t>
        <a:bodyPr/>
        <a:lstStyle/>
        <a:p>
          <a:r>
            <a:rPr lang="en-US"/>
            <a:t>The base of this problem-solving tool is founded by Shingeo Shingo during the development of Poka Yoke.</a:t>
          </a:r>
        </a:p>
      </dgm:t>
    </dgm:pt>
    <dgm:pt modelId="{DEF28985-2878-42BE-B784-441F7ABB3599}" type="parTrans" cxnId="{9D712B6B-33D1-4022-88BB-9314CE3B34A3}">
      <dgm:prSet/>
      <dgm:spPr/>
      <dgm:t>
        <a:bodyPr/>
        <a:lstStyle/>
        <a:p>
          <a:endParaRPr lang="en-US"/>
        </a:p>
      </dgm:t>
    </dgm:pt>
    <dgm:pt modelId="{5342BDD8-CA62-4015-A232-DF3A8D3192FF}" type="sibTrans" cxnId="{9D712B6B-33D1-4022-88BB-9314CE3B34A3}">
      <dgm:prSet/>
      <dgm:spPr/>
      <dgm:t>
        <a:bodyPr/>
        <a:lstStyle/>
        <a:p>
          <a:endParaRPr lang="en-US"/>
        </a:p>
      </dgm:t>
    </dgm:pt>
    <dgm:pt modelId="{81C06838-6F00-4E35-AD10-5FEEE469AF25}" type="pres">
      <dgm:prSet presAssocID="{EB5E90CA-B7A2-462B-A715-338C3AA8C64A}" presName="root" presStyleCnt="0">
        <dgm:presLayoutVars>
          <dgm:dir/>
          <dgm:resizeHandles val="exact"/>
        </dgm:presLayoutVars>
      </dgm:prSet>
      <dgm:spPr/>
    </dgm:pt>
    <dgm:pt modelId="{7A1CFC4B-A642-4811-8B94-7A775D44FEDC}" type="pres">
      <dgm:prSet presAssocID="{E4010D8D-40E3-401B-8F46-C9DAD9A7DB72}" presName="compNode" presStyleCnt="0"/>
      <dgm:spPr/>
    </dgm:pt>
    <dgm:pt modelId="{D25F9DDB-1957-46EB-BDA9-5E9F64ACC20A}" type="pres">
      <dgm:prSet presAssocID="{E4010D8D-40E3-401B-8F46-C9DAD9A7DB72}" presName="bgRect" presStyleLbl="bgShp" presStyleIdx="0" presStyleCnt="4"/>
      <dgm:spPr/>
    </dgm:pt>
    <dgm:pt modelId="{34CD0D4B-3062-4FF6-BADB-29E3DF597351}" type="pres">
      <dgm:prSet presAssocID="{E4010D8D-40E3-401B-8F46-C9DAD9A7DB7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9E534878-8138-4ED8-A399-275F1934D731}" type="pres">
      <dgm:prSet presAssocID="{E4010D8D-40E3-401B-8F46-C9DAD9A7DB72}" presName="spaceRect" presStyleCnt="0"/>
      <dgm:spPr/>
    </dgm:pt>
    <dgm:pt modelId="{E0A954AB-A537-49E1-81A6-257B316BDF5B}" type="pres">
      <dgm:prSet presAssocID="{E4010D8D-40E3-401B-8F46-C9DAD9A7DB72}" presName="parTx" presStyleLbl="revTx" presStyleIdx="0" presStyleCnt="4">
        <dgm:presLayoutVars>
          <dgm:chMax val="0"/>
          <dgm:chPref val="0"/>
        </dgm:presLayoutVars>
      </dgm:prSet>
      <dgm:spPr/>
    </dgm:pt>
    <dgm:pt modelId="{1434E4AE-1447-4EDA-AFC8-0EDBFDCE16AB}" type="pres">
      <dgm:prSet presAssocID="{CF54B0F6-4FB1-47A3-8055-8830B92C8DD9}" presName="sibTrans" presStyleCnt="0"/>
      <dgm:spPr/>
    </dgm:pt>
    <dgm:pt modelId="{66F4FE69-258C-4305-BC89-1D2B042528D0}" type="pres">
      <dgm:prSet presAssocID="{511A286B-25ED-4695-9518-D4D1195A31F5}" presName="compNode" presStyleCnt="0"/>
      <dgm:spPr/>
    </dgm:pt>
    <dgm:pt modelId="{F6B554F5-2E9C-4015-AF26-4A5133839585}" type="pres">
      <dgm:prSet presAssocID="{511A286B-25ED-4695-9518-D4D1195A31F5}" presName="bgRect" presStyleLbl="bgShp" presStyleIdx="1" presStyleCnt="4"/>
      <dgm:spPr/>
    </dgm:pt>
    <dgm:pt modelId="{CE6E12CB-D38E-4392-9D54-F1F85F5DE0F0}" type="pres">
      <dgm:prSet presAssocID="{511A286B-25ED-4695-9518-D4D1195A31F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rrow Circle"/>
        </a:ext>
      </dgm:extLst>
    </dgm:pt>
    <dgm:pt modelId="{5A906F6A-8777-4338-8B18-A5EE30C01488}" type="pres">
      <dgm:prSet presAssocID="{511A286B-25ED-4695-9518-D4D1195A31F5}" presName="spaceRect" presStyleCnt="0"/>
      <dgm:spPr/>
    </dgm:pt>
    <dgm:pt modelId="{632D45C4-A176-4A2F-B41C-D216FCF664D6}" type="pres">
      <dgm:prSet presAssocID="{511A286B-25ED-4695-9518-D4D1195A31F5}" presName="parTx" presStyleLbl="revTx" presStyleIdx="1" presStyleCnt="4">
        <dgm:presLayoutVars>
          <dgm:chMax val="0"/>
          <dgm:chPref val="0"/>
        </dgm:presLayoutVars>
      </dgm:prSet>
      <dgm:spPr/>
    </dgm:pt>
    <dgm:pt modelId="{81DE3F54-4091-42C0-8267-5EA4171E4D5C}" type="pres">
      <dgm:prSet presAssocID="{11D084A3-DE43-44C9-B0E8-6AD91CA76433}" presName="sibTrans" presStyleCnt="0"/>
      <dgm:spPr/>
    </dgm:pt>
    <dgm:pt modelId="{6086585D-A1E5-4D26-9C8F-4B67137E6544}" type="pres">
      <dgm:prSet presAssocID="{10B8C606-B167-4EFB-945C-239796E8BA2E}" presName="compNode" presStyleCnt="0"/>
      <dgm:spPr/>
    </dgm:pt>
    <dgm:pt modelId="{05B533B1-82D0-4461-891B-7710C9A33559}" type="pres">
      <dgm:prSet presAssocID="{10B8C606-B167-4EFB-945C-239796E8BA2E}" presName="bgRect" presStyleLbl="bgShp" presStyleIdx="2" presStyleCnt="4"/>
      <dgm:spPr/>
    </dgm:pt>
    <dgm:pt modelId="{49D69990-7B2F-4CC2-A9FC-57B0D859C43A}" type="pres">
      <dgm:prSet presAssocID="{10B8C606-B167-4EFB-945C-239796E8BA2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rget"/>
        </a:ext>
      </dgm:extLst>
    </dgm:pt>
    <dgm:pt modelId="{0AE1C951-2E5D-4B64-B987-95C2A8390A59}" type="pres">
      <dgm:prSet presAssocID="{10B8C606-B167-4EFB-945C-239796E8BA2E}" presName="spaceRect" presStyleCnt="0"/>
      <dgm:spPr/>
    </dgm:pt>
    <dgm:pt modelId="{13F7B88F-DF21-4259-8BD5-529839F81D4D}" type="pres">
      <dgm:prSet presAssocID="{10B8C606-B167-4EFB-945C-239796E8BA2E}" presName="parTx" presStyleLbl="revTx" presStyleIdx="2" presStyleCnt="4">
        <dgm:presLayoutVars>
          <dgm:chMax val="0"/>
          <dgm:chPref val="0"/>
        </dgm:presLayoutVars>
      </dgm:prSet>
      <dgm:spPr/>
    </dgm:pt>
    <dgm:pt modelId="{D8F397DB-AF35-452D-B3B4-7BF6C2C29624}" type="pres">
      <dgm:prSet presAssocID="{4A7831B5-ACFD-4F48-9727-B7D52ED7B488}" presName="sibTrans" presStyleCnt="0"/>
      <dgm:spPr/>
    </dgm:pt>
    <dgm:pt modelId="{DFE7E108-C72A-47C6-AE7F-997E0AA2CB9C}" type="pres">
      <dgm:prSet presAssocID="{92F69A74-DC18-4FC0-8D9D-BEF8DEB24372}" presName="compNode" presStyleCnt="0"/>
      <dgm:spPr/>
    </dgm:pt>
    <dgm:pt modelId="{E12BB1D3-EADC-4BA4-9DED-2DBA8839B1D4}" type="pres">
      <dgm:prSet presAssocID="{92F69A74-DC18-4FC0-8D9D-BEF8DEB24372}" presName="bgRect" presStyleLbl="bgShp" presStyleIdx="3" presStyleCnt="4"/>
      <dgm:spPr/>
    </dgm:pt>
    <dgm:pt modelId="{51D59AB7-A885-41BF-BFA0-49625645E53F}" type="pres">
      <dgm:prSet presAssocID="{92F69A74-DC18-4FC0-8D9D-BEF8DEB2437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rawl"/>
        </a:ext>
      </dgm:extLst>
    </dgm:pt>
    <dgm:pt modelId="{A87649CC-F770-4DE9-823D-3A935048CC2A}" type="pres">
      <dgm:prSet presAssocID="{92F69A74-DC18-4FC0-8D9D-BEF8DEB24372}" presName="spaceRect" presStyleCnt="0"/>
      <dgm:spPr/>
    </dgm:pt>
    <dgm:pt modelId="{DD7A030E-7C66-4BCE-B7F8-4AC10159BDAA}" type="pres">
      <dgm:prSet presAssocID="{92F69A74-DC18-4FC0-8D9D-BEF8DEB24372}" presName="parTx" presStyleLbl="revTx" presStyleIdx="3" presStyleCnt="4">
        <dgm:presLayoutVars>
          <dgm:chMax val="0"/>
          <dgm:chPref val="0"/>
        </dgm:presLayoutVars>
      </dgm:prSet>
      <dgm:spPr/>
    </dgm:pt>
  </dgm:ptLst>
  <dgm:cxnLst>
    <dgm:cxn modelId="{36265C24-E231-4A66-870B-521A6841CE6A}" type="presOf" srcId="{92F69A74-DC18-4FC0-8D9D-BEF8DEB24372}" destId="{DD7A030E-7C66-4BCE-B7F8-4AC10159BDAA}" srcOrd="0" destOrd="0" presId="urn:microsoft.com/office/officeart/2018/2/layout/IconVerticalSolidList"/>
    <dgm:cxn modelId="{3205D648-727E-4E23-9293-6D152A8B7FD2}" type="presOf" srcId="{511A286B-25ED-4695-9518-D4D1195A31F5}" destId="{632D45C4-A176-4A2F-B41C-D216FCF664D6}" srcOrd="0" destOrd="0" presId="urn:microsoft.com/office/officeart/2018/2/layout/IconVerticalSolidList"/>
    <dgm:cxn modelId="{9D712B6B-33D1-4022-88BB-9314CE3B34A3}" srcId="{EB5E90CA-B7A2-462B-A715-338C3AA8C64A}" destId="{92F69A74-DC18-4FC0-8D9D-BEF8DEB24372}" srcOrd="3" destOrd="0" parTransId="{DEF28985-2878-42BE-B784-441F7ABB3599}" sibTransId="{5342BDD8-CA62-4015-A232-DF3A8D3192FF}"/>
    <dgm:cxn modelId="{9132B057-4252-47E1-BD45-FDFFE68C8A1C}" srcId="{EB5E90CA-B7A2-462B-A715-338C3AA8C64A}" destId="{10B8C606-B167-4EFB-945C-239796E8BA2E}" srcOrd="2" destOrd="0" parTransId="{1146D70E-7AD7-4C54-82A6-7026255342FE}" sibTransId="{4A7831B5-ACFD-4F48-9727-B7D52ED7B488}"/>
    <dgm:cxn modelId="{0D931294-D61F-4563-8079-0CC6C69F7B0B}" srcId="{EB5E90CA-B7A2-462B-A715-338C3AA8C64A}" destId="{E4010D8D-40E3-401B-8F46-C9DAD9A7DB72}" srcOrd="0" destOrd="0" parTransId="{CA786EF7-8C4A-41D1-BE05-B91CCC6C46D6}" sibTransId="{CF54B0F6-4FB1-47A3-8055-8830B92C8DD9}"/>
    <dgm:cxn modelId="{549321C6-8E4D-47E4-9AD2-88E5B4FC53BD}" srcId="{EB5E90CA-B7A2-462B-A715-338C3AA8C64A}" destId="{511A286B-25ED-4695-9518-D4D1195A31F5}" srcOrd="1" destOrd="0" parTransId="{B7083E34-32EE-4332-8DF7-B67EB5AD779B}" sibTransId="{11D084A3-DE43-44C9-B0E8-6AD91CA76433}"/>
    <dgm:cxn modelId="{A43EE0D5-1B61-4A07-A046-EE31F5D1B369}" type="presOf" srcId="{E4010D8D-40E3-401B-8F46-C9DAD9A7DB72}" destId="{E0A954AB-A537-49E1-81A6-257B316BDF5B}" srcOrd="0" destOrd="0" presId="urn:microsoft.com/office/officeart/2018/2/layout/IconVerticalSolidList"/>
    <dgm:cxn modelId="{C87D97F5-80C0-477C-9A9D-36B0FA806753}" type="presOf" srcId="{EB5E90CA-B7A2-462B-A715-338C3AA8C64A}" destId="{81C06838-6F00-4E35-AD10-5FEEE469AF25}" srcOrd="0" destOrd="0" presId="urn:microsoft.com/office/officeart/2018/2/layout/IconVerticalSolidList"/>
    <dgm:cxn modelId="{6EE31CF6-2339-4B0C-9A49-CB7891307F4F}" type="presOf" srcId="{10B8C606-B167-4EFB-945C-239796E8BA2E}" destId="{13F7B88F-DF21-4259-8BD5-529839F81D4D}" srcOrd="0" destOrd="0" presId="urn:microsoft.com/office/officeart/2018/2/layout/IconVerticalSolidList"/>
    <dgm:cxn modelId="{DF52A9A5-ACDB-45A2-AA80-F35D5013EBB9}" type="presParOf" srcId="{81C06838-6F00-4E35-AD10-5FEEE469AF25}" destId="{7A1CFC4B-A642-4811-8B94-7A775D44FEDC}" srcOrd="0" destOrd="0" presId="urn:microsoft.com/office/officeart/2018/2/layout/IconVerticalSolidList"/>
    <dgm:cxn modelId="{3086AEAA-FDFB-45C1-94D4-338B68F941F9}" type="presParOf" srcId="{7A1CFC4B-A642-4811-8B94-7A775D44FEDC}" destId="{D25F9DDB-1957-46EB-BDA9-5E9F64ACC20A}" srcOrd="0" destOrd="0" presId="urn:microsoft.com/office/officeart/2018/2/layout/IconVerticalSolidList"/>
    <dgm:cxn modelId="{7508F3E1-42D2-4977-84EA-D556455C6F32}" type="presParOf" srcId="{7A1CFC4B-A642-4811-8B94-7A775D44FEDC}" destId="{34CD0D4B-3062-4FF6-BADB-29E3DF597351}" srcOrd="1" destOrd="0" presId="urn:microsoft.com/office/officeart/2018/2/layout/IconVerticalSolidList"/>
    <dgm:cxn modelId="{89ACF72D-19F6-456D-8AA3-1929DB9CE086}" type="presParOf" srcId="{7A1CFC4B-A642-4811-8B94-7A775D44FEDC}" destId="{9E534878-8138-4ED8-A399-275F1934D731}" srcOrd="2" destOrd="0" presId="urn:microsoft.com/office/officeart/2018/2/layout/IconVerticalSolidList"/>
    <dgm:cxn modelId="{73772F6F-3D8B-4032-8AC6-FB388C25535C}" type="presParOf" srcId="{7A1CFC4B-A642-4811-8B94-7A775D44FEDC}" destId="{E0A954AB-A537-49E1-81A6-257B316BDF5B}" srcOrd="3" destOrd="0" presId="urn:microsoft.com/office/officeart/2018/2/layout/IconVerticalSolidList"/>
    <dgm:cxn modelId="{3C589CA7-E33B-4764-A06B-A5EA8187AF1A}" type="presParOf" srcId="{81C06838-6F00-4E35-AD10-5FEEE469AF25}" destId="{1434E4AE-1447-4EDA-AFC8-0EDBFDCE16AB}" srcOrd="1" destOrd="0" presId="urn:microsoft.com/office/officeart/2018/2/layout/IconVerticalSolidList"/>
    <dgm:cxn modelId="{4F9C7DD2-90C6-4563-93DA-57AE49FC0B34}" type="presParOf" srcId="{81C06838-6F00-4E35-AD10-5FEEE469AF25}" destId="{66F4FE69-258C-4305-BC89-1D2B042528D0}" srcOrd="2" destOrd="0" presId="urn:microsoft.com/office/officeart/2018/2/layout/IconVerticalSolidList"/>
    <dgm:cxn modelId="{668FCF28-99B4-43E9-9527-648AE0ABD36A}" type="presParOf" srcId="{66F4FE69-258C-4305-BC89-1D2B042528D0}" destId="{F6B554F5-2E9C-4015-AF26-4A5133839585}" srcOrd="0" destOrd="0" presId="urn:microsoft.com/office/officeart/2018/2/layout/IconVerticalSolidList"/>
    <dgm:cxn modelId="{01146E6B-866A-46BB-B827-8166B35BF48E}" type="presParOf" srcId="{66F4FE69-258C-4305-BC89-1D2B042528D0}" destId="{CE6E12CB-D38E-4392-9D54-F1F85F5DE0F0}" srcOrd="1" destOrd="0" presId="urn:microsoft.com/office/officeart/2018/2/layout/IconVerticalSolidList"/>
    <dgm:cxn modelId="{D45F5B29-F395-4234-AF90-8F777C345125}" type="presParOf" srcId="{66F4FE69-258C-4305-BC89-1D2B042528D0}" destId="{5A906F6A-8777-4338-8B18-A5EE30C01488}" srcOrd="2" destOrd="0" presId="urn:microsoft.com/office/officeart/2018/2/layout/IconVerticalSolidList"/>
    <dgm:cxn modelId="{3F208697-5590-4B25-A7E3-0511CB2512F2}" type="presParOf" srcId="{66F4FE69-258C-4305-BC89-1D2B042528D0}" destId="{632D45C4-A176-4A2F-B41C-D216FCF664D6}" srcOrd="3" destOrd="0" presId="urn:microsoft.com/office/officeart/2018/2/layout/IconVerticalSolidList"/>
    <dgm:cxn modelId="{D4CCD0D6-9AF8-48B6-91CD-818EE5AEF500}" type="presParOf" srcId="{81C06838-6F00-4E35-AD10-5FEEE469AF25}" destId="{81DE3F54-4091-42C0-8267-5EA4171E4D5C}" srcOrd="3" destOrd="0" presId="urn:microsoft.com/office/officeart/2018/2/layout/IconVerticalSolidList"/>
    <dgm:cxn modelId="{F15F81BD-0DFF-4D3E-A4E5-BDB80ADD91DC}" type="presParOf" srcId="{81C06838-6F00-4E35-AD10-5FEEE469AF25}" destId="{6086585D-A1E5-4D26-9C8F-4B67137E6544}" srcOrd="4" destOrd="0" presId="urn:microsoft.com/office/officeart/2018/2/layout/IconVerticalSolidList"/>
    <dgm:cxn modelId="{B0C7B5D8-1214-46E1-9B30-8C7698AD4074}" type="presParOf" srcId="{6086585D-A1E5-4D26-9C8F-4B67137E6544}" destId="{05B533B1-82D0-4461-891B-7710C9A33559}" srcOrd="0" destOrd="0" presId="urn:microsoft.com/office/officeart/2018/2/layout/IconVerticalSolidList"/>
    <dgm:cxn modelId="{C4A7EA98-4D19-4921-9F85-6B937C2A021D}" type="presParOf" srcId="{6086585D-A1E5-4D26-9C8F-4B67137E6544}" destId="{49D69990-7B2F-4CC2-A9FC-57B0D859C43A}" srcOrd="1" destOrd="0" presId="urn:microsoft.com/office/officeart/2018/2/layout/IconVerticalSolidList"/>
    <dgm:cxn modelId="{FF04F073-1C3D-4066-AC47-672E5077B886}" type="presParOf" srcId="{6086585D-A1E5-4D26-9C8F-4B67137E6544}" destId="{0AE1C951-2E5D-4B64-B987-95C2A8390A59}" srcOrd="2" destOrd="0" presId="urn:microsoft.com/office/officeart/2018/2/layout/IconVerticalSolidList"/>
    <dgm:cxn modelId="{DFFB2C5C-2C46-4677-ACFA-063A441878F7}" type="presParOf" srcId="{6086585D-A1E5-4D26-9C8F-4B67137E6544}" destId="{13F7B88F-DF21-4259-8BD5-529839F81D4D}" srcOrd="3" destOrd="0" presId="urn:microsoft.com/office/officeart/2018/2/layout/IconVerticalSolidList"/>
    <dgm:cxn modelId="{827AF566-8AC2-4E5B-9CCD-51DFEF30699B}" type="presParOf" srcId="{81C06838-6F00-4E35-AD10-5FEEE469AF25}" destId="{D8F397DB-AF35-452D-B3B4-7BF6C2C29624}" srcOrd="5" destOrd="0" presId="urn:microsoft.com/office/officeart/2018/2/layout/IconVerticalSolidList"/>
    <dgm:cxn modelId="{2C236909-6277-4B66-A65D-CC41C08C9928}" type="presParOf" srcId="{81C06838-6F00-4E35-AD10-5FEEE469AF25}" destId="{DFE7E108-C72A-47C6-AE7F-997E0AA2CB9C}" srcOrd="6" destOrd="0" presId="urn:microsoft.com/office/officeart/2018/2/layout/IconVerticalSolidList"/>
    <dgm:cxn modelId="{A92477F4-C2F6-421A-9B84-D7A99E24FA0D}" type="presParOf" srcId="{DFE7E108-C72A-47C6-AE7F-997E0AA2CB9C}" destId="{E12BB1D3-EADC-4BA4-9DED-2DBA8839B1D4}" srcOrd="0" destOrd="0" presId="urn:microsoft.com/office/officeart/2018/2/layout/IconVerticalSolidList"/>
    <dgm:cxn modelId="{D1D9A786-930B-4E18-94C4-FE54D8B334C1}" type="presParOf" srcId="{DFE7E108-C72A-47C6-AE7F-997E0AA2CB9C}" destId="{51D59AB7-A885-41BF-BFA0-49625645E53F}" srcOrd="1" destOrd="0" presId="urn:microsoft.com/office/officeart/2018/2/layout/IconVerticalSolidList"/>
    <dgm:cxn modelId="{A0C32330-FFA3-4D1F-9D20-D09274C0E529}" type="presParOf" srcId="{DFE7E108-C72A-47C6-AE7F-997E0AA2CB9C}" destId="{A87649CC-F770-4DE9-823D-3A935048CC2A}" srcOrd="2" destOrd="0" presId="urn:microsoft.com/office/officeart/2018/2/layout/IconVerticalSolidList"/>
    <dgm:cxn modelId="{9EC79D11-6DC2-45A3-AE85-EAA23B405E25}" type="presParOf" srcId="{DFE7E108-C72A-47C6-AE7F-997E0AA2CB9C}" destId="{DD7A030E-7C66-4BCE-B7F8-4AC10159BDA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D3AB2D-E4C5-43EB-9197-CCC8E6D56CB7}"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D87708D8-B17A-4BEF-B503-E22328D2B4D6}">
      <dgm:prSet/>
      <dgm:spPr/>
      <dgm:t>
        <a:bodyPr/>
        <a:lstStyle/>
        <a:p>
          <a:r>
            <a:rPr lang="en-US"/>
            <a:t>The problem is defined in this first step. Furthermore, it is important to recognize and define the following elements:</a:t>
          </a:r>
        </a:p>
      </dgm:t>
    </dgm:pt>
    <dgm:pt modelId="{5C65D3B0-2997-4E1B-889C-70F18ED9D70B}" type="parTrans" cxnId="{A60057E5-AF37-4D01-90D7-A143757CB4C0}">
      <dgm:prSet/>
      <dgm:spPr/>
      <dgm:t>
        <a:bodyPr/>
        <a:lstStyle/>
        <a:p>
          <a:endParaRPr lang="en-US"/>
        </a:p>
      </dgm:t>
    </dgm:pt>
    <dgm:pt modelId="{A8DF1401-F562-4F89-850A-5190A01E465C}" type="sibTrans" cxnId="{A60057E5-AF37-4D01-90D7-A143757CB4C0}">
      <dgm:prSet/>
      <dgm:spPr/>
      <dgm:t>
        <a:bodyPr/>
        <a:lstStyle/>
        <a:p>
          <a:endParaRPr lang="en-US"/>
        </a:p>
      </dgm:t>
    </dgm:pt>
    <dgm:pt modelId="{9FFBEE89-F978-469C-AEA8-DF48C4AD29A5}">
      <dgm:prSet/>
      <dgm:spPr/>
      <dgm:t>
        <a:bodyPr/>
        <a:lstStyle/>
        <a:p>
          <a:r>
            <a:rPr lang="en-US"/>
            <a:t>who are the customers?</a:t>
          </a:r>
        </a:p>
      </dgm:t>
    </dgm:pt>
    <dgm:pt modelId="{5E432CBF-E5D9-4E43-856A-571812BAC99B}" type="parTrans" cxnId="{4A2F246C-BD22-4B72-962D-EC3591994953}">
      <dgm:prSet/>
      <dgm:spPr/>
      <dgm:t>
        <a:bodyPr/>
        <a:lstStyle/>
        <a:p>
          <a:endParaRPr lang="en-US"/>
        </a:p>
      </dgm:t>
    </dgm:pt>
    <dgm:pt modelId="{C8A86B38-0839-4FCE-925C-D7B5443CEF56}" type="sibTrans" cxnId="{4A2F246C-BD22-4B72-962D-EC3591994953}">
      <dgm:prSet/>
      <dgm:spPr/>
      <dgm:t>
        <a:bodyPr/>
        <a:lstStyle/>
        <a:p>
          <a:endParaRPr lang="en-US"/>
        </a:p>
      </dgm:t>
    </dgm:pt>
    <dgm:pt modelId="{E13F02B5-21E4-415F-8D8B-3BB1DCD36CFE}">
      <dgm:prSet/>
      <dgm:spPr/>
      <dgm:t>
        <a:bodyPr/>
        <a:lstStyle/>
        <a:p>
          <a:r>
            <a:rPr lang="en-US"/>
            <a:t>what are the critical stages in the process?</a:t>
          </a:r>
        </a:p>
      </dgm:t>
    </dgm:pt>
    <dgm:pt modelId="{A4336608-CA83-4A89-AE3A-E0E61960B036}" type="parTrans" cxnId="{E0623E06-3D32-4BB8-8E85-E8ACB8664BB0}">
      <dgm:prSet/>
      <dgm:spPr/>
      <dgm:t>
        <a:bodyPr/>
        <a:lstStyle/>
        <a:p>
          <a:endParaRPr lang="en-US"/>
        </a:p>
      </dgm:t>
    </dgm:pt>
    <dgm:pt modelId="{33AFDFC2-2289-4A54-8129-40D94EAC9782}" type="sibTrans" cxnId="{E0623E06-3D32-4BB8-8E85-E8ACB8664BB0}">
      <dgm:prSet/>
      <dgm:spPr/>
      <dgm:t>
        <a:bodyPr/>
        <a:lstStyle/>
        <a:p>
          <a:endParaRPr lang="en-US"/>
        </a:p>
      </dgm:t>
    </dgm:pt>
    <dgm:pt modelId="{67C5C658-1D40-40F5-98D0-5501720C99E2}">
      <dgm:prSet/>
      <dgm:spPr/>
      <dgm:t>
        <a:bodyPr/>
        <a:lstStyle/>
        <a:p>
          <a:r>
            <a:rPr lang="en-US"/>
            <a:t>what is the objective and what are the related business processes?</a:t>
          </a:r>
        </a:p>
      </dgm:t>
    </dgm:pt>
    <dgm:pt modelId="{85E305C1-F42F-44B8-9AE8-8376FF13BE2A}" type="parTrans" cxnId="{9953379B-EB80-4338-A8C1-04BB21CEFCBB}">
      <dgm:prSet/>
      <dgm:spPr/>
      <dgm:t>
        <a:bodyPr/>
        <a:lstStyle/>
        <a:p>
          <a:endParaRPr lang="en-US"/>
        </a:p>
      </dgm:t>
    </dgm:pt>
    <dgm:pt modelId="{6D0B29FF-A350-4F6F-8278-C77581E49F2D}" type="sibTrans" cxnId="{9953379B-EB80-4338-A8C1-04BB21CEFCBB}">
      <dgm:prSet/>
      <dgm:spPr/>
      <dgm:t>
        <a:bodyPr/>
        <a:lstStyle/>
        <a:p>
          <a:endParaRPr lang="en-US"/>
        </a:p>
      </dgm:t>
    </dgm:pt>
    <dgm:pt modelId="{AC962B33-4B64-4F1D-AE79-49596855F0A9}" type="pres">
      <dgm:prSet presAssocID="{F4D3AB2D-E4C5-43EB-9197-CCC8E6D56CB7}" presName="outerComposite" presStyleCnt="0">
        <dgm:presLayoutVars>
          <dgm:chMax val="5"/>
          <dgm:dir/>
          <dgm:resizeHandles val="exact"/>
        </dgm:presLayoutVars>
      </dgm:prSet>
      <dgm:spPr/>
    </dgm:pt>
    <dgm:pt modelId="{16D78391-F1F0-48C3-A6E3-1926DD088C54}" type="pres">
      <dgm:prSet presAssocID="{F4D3AB2D-E4C5-43EB-9197-CCC8E6D56CB7}" presName="dummyMaxCanvas" presStyleCnt="0">
        <dgm:presLayoutVars/>
      </dgm:prSet>
      <dgm:spPr/>
    </dgm:pt>
    <dgm:pt modelId="{D046655E-3DE6-4EA7-A48A-DE00315B6860}" type="pres">
      <dgm:prSet presAssocID="{F4D3AB2D-E4C5-43EB-9197-CCC8E6D56CB7}" presName="FourNodes_1" presStyleLbl="node1" presStyleIdx="0" presStyleCnt="4">
        <dgm:presLayoutVars>
          <dgm:bulletEnabled val="1"/>
        </dgm:presLayoutVars>
      </dgm:prSet>
      <dgm:spPr/>
    </dgm:pt>
    <dgm:pt modelId="{980E630F-439D-4CC8-9331-DC51DC8773E4}" type="pres">
      <dgm:prSet presAssocID="{F4D3AB2D-E4C5-43EB-9197-CCC8E6D56CB7}" presName="FourNodes_2" presStyleLbl="node1" presStyleIdx="1" presStyleCnt="4">
        <dgm:presLayoutVars>
          <dgm:bulletEnabled val="1"/>
        </dgm:presLayoutVars>
      </dgm:prSet>
      <dgm:spPr/>
    </dgm:pt>
    <dgm:pt modelId="{DCC16C62-CB52-4445-99C4-FFE605D8EEC5}" type="pres">
      <dgm:prSet presAssocID="{F4D3AB2D-E4C5-43EB-9197-CCC8E6D56CB7}" presName="FourNodes_3" presStyleLbl="node1" presStyleIdx="2" presStyleCnt="4">
        <dgm:presLayoutVars>
          <dgm:bulletEnabled val="1"/>
        </dgm:presLayoutVars>
      </dgm:prSet>
      <dgm:spPr/>
    </dgm:pt>
    <dgm:pt modelId="{6712E347-620A-4549-978E-4112CDDF7E22}" type="pres">
      <dgm:prSet presAssocID="{F4D3AB2D-E4C5-43EB-9197-CCC8E6D56CB7}" presName="FourNodes_4" presStyleLbl="node1" presStyleIdx="3" presStyleCnt="4">
        <dgm:presLayoutVars>
          <dgm:bulletEnabled val="1"/>
        </dgm:presLayoutVars>
      </dgm:prSet>
      <dgm:spPr/>
    </dgm:pt>
    <dgm:pt modelId="{ECF4F9FB-9620-4DA9-88C9-2420112F4E4D}" type="pres">
      <dgm:prSet presAssocID="{F4D3AB2D-E4C5-43EB-9197-CCC8E6D56CB7}" presName="FourConn_1-2" presStyleLbl="fgAccFollowNode1" presStyleIdx="0" presStyleCnt="3">
        <dgm:presLayoutVars>
          <dgm:bulletEnabled val="1"/>
        </dgm:presLayoutVars>
      </dgm:prSet>
      <dgm:spPr/>
    </dgm:pt>
    <dgm:pt modelId="{2787E135-B679-4659-BD16-05F83981EE5F}" type="pres">
      <dgm:prSet presAssocID="{F4D3AB2D-E4C5-43EB-9197-CCC8E6D56CB7}" presName="FourConn_2-3" presStyleLbl="fgAccFollowNode1" presStyleIdx="1" presStyleCnt="3">
        <dgm:presLayoutVars>
          <dgm:bulletEnabled val="1"/>
        </dgm:presLayoutVars>
      </dgm:prSet>
      <dgm:spPr/>
    </dgm:pt>
    <dgm:pt modelId="{14418070-8E57-4387-A49D-4D6B72B6ECAE}" type="pres">
      <dgm:prSet presAssocID="{F4D3AB2D-E4C5-43EB-9197-CCC8E6D56CB7}" presName="FourConn_3-4" presStyleLbl="fgAccFollowNode1" presStyleIdx="2" presStyleCnt="3">
        <dgm:presLayoutVars>
          <dgm:bulletEnabled val="1"/>
        </dgm:presLayoutVars>
      </dgm:prSet>
      <dgm:spPr/>
    </dgm:pt>
    <dgm:pt modelId="{3D227D51-1690-44F0-83A5-B596B972553E}" type="pres">
      <dgm:prSet presAssocID="{F4D3AB2D-E4C5-43EB-9197-CCC8E6D56CB7}" presName="FourNodes_1_text" presStyleLbl="node1" presStyleIdx="3" presStyleCnt="4">
        <dgm:presLayoutVars>
          <dgm:bulletEnabled val="1"/>
        </dgm:presLayoutVars>
      </dgm:prSet>
      <dgm:spPr/>
    </dgm:pt>
    <dgm:pt modelId="{398AFF1C-CE79-4C03-8CA6-43CBEC077B1F}" type="pres">
      <dgm:prSet presAssocID="{F4D3AB2D-E4C5-43EB-9197-CCC8E6D56CB7}" presName="FourNodes_2_text" presStyleLbl="node1" presStyleIdx="3" presStyleCnt="4">
        <dgm:presLayoutVars>
          <dgm:bulletEnabled val="1"/>
        </dgm:presLayoutVars>
      </dgm:prSet>
      <dgm:spPr/>
    </dgm:pt>
    <dgm:pt modelId="{F238F122-8C0C-49FB-BFB2-F5EF1AC6FA4D}" type="pres">
      <dgm:prSet presAssocID="{F4D3AB2D-E4C5-43EB-9197-CCC8E6D56CB7}" presName="FourNodes_3_text" presStyleLbl="node1" presStyleIdx="3" presStyleCnt="4">
        <dgm:presLayoutVars>
          <dgm:bulletEnabled val="1"/>
        </dgm:presLayoutVars>
      </dgm:prSet>
      <dgm:spPr/>
    </dgm:pt>
    <dgm:pt modelId="{96B50779-6E11-418D-98A4-84616BA9E50C}" type="pres">
      <dgm:prSet presAssocID="{F4D3AB2D-E4C5-43EB-9197-CCC8E6D56CB7}" presName="FourNodes_4_text" presStyleLbl="node1" presStyleIdx="3" presStyleCnt="4">
        <dgm:presLayoutVars>
          <dgm:bulletEnabled val="1"/>
        </dgm:presLayoutVars>
      </dgm:prSet>
      <dgm:spPr/>
    </dgm:pt>
  </dgm:ptLst>
  <dgm:cxnLst>
    <dgm:cxn modelId="{E0623E06-3D32-4BB8-8E85-E8ACB8664BB0}" srcId="{F4D3AB2D-E4C5-43EB-9197-CCC8E6D56CB7}" destId="{E13F02B5-21E4-415F-8D8B-3BB1DCD36CFE}" srcOrd="2" destOrd="0" parTransId="{A4336608-CA83-4A89-AE3A-E0E61960B036}" sibTransId="{33AFDFC2-2289-4A54-8129-40D94EAC9782}"/>
    <dgm:cxn modelId="{90EB3316-8115-490C-B168-52BFEA37BA14}" type="presOf" srcId="{E13F02B5-21E4-415F-8D8B-3BB1DCD36CFE}" destId="{F238F122-8C0C-49FB-BFB2-F5EF1AC6FA4D}" srcOrd="1" destOrd="0" presId="urn:microsoft.com/office/officeart/2005/8/layout/vProcess5"/>
    <dgm:cxn modelId="{B8C74A25-A703-433F-B378-6E29DD426428}" type="presOf" srcId="{E13F02B5-21E4-415F-8D8B-3BB1DCD36CFE}" destId="{DCC16C62-CB52-4445-99C4-FFE605D8EEC5}" srcOrd="0" destOrd="0" presId="urn:microsoft.com/office/officeart/2005/8/layout/vProcess5"/>
    <dgm:cxn modelId="{83C80B2E-90FC-4CBA-B737-0A87F2F405C5}" type="presOf" srcId="{D87708D8-B17A-4BEF-B503-E22328D2B4D6}" destId="{D046655E-3DE6-4EA7-A48A-DE00315B6860}" srcOrd="0" destOrd="0" presId="urn:microsoft.com/office/officeart/2005/8/layout/vProcess5"/>
    <dgm:cxn modelId="{33B84B5D-E178-4B3E-827C-9EBB85255198}" type="presOf" srcId="{A8DF1401-F562-4F89-850A-5190A01E465C}" destId="{ECF4F9FB-9620-4DA9-88C9-2420112F4E4D}" srcOrd="0" destOrd="0" presId="urn:microsoft.com/office/officeart/2005/8/layout/vProcess5"/>
    <dgm:cxn modelId="{BC75FF5F-F4C4-4637-AF57-D448D93A24DA}" type="presOf" srcId="{9FFBEE89-F978-469C-AEA8-DF48C4AD29A5}" destId="{980E630F-439D-4CC8-9331-DC51DC8773E4}" srcOrd="0" destOrd="0" presId="urn:microsoft.com/office/officeart/2005/8/layout/vProcess5"/>
    <dgm:cxn modelId="{4A2F246C-BD22-4B72-962D-EC3591994953}" srcId="{F4D3AB2D-E4C5-43EB-9197-CCC8E6D56CB7}" destId="{9FFBEE89-F978-469C-AEA8-DF48C4AD29A5}" srcOrd="1" destOrd="0" parTransId="{5E432CBF-E5D9-4E43-856A-571812BAC99B}" sibTransId="{C8A86B38-0839-4FCE-925C-D7B5443CEF56}"/>
    <dgm:cxn modelId="{7A894370-1C5E-48CA-A720-F2665BE6FF32}" type="presOf" srcId="{33AFDFC2-2289-4A54-8129-40D94EAC9782}" destId="{14418070-8E57-4387-A49D-4D6B72B6ECAE}" srcOrd="0" destOrd="0" presId="urn:microsoft.com/office/officeart/2005/8/layout/vProcess5"/>
    <dgm:cxn modelId="{6A428F7B-92D2-4EAE-8B2D-83500B2C28BF}" type="presOf" srcId="{C8A86B38-0839-4FCE-925C-D7B5443CEF56}" destId="{2787E135-B679-4659-BD16-05F83981EE5F}" srcOrd="0" destOrd="0" presId="urn:microsoft.com/office/officeart/2005/8/layout/vProcess5"/>
    <dgm:cxn modelId="{9953379B-EB80-4338-A8C1-04BB21CEFCBB}" srcId="{F4D3AB2D-E4C5-43EB-9197-CCC8E6D56CB7}" destId="{67C5C658-1D40-40F5-98D0-5501720C99E2}" srcOrd="3" destOrd="0" parTransId="{85E305C1-F42F-44B8-9AE8-8376FF13BE2A}" sibTransId="{6D0B29FF-A350-4F6F-8278-C77581E49F2D}"/>
    <dgm:cxn modelId="{825C75C2-13ED-4C94-B69B-23AF8EB1C3DD}" type="presOf" srcId="{F4D3AB2D-E4C5-43EB-9197-CCC8E6D56CB7}" destId="{AC962B33-4B64-4F1D-AE79-49596855F0A9}" srcOrd="0" destOrd="0" presId="urn:microsoft.com/office/officeart/2005/8/layout/vProcess5"/>
    <dgm:cxn modelId="{20C5E2C9-3FAD-45FC-87B1-BAED38AD6BD9}" type="presOf" srcId="{9FFBEE89-F978-469C-AEA8-DF48C4AD29A5}" destId="{398AFF1C-CE79-4C03-8CA6-43CBEC077B1F}" srcOrd="1" destOrd="0" presId="urn:microsoft.com/office/officeart/2005/8/layout/vProcess5"/>
    <dgm:cxn modelId="{B56B05D2-C52A-48E4-A3E7-7985A9FC7660}" type="presOf" srcId="{67C5C658-1D40-40F5-98D0-5501720C99E2}" destId="{6712E347-620A-4549-978E-4112CDDF7E22}" srcOrd="0" destOrd="0" presId="urn:microsoft.com/office/officeart/2005/8/layout/vProcess5"/>
    <dgm:cxn modelId="{353E93DA-049D-4F4E-900D-4F188442AEAF}" type="presOf" srcId="{67C5C658-1D40-40F5-98D0-5501720C99E2}" destId="{96B50779-6E11-418D-98A4-84616BA9E50C}" srcOrd="1" destOrd="0" presId="urn:microsoft.com/office/officeart/2005/8/layout/vProcess5"/>
    <dgm:cxn modelId="{A60057E5-AF37-4D01-90D7-A143757CB4C0}" srcId="{F4D3AB2D-E4C5-43EB-9197-CCC8E6D56CB7}" destId="{D87708D8-B17A-4BEF-B503-E22328D2B4D6}" srcOrd="0" destOrd="0" parTransId="{5C65D3B0-2997-4E1B-889C-70F18ED9D70B}" sibTransId="{A8DF1401-F562-4F89-850A-5190A01E465C}"/>
    <dgm:cxn modelId="{1DBC80F9-5D59-462C-B198-2A0B75EA04AB}" type="presOf" srcId="{D87708D8-B17A-4BEF-B503-E22328D2B4D6}" destId="{3D227D51-1690-44F0-83A5-B596B972553E}" srcOrd="1" destOrd="0" presId="urn:microsoft.com/office/officeart/2005/8/layout/vProcess5"/>
    <dgm:cxn modelId="{B66CB9EA-E4E8-4E76-89EF-34D7EC7935DA}" type="presParOf" srcId="{AC962B33-4B64-4F1D-AE79-49596855F0A9}" destId="{16D78391-F1F0-48C3-A6E3-1926DD088C54}" srcOrd="0" destOrd="0" presId="urn:microsoft.com/office/officeart/2005/8/layout/vProcess5"/>
    <dgm:cxn modelId="{DE1C24A3-FAAF-4BD7-80A9-E5DDBAC889C5}" type="presParOf" srcId="{AC962B33-4B64-4F1D-AE79-49596855F0A9}" destId="{D046655E-3DE6-4EA7-A48A-DE00315B6860}" srcOrd="1" destOrd="0" presId="urn:microsoft.com/office/officeart/2005/8/layout/vProcess5"/>
    <dgm:cxn modelId="{2A164088-A176-4016-9537-96CED2AE0860}" type="presParOf" srcId="{AC962B33-4B64-4F1D-AE79-49596855F0A9}" destId="{980E630F-439D-4CC8-9331-DC51DC8773E4}" srcOrd="2" destOrd="0" presId="urn:microsoft.com/office/officeart/2005/8/layout/vProcess5"/>
    <dgm:cxn modelId="{9DB938E1-04AC-4E73-8DA1-631C74C0D03F}" type="presParOf" srcId="{AC962B33-4B64-4F1D-AE79-49596855F0A9}" destId="{DCC16C62-CB52-4445-99C4-FFE605D8EEC5}" srcOrd="3" destOrd="0" presId="urn:microsoft.com/office/officeart/2005/8/layout/vProcess5"/>
    <dgm:cxn modelId="{86829085-6BFC-47FF-B5BC-7E49954B08E8}" type="presParOf" srcId="{AC962B33-4B64-4F1D-AE79-49596855F0A9}" destId="{6712E347-620A-4549-978E-4112CDDF7E22}" srcOrd="4" destOrd="0" presId="urn:microsoft.com/office/officeart/2005/8/layout/vProcess5"/>
    <dgm:cxn modelId="{93FAC094-E334-4E90-A4CB-6D83BA4F5356}" type="presParOf" srcId="{AC962B33-4B64-4F1D-AE79-49596855F0A9}" destId="{ECF4F9FB-9620-4DA9-88C9-2420112F4E4D}" srcOrd="5" destOrd="0" presId="urn:microsoft.com/office/officeart/2005/8/layout/vProcess5"/>
    <dgm:cxn modelId="{6E265AB1-C1E5-498F-8854-FBEE395706C8}" type="presParOf" srcId="{AC962B33-4B64-4F1D-AE79-49596855F0A9}" destId="{2787E135-B679-4659-BD16-05F83981EE5F}" srcOrd="6" destOrd="0" presId="urn:microsoft.com/office/officeart/2005/8/layout/vProcess5"/>
    <dgm:cxn modelId="{A9045B92-C90E-4EC8-A334-14216A30D87E}" type="presParOf" srcId="{AC962B33-4B64-4F1D-AE79-49596855F0A9}" destId="{14418070-8E57-4387-A49D-4D6B72B6ECAE}" srcOrd="7" destOrd="0" presId="urn:microsoft.com/office/officeart/2005/8/layout/vProcess5"/>
    <dgm:cxn modelId="{2D09A6DB-1FB1-4A6A-A26A-F7767B4869D6}" type="presParOf" srcId="{AC962B33-4B64-4F1D-AE79-49596855F0A9}" destId="{3D227D51-1690-44F0-83A5-B596B972553E}" srcOrd="8" destOrd="0" presId="urn:microsoft.com/office/officeart/2005/8/layout/vProcess5"/>
    <dgm:cxn modelId="{D6D25D96-41CD-46B8-8930-EB7668CDD9ED}" type="presParOf" srcId="{AC962B33-4B64-4F1D-AE79-49596855F0A9}" destId="{398AFF1C-CE79-4C03-8CA6-43CBEC077B1F}" srcOrd="9" destOrd="0" presId="urn:microsoft.com/office/officeart/2005/8/layout/vProcess5"/>
    <dgm:cxn modelId="{61302CF2-BB81-4BD6-951B-F59AFD864400}" type="presParOf" srcId="{AC962B33-4B64-4F1D-AE79-49596855F0A9}" destId="{F238F122-8C0C-49FB-BFB2-F5EF1AC6FA4D}" srcOrd="10" destOrd="0" presId="urn:microsoft.com/office/officeart/2005/8/layout/vProcess5"/>
    <dgm:cxn modelId="{B952BEBB-BC6A-4AC8-9861-3BA335136B38}" type="presParOf" srcId="{AC962B33-4B64-4F1D-AE79-49596855F0A9}" destId="{96B50779-6E11-418D-98A4-84616BA9E50C}"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F6E0AD-B03E-40C8-AA77-16B67065856D}" type="doc">
      <dgm:prSet loTypeId="urn:microsoft.com/office/officeart/2005/8/layout/process4" loCatId="process" qsTypeId="urn:microsoft.com/office/officeart/2005/8/quickstyle/simple1" qsCatId="simple" csTypeId="urn:microsoft.com/office/officeart/2005/8/colors/colorful1" csCatId="colorful"/>
      <dgm:spPr/>
      <dgm:t>
        <a:bodyPr/>
        <a:lstStyle/>
        <a:p>
          <a:endParaRPr lang="en-US"/>
        </a:p>
      </dgm:t>
    </dgm:pt>
    <dgm:pt modelId="{274A595E-D3FC-4182-B48E-506EC95DEF7F}">
      <dgm:prSet/>
      <dgm:spPr/>
      <dgm:t>
        <a:bodyPr/>
        <a:lstStyle/>
        <a:p>
          <a:r>
            <a:rPr lang="en-US" dirty="0"/>
            <a:t>The purpose of this step is to establish the most important aspects of the current process and to collect relevant data. The following aspects are important in this:</a:t>
          </a:r>
        </a:p>
      </dgm:t>
    </dgm:pt>
    <dgm:pt modelId="{3DEACA02-D891-47A6-8B49-A37C145D50AD}" type="parTrans" cxnId="{527BE115-21E8-457B-BCB7-CA9A432B79EC}">
      <dgm:prSet/>
      <dgm:spPr/>
      <dgm:t>
        <a:bodyPr/>
        <a:lstStyle/>
        <a:p>
          <a:endParaRPr lang="en-US"/>
        </a:p>
      </dgm:t>
    </dgm:pt>
    <dgm:pt modelId="{11D79D5E-A33F-4501-80F4-B67B866C5610}" type="sibTrans" cxnId="{527BE115-21E8-457B-BCB7-CA9A432B79EC}">
      <dgm:prSet/>
      <dgm:spPr/>
      <dgm:t>
        <a:bodyPr/>
        <a:lstStyle/>
        <a:p>
          <a:endParaRPr lang="en-US"/>
        </a:p>
      </dgm:t>
    </dgm:pt>
    <dgm:pt modelId="{69802833-FA70-4EE0-8BA3-20A3F8DA1A14}">
      <dgm:prSet/>
      <dgm:spPr/>
      <dgm:t>
        <a:bodyPr/>
        <a:lstStyle/>
        <a:p>
          <a:r>
            <a:rPr lang="en-US"/>
            <a:t>analyse the output and the input</a:t>
          </a:r>
        </a:p>
      </dgm:t>
    </dgm:pt>
    <dgm:pt modelId="{4FC1CDCC-CDEF-40A4-9542-6E6310813670}" type="parTrans" cxnId="{49E4133F-7816-48B0-9419-5AEAE5602F6D}">
      <dgm:prSet/>
      <dgm:spPr/>
      <dgm:t>
        <a:bodyPr/>
        <a:lstStyle/>
        <a:p>
          <a:endParaRPr lang="en-US"/>
        </a:p>
      </dgm:t>
    </dgm:pt>
    <dgm:pt modelId="{25ECE109-B9D5-448A-A13B-6B5A6DA1B57B}" type="sibTrans" cxnId="{49E4133F-7816-48B0-9419-5AEAE5602F6D}">
      <dgm:prSet/>
      <dgm:spPr/>
      <dgm:t>
        <a:bodyPr/>
        <a:lstStyle/>
        <a:p>
          <a:endParaRPr lang="en-US"/>
        </a:p>
      </dgm:t>
    </dgm:pt>
    <dgm:pt modelId="{EA8CEB7F-8994-4FF2-8D0E-9F74519B74DD}">
      <dgm:prSet/>
      <dgm:spPr/>
      <dgm:t>
        <a:bodyPr/>
        <a:lstStyle/>
        <a:p>
          <a:r>
            <a:rPr lang="en-US"/>
            <a:t>define the measurement plan</a:t>
          </a:r>
        </a:p>
      </dgm:t>
    </dgm:pt>
    <dgm:pt modelId="{E7C2B2A6-AA4F-4378-88A9-D8FF547FC33E}" type="parTrans" cxnId="{D74840C5-5139-4C07-B26E-97D2CB5D2636}">
      <dgm:prSet/>
      <dgm:spPr/>
      <dgm:t>
        <a:bodyPr/>
        <a:lstStyle/>
        <a:p>
          <a:endParaRPr lang="en-US"/>
        </a:p>
      </dgm:t>
    </dgm:pt>
    <dgm:pt modelId="{620B9EE1-A67A-4B8E-97AB-39B3D38FB3C0}" type="sibTrans" cxnId="{D74840C5-5139-4C07-B26E-97D2CB5D2636}">
      <dgm:prSet/>
      <dgm:spPr/>
      <dgm:t>
        <a:bodyPr/>
        <a:lstStyle/>
        <a:p>
          <a:endParaRPr lang="en-US"/>
        </a:p>
      </dgm:t>
    </dgm:pt>
    <dgm:pt modelId="{D2EC6308-F079-4047-BCA0-B999A860920C}">
      <dgm:prSet/>
      <dgm:spPr/>
      <dgm:t>
        <a:bodyPr/>
        <a:lstStyle/>
        <a:p>
          <a:r>
            <a:rPr lang="en-US"/>
            <a:t>test the measurement system</a:t>
          </a:r>
        </a:p>
      </dgm:t>
    </dgm:pt>
    <dgm:pt modelId="{4E929D85-0387-4B99-8AA4-28DCEBF861B0}" type="parTrans" cxnId="{CA7E693C-8560-4C3E-A57E-D3ABA3AA73B8}">
      <dgm:prSet/>
      <dgm:spPr/>
      <dgm:t>
        <a:bodyPr/>
        <a:lstStyle/>
        <a:p>
          <a:endParaRPr lang="en-US"/>
        </a:p>
      </dgm:t>
    </dgm:pt>
    <dgm:pt modelId="{33A85CFE-C3DB-42F2-A0DE-A45B6B441AB0}" type="sibTrans" cxnId="{CA7E693C-8560-4C3E-A57E-D3ABA3AA73B8}">
      <dgm:prSet/>
      <dgm:spPr/>
      <dgm:t>
        <a:bodyPr/>
        <a:lstStyle/>
        <a:p>
          <a:endParaRPr lang="en-US"/>
        </a:p>
      </dgm:t>
    </dgm:pt>
    <dgm:pt modelId="{FCEB1F84-B8C3-4CAE-A71C-49051F7672A3}" type="pres">
      <dgm:prSet presAssocID="{FCF6E0AD-B03E-40C8-AA77-16B67065856D}" presName="Name0" presStyleCnt="0">
        <dgm:presLayoutVars>
          <dgm:dir/>
          <dgm:animLvl val="lvl"/>
          <dgm:resizeHandles val="exact"/>
        </dgm:presLayoutVars>
      </dgm:prSet>
      <dgm:spPr/>
    </dgm:pt>
    <dgm:pt modelId="{B00BD246-A70A-4C61-AD3F-D5C8C2041F1F}" type="pres">
      <dgm:prSet presAssocID="{D2EC6308-F079-4047-BCA0-B999A860920C}" presName="boxAndChildren" presStyleCnt="0"/>
      <dgm:spPr/>
    </dgm:pt>
    <dgm:pt modelId="{C5D8DB8E-B71E-4A01-BC03-835610DC159D}" type="pres">
      <dgm:prSet presAssocID="{D2EC6308-F079-4047-BCA0-B999A860920C}" presName="parentTextBox" presStyleLbl="node1" presStyleIdx="0" presStyleCnt="4"/>
      <dgm:spPr/>
    </dgm:pt>
    <dgm:pt modelId="{E447D971-3C72-4CD9-A793-9747E6B9624E}" type="pres">
      <dgm:prSet presAssocID="{620B9EE1-A67A-4B8E-97AB-39B3D38FB3C0}" presName="sp" presStyleCnt="0"/>
      <dgm:spPr/>
    </dgm:pt>
    <dgm:pt modelId="{CC6C1DF7-31D7-4E0B-8A6A-F17BD17B1292}" type="pres">
      <dgm:prSet presAssocID="{EA8CEB7F-8994-4FF2-8D0E-9F74519B74DD}" presName="arrowAndChildren" presStyleCnt="0"/>
      <dgm:spPr/>
    </dgm:pt>
    <dgm:pt modelId="{7B1B9C6E-5A95-47AF-8FF7-7B6D3D748D9B}" type="pres">
      <dgm:prSet presAssocID="{EA8CEB7F-8994-4FF2-8D0E-9F74519B74DD}" presName="parentTextArrow" presStyleLbl="node1" presStyleIdx="1" presStyleCnt="4"/>
      <dgm:spPr/>
    </dgm:pt>
    <dgm:pt modelId="{72E051CD-A24A-49E7-ACFA-804EC44298E7}" type="pres">
      <dgm:prSet presAssocID="{25ECE109-B9D5-448A-A13B-6B5A6DA1B57B}" presName="sp" presStyleCnt="0"/>
      <dgm:spPr/>
    </dgm:pt>
    <dgm:pt modelId="{F02444F1-8A86-4DB5-895D-B95A0583D9FB}" type="pres">
      <dgm:prSet presAssocID="{69802833-FA70-4EE0-8BA3-20A3F8DA1A14}" presName="arrowAndChildren" presStyleCnt="0"/>
      <dgm:spPr/>
    </dgm:pt>
    <dgm:pt modelId="{52FE63CF-DBCF-4068-A968-2F0B16484E4B}" type="pres">
      <dgm:prSet presAssocID="{69802833-FA70-4EE0-8BA3-20A3F8DA1A14}" presName="parentTextArrow" presStyleLbl="node1" presStyleIdx="2" presStyleCnt="4"/>
      <dgm:spPr/>
    </dgm:pt>
    <dgm:pt modelId="{64C200F7-98E7-4282-AB67-816F224B3B9C}" type="pres">
      <dgm:prSet presAssocID="{11D79D5E-A33F-4501-80F4-B67B866C5610}" presName="sp" presStyleCnt="0"/>
      <dgm:spPr/>
    </dgm:pt>
    <dgm:pt modelId="{F21D5B70-5211-4262-91C5-FB9652D21FDD}" type="pres">
      <dgm:prSet presAssocID="{274A595E-D3FC-4182-B48E-506EC95DEF7F}" presName="arrowAndChildren" presStyleCnt="0"/>
      <dgm:spPr/>
    </dgm:pt>
    <dgm:pt modelId="{F14C4953-0D89-415A-91B7-15AB130F87B5}" type="pres">
      <dgm:prSet presAssocID="{274A595E-D3FC-4182-B48E-506EC95DEF7F}" presName="parentTextArrow" presStyleLbl="node1" presStyleIdx="3" presStyleCnt="4"/>
      <dgm:spPr/>
    </dgm:pt>
  </dgm:ptLst>
  <dgm:cxnLst>
    <dgm:cxn modelId="{CF484505-4C6D-4313-A19D-AFAF203A9E4E}" type="presOf" srcId="{FCF6E0AD-B03E-40C8-AA77-16B67065856D}" destId="{FCEB1F84-B8C3-4CAE-A71C-49051F7672A3}" srcOrd="0" destOrd="0" presId="urn:microsoft.com/office/officeart/2005/8/layout/process4"/>
    <dgm:cxn modelId="{527BE115-21E8-457B-BCB7-CA9A432B79EC}" srcId="{FCF6E0AD-B03E-40C8-AA77-16B67065856D}" destId="{274A595E-D3FC-4182-B48E-506EC95DEF7F}" srcOrd="0" destOrd="0" parTransId="{3DEACA02-D891-47A6-8B49-A37C145D50AD}" sibTransId="{11D79D5E-A33F-4501-80F4-B67B866C5610}"/>
    <dgm:cxn modelId="{5E590C29-3027-4671-BAFB-B12B867C0385}" type="presOf" srcId="{274A595E-D3FC-4182-B48E-506EC95DEF7F}" destId="{F14C4953-0D89-415A-91B7-15AB130F87B5}" srcOrd="0" destOrd="0" presId="urn:microsoft.com/office/officeart/2005/8/layout/process4"/>
    <dgm:cxn modelId="{CA7E693C-8560-4C3E-A57E-D3ABA3AA73B8}" srcId="{FCF6E0AD-B03E-40C8-AA77-16B67065856D}" destId="{D2EC6308-F079-4047-BCA0-B999A860920C}" srcOrd="3" destOrd="0" parTransId="{4E929D85-0387-4B99-8AA4-28DCEBF861B0}" sibTransId="{33A85CFE-C3DB-42F2-A0DE-A45B6B441AB0}"/>
    <dgm:cxn modelId="{49E4133F-7816-48B0-9419-5AEAE5602F6D}" srcId="{FCF6E0AD-B03E-40C8-AA77-16B67065856D}" destId="{69802833-FA70-4EE0-8BA3-20A3F8DA1A14}" srcOrd="1" destOrd="0" parTransId="{4FC1CDCC-CDEF-40A4-9542-6E6310813670}" sibTransId="{25ECE109-B9D5-448A-A13B-6B5A6DA1B57B}"/>
    <dgm:cxn modelId="{3F4F4762-6F94-4FCC-9BA8-7C9E3E415760}" type="presOf" srcId="{D2EC6308-F079-4047-BCA0-B999A860920C}" destId="{C5D8DB8E-B71E-4A01-BC03-835610DC159D}" srcOrd="0" destOrd="0" presId="urn:microsoft.com/office/officeart/2005/8/layout/process4"/>
    <dgm:cxn modelId="{984CEDAE-C086-42CF-9BB1-3EBECCCE7D3F}" type="presOf" srcId="{EA8CEB7F-8994-4FF2-8D0E-9F74519B74DD}" destId="{7B1B9C6E-5A95-47AF-8FF7-7B6D3D748D9B}" srcOrd="0" destOrd="0" presId="urn:microsoft.com/office/officeart/2005/8/layout/process4"/>
    <dgm:cxn modelId="{D74840C5-5139-4C07-B26E-97D2CB5D2636}" srcId="{FCF6E0AD-B03E-40C8-AA77-16B67065856D}" destId="{EA8CEB7F-8994-4FF2-8D0E-9F74519B74DD}" srcOrd="2" destOrd="0" parTransId="{E7C2B2A6-AA4F-4378-88A9-D8FF547FC33E}" sibTransId="{620B9EE1-A67A-4B8E-97AB-39B3D38FB3C0}"/>
    <dgm:cxn modelId="{9E9DA6E7-1861-466C-BD0A-DF57DC23C9A9}" type="presOf" srcId="{69802833-FA70-4EE0-8BA3-20A3F8DA1A14}" destId="{52FE63CF-DBCF-4068-A968-2F0B16484E4B}" srcOrd="0" destOrd="0" presId="urn:microsoft.com/office/officeart/2005/8/layout/process4"/>
    <dgm:cxn modelId="{17C51522-EFFC-4486-8D29-203A7301948C}" type="presParOf" srcId="{FCEB1F84-B8C3-4CAE-A71C-49051F7672A3}" destId="{B00BD246-A70A-4C61-AD3F-D5C8C2041F1F}" srcOrd="0" destOrd="0" presId="urn:microsoft.com/office/officeart/2005/8/layout/process4"/>
    <dgm:cxn modelId="{8DF12F03-18E6-4797-804C-BB37D00DF8AF}" type="presParOf" srcId="{B00BD246-A70A-4C61-AD3F-D5C8C2041F1F}" destId="{C5D8DB8E-B71E-4A01-BC03-835610DC159D}" srcOrd="0" destOrd="0" presId="urn:microsoft.com/office/officeart/2005/8/layout/process4"/>
    <dgm:cxn modelId="{1D256EC9-2166-4912-AF62-0EDFD5E319D2}" type="presParOf" srcId="{FCEB1F84-B8C3-4CAE-A71C-49051F7672A3}" destId="{E447D971-3C72-4CD9-A793-9747E6B9624E}" srcOrd="1" destOrd="0" presId="urn:microsoft.com/office/officeart/2005/8/layout/process4"/>
    <dgm:cxn modelId="{1CC6D29E-7CC3-4281-BD69-01784BB920F7}" type="presParOf" srcId="{FCEB1F84-B8C3-4CAE-A71C-49051F7672A3}" destId="{CC6C1DF7-31D7-4E0B-8A6A-F17BD17B1292}" srcOrd="2" destOrd="0" presId="urn:microsoft.com/office/officeart/2005/8/layout/process4"/>
    <dgm:cxn modelId="{93AE73AA-486B-4792-8B61-B879FEBCD450}" type="presParOf" srcId="{CC6C1DF7-31D7-4E0B-8A6A-F17BD17B1292}" destId="{7B1B9C6E-5A95-47AF-8FF7-7B6D3D748D9B}" srcOrd="0" destOrd="0" presId="urn:microsoft.com/office/officeart/2005/8/layout/process4"/>
    <dgm:cxn modelId="{B4C87791-86FD-438F-ADD6-FB4AC7361D63}" type="presParOf" srcId="{FCEB1F84-B8C3-4CAE-A71C-49051F7672A3}" destId="{72E051CD-A24A-49E7-ACFA-804EC44298E7}" srcOrd="3" destOrd="0" presId="urn:microsoft.com/office/officeart/2005/8/layout/process4"/>
    <dgm:cxn modelId="{47910578-CC67-429B-AAE6-96A671D8CC5D}" type="presParOf" srcId="{FCEB1F84-B8C3-4CAE-A71C-49051F7672A3}" destId="{F02444F1-8A86-4DB5-895D-B95A0583D9FB}" srcOrd="4" destOrd="0" presId="urn:microsoft.com/office/officeart/2005/8/layout/process4"/>
    <dgm:cxn modelId="{6BC3A0A9-55F4-4AF8-AE55-EE68E10EC609}" type="presParOf" srcId="{F02444F1-8A86-4DB5-895D-B95A0583D9FB}" destId="{52FE63CF-DBCF-4068-A968-2F0B16484E4B}" srcOrd="0" destOrd="0" presId="urn:microsoft.com/office/officeart/2005/8/layout/process4"/>
    <dgm:cxn modelId="{1C89BFBE-F4EC-48D0-84FE-256B39D646E4}" type="presParOf" srcId="{FCEB1F84-B8C3-4CAE-A71C-49051F7672A3}" destId="{64C200F7-98E7-4282-AB67-816F224B3B9C}" srcOrd="5" destOrd="0" presId="urn:microsoft.com/office/officeart/2005/8/layout/process4"/>
    <dgm:cxn modelId="{FD5B7672-4235-4D6E-8B71-20118FB7FABF}" type="presParOf" srcId="{FCEB1F84-B8C3-4CAE-A71C-49051F7672A3}" destId="{F21D5B70-5211-4262-91C5-FB9652D21FDD}" srcOrd="6" destOrd="0" presId="urn:microsoft.com/office/officeart/2005/8/layout/process4"/>
    <dgm:cxn modelId="{0EC08C08-6C4E-4196-A4FF-BAAF1E1EEEEC}" type="presParOf" srcId="{F21D5B70-5211-4262-91C5-FB9652D21FDD}" destId="{F14C4953-0D89-415A-91B7-15AB130F87B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997F09-3A47-4680-9D97-11427C63709E}" type="doc">
      <dgm:prSet loTypeId="urn:microsoft.com/office/officeart/2005/8/layout/process4" loCatId="process" qsTypeId="urn:microsoft.com/office/officeart/2005/8/quickstyle/simple1" qsCatId="simple" csTypeId="urn:microsoft.com/office/officeart/2005/8/colors/colorful1" csCatId="colorful"/>
      <dgm:spPr/>
      <dgm:t>
        <a:bodyPr/>
        <a:lstStyle/>
        <a:p>
          <a:endParaRPr lang="en-US"/>
        </a:p>
      </dgm:t>
    </dgm:pt>
    <dgm:pt modelId="{82161C88-466A-4FC8-BAEA-804CC7C69EDE}">
      <dgm:prSet/>
      <dgm:spPr/>
      <dgm:t>
        <a:bodyPr/>
        <a:lstStyle/>
        <a:p>
          <a:r>
            <a:rPr lang="en-US" dirty="0"/>
            <a:t>Subsequently, the data that was collected in the previous step is analysed. The purpose of this step is to identify the root cause relationships. The deeper causes of defects and errors are investigated. Basic tools are used to:</a:t>
          </a:r>
        </a:p>
      </dgm:t>
    </dgm:pt>
    <dgm:pt modelId="{896202FA-5014-4776-9AF5-46436A501943}" type="parTrans" cxnId="{266A0968-028F-4090-BAB4-3A64DD5D0618}">
      <dgm:prSet/>
      <dgm:spPr/>
      <dgm:t>
        <a:bodyPr/>
        <a:lstStyle/>
        <a:p>
          <a:endParaRPr lang="en-US"/>
        </a:p>
      </dgm:t>
    </dgm:pt>
    <dgm:pt modelId="{A9BC759B-8CD7-4FE6-BD48-492B845EA65F}" type="sibTrans" cxnId="{266A0968-028F-4090-BAB4-3A64DD5D0618}">
      <dgm:prSet/>
      <dgm:spPr/>
      <dgm:t>
        <a:bodyPr/>
        <a:lstStyle/>
        <a:p>
          <a:endParaRPr lang="en-US"/>
        </a:p>
      </dgm:t>
    </dgm:pt>
    <dgm:pt modelId="{DAEE00B9-9D5F-4B98-80C3-9295DEDD142D}">
      <dgm:prSet/>
      <dgm:spPr/>
      <dgm:t>
        <a:bodyPr/>
        <a:lstStyle/>
        <a:p>
          <a:r>
            <a:rPr lang="en-US"/>
            <a:t>identify the gap between current and required performance</a:t>
          </a:r>
        </a:p>
      </dgm:t>
    </dgm:pt>
    <dgm:pt modelId="{5133561E-C784-495E-A725-D9A3A3818F98}" type="parTrans" cxnId="{69CD8F1D-864D-457C-968D-24F9FE1D0D59}">
      <dgm:prSet/>
      <dgm:spPr/>
      <dgm:t>
        <a:bodyPr/>
        <a:lstStyle/>
        <a:p>
          <a:endParaRPr lang="en-US"/>
        </a:p>
      </dgm:t>
    </dgm:pt>
    <dgm:pt modelId="{583833EC-4D78-435D-87A6-F49BB2A953D4}" type="sibTrans" cxnId="{69CD8F1D-864D-457C-968D-24F9FE1D0D59}">
      <dgm:prSet/>
      <dgm:spPr/>
      <dgm:t>
        <a:bodyPr/>
        <a:lstStyle/>
        <a:p>
          <a:endParaRPr lang="en-US"/>
        </a:p>
      </dgm:t>
    </dgm:pt>
    <dgm:pt modelId="{4700406A-3BBC-476C-B7C0-868D2A1479C5}">
      <dgm:prSet/>
      <dgm:spPr/>
      <dgm:t>
        <a:bodyPr/>
        <a:lstStyle/>
        <a:p>
          <a:r>
            <a:rPr lang="en-US"/>
            <a:t>identify the input and the output</a:t>
          </a:r>
        </a:p>
      </dgm:t>
    </dgm:pt>
    <dgm:pt modelId="{B5D15D99-1D99-4086-9466-66AC037C767E}" type="parTrans" cxnId="{DB638779-466D-4CEE-80CE-D05E15015A32}">
      <dgm:prSet/>
      <dgm:spPr/>
      <dgm:t>
        <a:bodyPr/>
        <a:lstStyle/>
        <a:p>
          <a:endParaRPr lang="en-US"/>
        </a:p>
      </dgm:t>
    </dgm:pt>
    <dgm:pt modelId="{B6411A29-5B0C-4C9B-94A3-A459D6A9D580}" type="sibTrans" cxnId="{DB638779-466D-4CEE-80CE-D05E15015A32}">
      <dgm:prSet/>
      <dgm:spPr/>
      <dgm:t>
        <a:bodyPr/>
        <a:lstStyle/>
        <a:p>
          <a:endParaRPr lang="en-US"/>
        </a:p>
      </dgm:t>
    </dgm:pt>
    <dgm:pt modelId="{0AB0BCF8-9EC8-41E3-88C6-F12F5E15501A}">
      <dgm:prSet/>
      <dgm:spPr/>
      <dgm:t>
        <a:bodyPr/>
        <a:lstStyle/>
        <a:p>
          <a:r>
            <a:rPr lang="en-US"/>
            <a:t>list and prioritize potential opportunities to improve</a:t>
          </a:r>
        </a:p>
      </dgm:t>
    </dgm:pt>
    <dgm:pt modelId="{602DFABC-3874-4C1E-9143-CB33E84E42C6}" type="parTrans" cxnId="{00945D89-DC45-4846-B1BC-8F19AEB1B1E8}">
      <dgm:prSet/>
      <dgm:spPr/>
      <dgm:t>
        <a:bodyPr/>
        <a:lstStyle/>
        <a:p>
          <a:endParaRPr lang="en-US"/>
        </a:p>
      </dgm:t>
    </dgm:pt>
    <dgm:pt modelId="{067449F4-6CCF-45A7-83C0-FCCA912D33C8}" type="sibTrans" cxnId="{00945D89-DC45-4846-B1BC-8F19AEB1B1E8}">
      <dgm:prSet/>
      <dgm:spPr/>
      <dgm:t>
        <a:bodyPr/>
        <a:lstStyle/>
        <a:p>
          <a:endParaRPr lang="en-US"/>
        </a:p>
      </dgm:t>
    </dgm:pt>
    <dgm:pt modelId="{CAFA6CBC-4BF5-41A6-ACF1-20063F40717D}" type="pres">
      <dgm:prSet presAssocID="{41997F09-3A47-4680-9D97-11427C63709E}" presName="Name0" presStyleCnt="0">
        <dgm:presLayoutVars>
          <dgm:dir/>
          <dgm:animLvl val="lvl"/>
          <dgm:resizeHandles val="exact"/>
        </dgm:presLayoutVars>
      </dgm:prSet>
      <dgm:spPr/>
    </dgm:pt>
    <dgm:pt modelId="{4B3D156A-2FE5-49C3-9FF2-541A92895126}" type="pres">
      <dgm:prSet presAssocID="{0AB0BCF8-9EC8-41E3-88C6-F12F5E15501A}" presName="boxAndChildren" presStyleCnt="0"/>
      <dgm:spPr/>
    </dgm:pt>
    <dgm:pt modelId="{F9C86E8C-E8AE-4753-8F17-D13B23262668}" type="pres">
      <dgm:prSet presAssocID="{0AB0BCF8-9EC8-41E3-88C6-F12F5E15501A}" presName="parentTextBox" presStyleLbl="node1" presStyleIdx="0" presStyleCnt="4"/>
      <dgm:spPr/>
    </dgm:pt>
    <dgm:pt modelId="{441BA8D8-30BF-4703-A729-93C8A9D5C10D}" type="pres">
      <dgm:prSet presAssocID="{B6411A29-5B0C-4C9B-94A3-A459D6A9D580}" presName="sp" presStyleCnt="0"/>
      <dgm:spPr/>
    </dgm:pt>
    <dgm:pt modelId="{08542CF5-75EB-4BF0-A629-71071EED629A}" type="pres">
      <dgm:prSet presAssocID="{4700406A-3BBC-476C-B7C0-868D2A1479C5}" presName="arrowAndChildren" presStyleCnt="0"/>
      <dgm:spPr/>
    </dgm:pt>
    <dgm:pt modelId="{69DFBA87-2E02-48F0-9A9D-408FC67EFC8E}" type="pres">
      <dgm:prSet presAssocID="{4700406A-3BBC-476C-B7C0-868D2A1479C5}" presName="parentTextArrow" presStyleLbl="node1" presStyleIdx="1" presStyleCnt="4"/>
      <dgm:spPr/>
    </dgm:pt>
    <dgm:pt modelId="{B4C3314C-12C6-4A38-B2DA-55B21D498153}" type="pres">
      <dgm:prSet presAssocID="{583833EC-4D78-435D-87A6-F49BB2A953D4}" presName="sp" presStyleCnt="0"/>
      <dgm:spPr/>
    </dgm:pt>
    <dgm:pt modelId="{C469FE64-9A44-4BFF-A448-8BFA353915C7}" type="pres">
      <dgm:prSet presAssocID="{DAEE00B9-9D5F-4B98-80C3-9295DEDD142D}" presName="arrowAndChildren" presStyleCnt="0"/>
      <dgm:spPr/>
    </dgm:pt>
    <dgm:pt modelId="{72E30CE0-544C-41F0-B1A7-2363F8A26460}" type="pres">
      <dgm:prSet presAssocID="{DAEE00B9-9D5F-4B98-80C3-9295DEDD142D}" presName="parentTextArrow" presStyleLbl="node1" presStyleIdx="2" presStyleCnt="4"/>
      <dgm:spPr/>
    </dgm:pt>
    <dgm:pt modelId="{01C0D915-6E4B-4C38-9294-94C8BEAAF208}" type="pres">
      <dgm:prSet presAssocID="{A9BC759B-8CD7-4FE6-BD48-492B845EA65F}" presName="sp" presStyleCnt="0"/>
      <dgm:spPr/>
    </dgm:pt>
    <dgm:pt modelId="{7D7A09C8-C906-4F06-9148-DFB71B6B40AD}" type="pres">
      <dgm:prSet presAssocID="{82161C88-466A-4FC8-BAEA-804CC7C69EDE}" presName="arrowAndChildren" presStyleCnt="0"/>
      <dgm:spPr/>
    </dgm:pt>
    <dgm:pt modelId="{00C7E4CF-3AA6-4A6C-B15B-C52E77C63F42}" type="pres">
      <dgm:prSet presAssocID="{82161C88-466A-4FC8-BAEA-804CC7C69EDE}" presName="parentTextArrow" presStyleLbl="node1" presStyleIdx="3" presStyleCnt="4" custLinFactNeighborX="27" custLinFactNeighborY="-1909"/>
      <dgm:spPr/>
    </dgm:pt>
  </dgm:ptLst>
  <dgm:cxnLst>
    <dgm:cxn modelId="{1434FA0B-5619-4E6E-B32E-012E70FB5FDA}" type="presOf" srcId="{41997F09-3A47-4680-9D97-11427C63709E}" destId="{CAFA6CBC-4BF5-41A6-ACF1-20063F40717D}" srcOrd="0" destOrd="0" presId="urn:microsoft.com/office/officeart/2005/8/layout/process4"/>
    <dgm:cxn modelId="{69CD8F1D-864D-457C-968D-24F9FE1D0D59}" srcId="{41997F09-3A47-4680-9D97-11427C63709E}" destId="{DAEE00B9-9D5F-4B98-80C3-9295DEDD142D}" srcOrd="1" destOrd="0" parTransId="{5133561E-C784-495E-A725-D9A3A3818F98}" sibTransId="{583833EC-4D78-435D-87A6-F49BB2A953D4}"/>
    <dgm:cxn modelId="{D70EA333-19FE-4F1D-B9C0-7F34591AAF08}" type="presOf" srcId="{0AB0BCF8-9EC8-41E3-88C6-F12F5E15501A}" destId="{F9C86E8C-E8AE-4753-8F17-D13B23262668}" srcOrd="0" destOrd="0" presId="urn:microsoft.com/office/officeart/2005/8/layout/process4"/>
    <dgm:cxn modelId="{B47AD843-E622-4851-9343-A1C5AD499B45}" type="presOf" srcId="{82161C88-466A-4FC8-BAEA-804CC7C69EDE}" destId="{00C7E4CF-3AA6-4A6C-B15B-C52E77C63F42}" srcOrd="0" destOrd="0" presId="urn:microsoft.com/office/officeart/2005/8/layout/process4"/>
    <dgm:cxn modelId="{266A0968-028F-4090-BAB4-3A64DD5D0618}" srcId="{41997F09-3A47-4680-9D97-11427C63709E}" destId="{82161C88-466A-4FC8-BAEA-804CC7C69EDE}" srcOrd="0" destOrd="0" parTransId="{896202FA-5014-4776-9AF5-46436A501943}" sibTransId="{A9BC759B-8CD7-4FE6-BD48-492B845EA65F}"/>
    <dgm:cxn modelId="{DB638779-466D-4CEE-80CE-D05E15015A32}" srcId="{41997F09-3A47-4680-9D97-11427C63709E}" destId="{4700406A-3BBC-476C-B7C0-868D2A1479C5}" srcOrd="2" destOrd="0" parTransId="{B5D15D99-1D99-4086-9466-66AC037C767E}" sibTransId="{B6411A29-5B0C-4C9B-94A3-A459D6A9D580}"/>
    <dgm:cxn modelId="{00945D89-DC45-4846-B1BC-8F19AEB1B1E8}" srcId="{41997F09-3A47-4680-9D97-11427C63709E}" destId="{0AB0BCF8-9EC8-41E3-88C6-F12F5E15501A}" srcOrd="3" destOrd="0" parTransId="{602DFABC-3874-4C1E-9143-CB33E84E42C6}" sibTransId="{067449F4-6CCF-45A7-83C0-FCCA912D33C8}"/>
    <dgm:cxn modelId="{314A16AE-029C-458A-B32C-022A03E5D5CE}" type="presOf" srcId="{DAEE00B9-9D5F-4B98-80C3-9295DEDD142D}" destId="{72E30CE0-544C-41F0-B1A7-2363F8A26460}" srcOrd="0" destOrd="0" presId="urn:microsoft.com/office/officeart/2005/8/layout/process4"/>
    <dgm:cxn modelId="{FB19C1DB-A964-4C13-9382-AF2E09F5F79D}" type="presOf" srcId="{4700406A-3BBC-476C-B7C0-868D2A1479C5}" destId="{69DFBA87-2E02-48F0-9A9D-408FC67EFC8E}" srcOrd="0" destOrd="0" presId="urn:microsoft.com/office/officeart/2005/8/layout/process4"/>
    <dgm:cxn modelId="{0F3B9885-3640-483A-8112-78F93CD88DBB}" type="presParOf" srcId="{CAFA6CBC-4BF5-41A6-ACF1-20063F40717D}" destId="{4B3D156A-2FE5-49C3-9FF2-541A92895126}" srcOrd="0" destOrd="0" presId="urn:microsoft.com/office/officeart/2005/8/layout/process4"/>
    <dgm:cxn modelId="{63031439-132E-466E-BBEB-3D61AE47C00B}" type="presParOf" srcId="{4B3D156A-2FE5-49C3-9FF2-541A92895126}" destId="{F9C86E8C-E8AE-4753-8F17-D13B23262668}" srcOrd="0" destOrd="0" presId="urn:microsoft.com/office/officeart/2005/8/layout/process4"/>
    <dgm:cxn modelId="{697FF898-F670-4EBA-9249-FE8FF1CE9524}" type="presParOf" srcId="{CAFA6CBC-4BF5-41A6-ACF1-20063F40717D}" destId="{441BA8D8-30BF-4703-A729-93C8A9D5C10D}" srcOrd="1" destOrd="0" presId="urn:microsoft.com/office/officeart/2005/8/layout/process4"/>
    <dgm:cxn modelId="{DE3EC4C3-C0DA-469C-9D71-DA966B29A5E2}" type="presParOf" srcId="{CAFA6CBC-4BF5-41A6-ACF1-20063F40717D}" destId="{08542CF5-75EB-4BF0-A629-71071EED629A}" srcOrd="2" destOrd="0" presId="urn:microsoft.com/office/officeart/2005/8/layout/process4"/>
    <dgm:cxn modelId="{BA36A7C7-221B-45FD-8BFF-9B4612BF6CE2}" type="presParOf" srcId="{08542CF5-75EB-4BF0-A629-71071EED629A}" destId="{69DFBA87-2E02-48F0-9A9D-408FC67EFC8E}" srcOrd="0" destOrd="0" presId="urn:microsoft.com/office/officeart/2005/8/layout/process4"/>
    <dgm:cxn modelId="{63698B80-2E05-4FD0-B961-1ECB4300D852}" type="presParOf" srcId="{CAFA6CBC-4BF5-41A6-ACF1-20063F40717D}" destId="{B4C3314C-12C6-4A38-B2DA-55B21D498153}" srcOrd="3" destOrd="0" presId="urn:microsoft.com/office/officeart/2005/8/layout/process4"/>
    <dgm:cxn modelId="{D82F7456-9588-454C-BE6D-D3F9C52BAC50}" type="presParOf" srcId="{CAFA6CBC-4BF5-41A6-ACF1-20063F40717D}" destId="{C469FE64-9A44-4BFF-A448-8BFA353915C7}" srcOrd="4" destOrd="0" presId="urn:microsoft.com/office/officeart/2005/8/layout/process4"/>
    <dgm:cxn modelId="{F176D762-40C7-465A-96CB-AF95137DF3BC}" type="presParOf" srcId="{C469FE64-9A44-4BFF-A448-8BFA353915C7}" destId="{72E30CE0-544C-41F0-B1A7-2363F8A26460}" srcOrd="0" destOrd="0" presId="urn:microsoft.com/office/officeart/2005/8/layout/process4"/>
    <dgm:cxn modelId="{F4BBC040-E660-4ABF-801B-E699CCB3582C}" type="presParOf" srcId="{CAFA6CBC-4BF5-41A6-ACF1-20063F40717D}" destId="{01C0D915-6E4B-4C38-9294-94C8BEAAF208}" srcOrd="5" destOrd="0" presId="urn:microsoft.com/office/officeart/2005/8/layout/process4"/>
    <dgm:cxn modelId="{86541725-473B-4DE8-937A-FD6D619E2333}" type="presParOf" srcId="{CAFA6CBC-4BF5-41A6-ACF1-20063F40717D}" destId="{7D7A09C8-C906-4F06-9148-DFB71B6B40AD}" srcOrd="6" destOrd="0" presId="urn:microsoft.com/office/officeart/2005/8/layout/process4"/>
    <dgm:cxn modelId="{0250F336-4F02-4C2D-AA3F-7F508C273B28}" type="presParOf" srcId="{7D7A09C8-C906-4F06-9148-DFB71B6B40AD}" destId="{00C7E4CF-3AA6-4A6C-B15B-C52E77C63F4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5F9DDB-1957-46EB-BDA9-5E9F64ACC20A}">
      <dsp:nvSpPr>
        <dsp:cNvPr id="0" name=""/>
        <dsp:cNvSpPr/>
      </dsp:nvSpPr>
      <dsp:spPr>
        <a:xfrm>
          <a:off x="0" y="1805"/>
          <a:ext cx="11407487" cy="91531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CD0D4B-3062-4FF6-BADB-29E3DF597351}">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A954AB-A537-49E1-81A6-257B316BDF5B}">
      <dsp:nvSpPr>
        <dsp:cNvPr id="0" name=""/>
        <dsp:cNvSpPr/>
      </dsp:nvSpPr>
      <dsp:spPr>
        <a:xfrm>
          <a:off x="1057183" y="1805"/>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The DMAIC Process is a problem-solving tool that can be used to improve, optimize and stabilize business processes. </a:t>
          </a:r>
        </a:p>
      </dsp:txBody>
      <dsp:txXfrm>
        <a:off x="1057183" y="1805"/>
        <a:ext cx="10350303" cy="915310"/>
      </dsp:txXfrm>
    </dsp:sp>
    <dsp:sp modelId="{F6B554F5-2E9C-4015-AF26-4A5133839585}">
      <dsp:nvSpPr>
        <dsp:cNvPr id="0" name=""/>
        <dsp:cNvSpPr/>
      </dsp:nvSpPr>
      <dsp:spPr>
        <a:xfrm>
          <a:off x="0" y="1145944"/>
          <a:ext cx="11407487" cy="91531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6E12CB-D38E-4392-9D54-F1F85F5DE0F0}">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2D45C4-A176-4A2F-B41C-D216FCF664D6}">
      <dsp:nvSpPr>
        <dsp:cNvPr id="0" name=""/>
        <dsp:cNvSpPr/>
      </dsp:nvSpPr>
      <dsp:spPr>
        <a:xfrm>
          <a:off x="1057183" y="1145944"/>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This cyclical problem-solving model seeks to improve the processes within an organization. </a:t>
          </a:r>
        </a:p>
      </dsp:txBody>
      <dsp:txXfrm>
        <a:off x="1057183" y="1145944"/>
        <a:ext cx="10350303" cy="915310"/>
      </dsp:txXfrm>
    </dsp:sp>
    <dsp:sp modelId="{05B533B1-82D0-4461-891B-7710C9A33559}">
      <dsp:nvSpPr>
        <dsp:cNvPr id="0" name=""/>
        <dsp:cNvSpPr/>
      </dsp:nvSpPr>
      <dsp:spPr>
        <a:xfrm>
          <a:off x="0" y="2290082"/>
          <a:ext cx="11407487" cy="91531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D69990-7B2F-4CC2-A9FC-57B0D859C43A}">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F7B88F-DF21-4259-8BD5-529839F81D4D}">
      <dsp:nvSpPr>
        <dsp:cNvPr id="0" name=""/>
        <dsp:cNvSpPr/>
      </dsp:nvSpPr>
      <dsp:spPr>
        <a:xfrm>
          <a:off x="1057183" y="2290082"/>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DMAIC is an acronym that stands for: Define, Measure, Analyse, Improve and Control. </a:t>
          </a:r>
        </a:p>
      </dsp:txBody>
      <dsp:txXfrm>
        <a:off x="1057183" y="2290082"/>
        <a:ext cx="10350303" cy="915310"/>
      </dsp:txXfrm>
    </dsp:sp>
    <dsp:sp modelId="{E12BB1D3-EADC-4BA4-9DED-2DBA8839B1D4}">
      <dsp:nvSpPr>
        <dsp:cNvPr id="0" name=""/>
        <dsp:cNvSpPr/>
      </dsp:nvSpPr>
      <dsp:spPr>
        <a:xfrm>
          <a:off x="0" y="3434221"/>
          <a:ext cx="11407487" cy="915310"/>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D59AB7-A885-41BF-BFA0-49625645E53F}">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D7A030E-7C66-4BCE-B7F8-4AC10159BDAA}">
      <dsp:nvSpPr>
        <dsp:cNvPr id="0" name=""/>
        <dsp:cNvSpPr/>
      </dsp:nvSpPr>
      <dsp:spPr>
        <a:xfrm>
          <a:off x="1057183" y="3434221"/>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The base of this problem-solving tool is founded by Shingeo Shingo during the development of Poka Yoke.</a:t>
          </a:r>
        </a:p>
      </dsp:txBody>
      <dsp:txXfrm>
        <a:off x="1057183" y="3434221"/>
        <a:ext cx="10350303" cy="915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6655E-3DE6-4EA7-A48A-DE00315B6860}">
      <dsp:nvSpPr>
        <dsp:cNvPr id="0" name=""/>
        <dsp:cNvSpPr/>
      </dsp:nvSpPr>
      <dsp:spPr>
        <a:xfrm>
          <a:off x="0" y="0"/>
          <a:ext cx="5091379" cy="121304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The problem is defined in this first step. Furthermore, it is important to recognize and define the following elements:</a:t>
          </a:r>
        </a:p>
      </dsp:txBody>
      <dsp:txXfrm>
        <a:off x="35529" y="35529"/>
        <a:ext cx="3679908" cy="1141985"/>
      </dsp:txXfrm>
    </dsp:sp>
    <dsp:sp modelId="{980E630F-439D-4CC8-9331-DC51DC8773E4}">
      <dsp:nvSpPr>
        <dsp:cNvPr id="0" name=""/>
        <dsp:cNvSpPr/>
      </dsp:nvSpPr>
      <dsp:spPr>
        <a:xfrm>
          <a:off x="426403" y="1433596"/>
          <a:ext cx="5091379" cy="121304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who are the customers?</a:t>
          </a:r>
        </a:p>
      </dsp:txBody>
      <dsp:txXfrm>
        <a:off x="461932" y="1469125"/>
        <a:ext cx="3805440" cy="1141985"/>
      </dsp:txXfrm>
    </dsp:sp>
    <dsp:sp modelId="{DCC16C62-CB52-4445-99C4-FFE605D8EEC5}">
      <dsp:nvSpPr>
        <dsp:cNvPr id="0" name=""/>
        <dsp:cNvSpPr/>
      </dsp:nvSpPr>
      <dsp:spPr>
        <a:xfrm>
          <a:off x="846441" y="2867192"/>
          <a:ext cx="5091379" cy="121304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what are the critical stages in the process?</a:t>
          </a:r>
        </a:p>
      </dsp:txBody>
      <dsp:txXfrm>
        <a:off x="881970" y="2902721"/>
        <a:ext cx="3811804" cy="1141985"/>
      </dsp:txXfrm>
    </dsp:sp>
    <dsp:sp modelId="{6712E347-620A-4549-978E-4112CDDF7E22}">
      <dsp:nvSpPr>
        <dsp:cNvPr id="0" name=""/>
        <dsp:cNvSpPr/>
      </dsp:nvSpPr>
      <dsp:spPr>
        <a:xfrm>
          <a:off x="1272844" y="4300788"/>
          <a:ext cx="5091379" cy="121304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what is the objective and what are the related business processes?</a:t>
          </a:r>
        </a:p>
      </dsp:txBody>
      <dsp:txXfrm>
        <a:off x="1308373" y="4336317"/>
        <a:ext cx="3805440" cy="1141985"/>
      </dsp:txXfrm>
    </dsp:sp>
    <dsp:sp modelId="{ECF4F9FB-9620-4DA9-88C9-2420112F4E4D}">
      <dsp:nvSpPr>
        <dsp:cNvPr id="0" name=""/>
        <dsp:cNvSpPr/>
      </dsp:nvSpPr>
      <dsp:spPr>
        <a:xfrm>
          <a:off x="4302901" y="929080"/>
          <a:ext cx="788477" cy="788477"/>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4480308" y="929080"/>
        <a:ext cx="433663" cy="593329"/>
      </dsp:txXfrm>
    </dsp:sp>
    <dsp:sp modelId="{2787E135-B679-4659-BD16-05F83981EE5F}">
      <dsp:nvSpPr>
        <dsp:cNvPr id="0" name=""/>
        <dsp:cNvSpPr/>
      </dsp:nvSpPr>
      <dsp:spPr>
        <a:xfrm>
          <a:off x="4729304" y="2362677"/>
          <a:ext cx="788477" cy="788477"/>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4906711" y="2362677"/>
        <a:ext cx="433663" cy="593329"/>
      </dsp:txXfrm>
    </dsp:sp>
    <dsp:sp modelId="{14418070-8E57-4387-A49D-4D6B72B6ECAE}">
      <dsp:nvSpPr>
        <dsp:cNvPr id="0" name=""/>
        <dsp:cNvSpPr/>
      </dsp:nvSpPr>
      <dsp:spPr>
        <a:xfrm>
          <a:off x="5149343" y="3796273"/>
          <a:ext cx="788477" cy="788477"/>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5326750" y="3796273"/>
        <a:ext cx="433663" cy="5933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D8DB8E-B71E-4A01-BC03-835610DC159D}">
      <dsp:nvSpPr>
        <dsp:cNvPr id="0" name=""/>
        <dsp:cNvSpPr/>
      </dsp:nvSpPr>
      <dsp:spPr>
        <a:xfrm>
          <a:off x="0" y="4522536"/>
          <a:ext cx="6364224" cy="98942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a:t>test the measurement system</a:t>
          </a:r>
        </a:p>
      </dsp:txBody>
      <dsp:txXfrm>
        <a:off x="0" y="4522536"/>
        <a:ext cx="6364224" cy="989420"/>
      </dsp:txXfrm>
    </dsp:sp>
    <dsp:sp modelId="{7B1B9C6E-5A95-47AF-8FF7-7B6D3D748D9B}">
      <dsp:nvSpPr>
        <dsp:cNvPr id="0" name=""/>
        <dsp:cNvSpPr/>
      </dsp:nvSpPr>
      <dsp:spPr>
        <a:xfrm rot="10800000">
          <a:off x="0" y="3015649"/>
          <a:ext cx="6364224" cy="1521728"/>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a:t>define the measurement plan</a:t>
          </a:r>
        </a:p>
      </dsp:txBody>
      <dsp:txXfrm rot="10800000">
        <a:off x="0" y="3015649"/>
        <a:ext cx="6364224" cy="988773"/>
      </dsp:txXfrm>
    </dsp:sp>
    <dsp:sp modelId="{52FE63CF-DBCF-4068-A968-2F0B16484E4B}">
      <dsp:nvSpPr>
        <dsp:cNvPr id="0" name=""/>
        <dsp:cNvSpPr/>
      </dsp:nvSpPr>
      <dsp:spPr>
        <a:xfrm rot="10800000">
          <a:off x="0" y="1508761"/>
          <a:ext cx="6364224" cy="1521728"/>
        </a:xfrm>
        <a:prstGeom prst="upArrowCallou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a:t>analyse the output and the input</a:t>
          </a:r>
        </a:p>
      </dsp:txBody>
      <dsp:txXfrm rot="10800000">
        <a:off x="0" y="1508761"/>
        <a:ext cx="6364224" cy="988773"/>
      </dsp:txXfrm>
    </dsp:sp>
    <dsp:sp modelId="{F14C4953-0D89-415A-91B7-15AB130F87B5}">
      <dsp:nvSpPr>
        <dsp:cNvPr id="0" name=""/>
        <dsp:cNvSpPr/>
      </dsp:nvSpPr>
      <dsp:spPr>
        <a:xfrm rot="10800000">
          <a:off x="0" y="1874"/>
          <a:ext cx="6364224" cy="1521728"/>
        </a:xfrm>
        <a:prstGeom prst="upArrowCallou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The purpose of this step is to establish the most important aspects of the current process and to collect relevant data. The following aspects are important in this:</a:t>
          </a:r>
        </a:p>
      </dsp:txBody>
      <dsp:txXfrm rot="10800000">
        <a:off x="0" y="1874"/>
        <a:ext cx="6364224" cy="9887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C86E8C-E8AE-4753-8F17-D13B23262668}">
      <dsp:nvSpPr>
        <dsp:cNvPr id="0" name=""/>
        <dsp:cNvSpPr/>
      </dsp:nvSpPr>
      <dsp:spPr>
        <a:xfrm>
          <a:off x="0" y="4522536"/>
          <a:ext cx="6364224" cy="98942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list and prioritize potential opportunities to improve</a:t>
          </a:r>
        </a:p>
      </dsp:txBody>
      <dsp:txXfrm>
        <a:off x="0" y="4522536"/>
        <a:ext cx="6364224" cy="989420"/>
      </dsp:txXfrm>
    </dsp:sp>
    <dsp:sp modelId="{69DFBA87-2E02-48F0-9A9D-408FC67EFC8E}">
      <dsp:nvSpPr>
        <dsp:cNvPr id="0" name=""/>
        <dsp:cNvSpPr/>
      </dsp:nvSpPr>
      <dsp:spPr>
        <a:xfrm rot="10800000">
          <a:off x="0" y="3015649"/>
          <a:ext cx="6364224" cy="1521728"/>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identify the input and the output</a:t>
          </a:r>
        </a:p>
      </dsp:txBody>
      <dsp:txXfrm rot="10800000">
        <a:off x="0" y="3015649"/>
        <a:ext cx="6364224" cy="988773"/>
      </dsp:txXfrm>
    </dsp:sp>
    <dsp:sp modelId="{72E30CE0-544C-41F0-B1A7-2363F8A26460}">
      <dsp:nvSpPr>
        <dsp:cNvPr id="0" name=""/>
        <dsp:cNvSpPr/>
      </dsp:nvSpPr>
      <dsp:spPr>
        <a:xfrm rot="10800000">
          <a:off x="0" y="1508761"/>
          <a:ext cx="6364224" cy="1521728"/>
        </a:xfrm>
        <a:prstGeom prst="upArrowCallou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a:t>identify the gap between current and required performance</a:t>
          </a:r>
        </a:p>
      </dsp:txBody>
      <dsp:txXfrm rot="10800000">
        <a:off x="0" y="1508761"/>
        <a:ext cx="6364224" cy="988773"/>
      </dsp:txXfrm>
    </dsp:sp>
    <dsp:sp modelId="{00C7E4CF-3AA6-4A6C-B15B-C52E77C63F42}">
      <dsp:nvSpPr>
        <dsp:cNvPr id="0" name=""/>
        <dsp:cNvSpPr/>
      </dsp:nvSpPr>
      <dsp:spPr>
        <a:xfrm rot="10800000">
          <a:off x="0" y="0"/>
          <a:ext cx="6364224" cy="1521728"/>
        </a:xfrm>
        <a:prstGeom prst="upArrowCallou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Subsequently, the data that was collected in the previous step is analysed. The purpose of this step is to identify the root cause relationships. The deeper causes of defects and errors are investigated. Basic tools are used to:</a:t>
          </a:r>
        </a:p>
      </dsp:txBody>
      <dsp:txXfrm rot="10800000">
        <a:off x="0" y="0"/>
        <a:ext cx="6364224" cy="98877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A7F01-932D-48B4-B9BB-8DE05AAD1E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W"/>
          </a:p>
        </p:txBody>
      </p:sp>
      <p:sp>
        <p:nvSpPr>
          <p:cNvPr id="3" name="Subtitle 2">
            <a:extLst>
              <a:ext uri="{FF2B5EF4-FFF2-40B4-BE49-F238E27FC236}">
                <a16:creationId xmlns:a16="http://schemas.microsoft.com/office/drawing/2014/main" id="{1E8EB81B-6B2B-412B-AC2D-2AD38B0FA5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W"/>
          </a:p>
        </p:txBody>
      </p:sp>
      <p:sp>
        <p:nvSpPr>
          <p:cNvPr id="4" name="Date Placeholder 3">
            <a:extLst>
              <a:ext uri="{FF2B5EF4-FFF2-40B4-BE49-F238E27FC236}">
                <a16:creationId xmlns:a16="http://schemas.microsoft.com/office/drawing/2014/main" id="{3536EE4D-6087-476C-B7B9-03E4262ED43B}"/>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5" name="Footer Placeholder 4">
            <a:extLst>
              <a:ext uri="{FF2B5EF4-FFF2-40B4-BE49-F238E27FC236}">
                <a16:creationId xmlns:a16="http://schemas.microsoft.com/office/drawing/2014/main" id="{AB14D55B-7887-4A39-B52E-FFA33660F3C7}"/>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3E641915-2915-4C38-96BF-3FF502EE9BAB}"/>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1765841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70EC4-74C5-46A0-B991-060F2ABC36B2}"/>
              </a:ext>
            </a:extLst>
          </p:cNvPr>
          <p:cNvSpPr>
            <a:spLocks noGrp="1"/>
          </p:cNvSpPr>
          <p:nvPr>
            <p:ph type="title"/>
          </p:nvPr>
        </p:nvSpPr>
        <p:spPr/>
        <p:txBody>
          <a:bodyPr/>
          <a:lstStyle/>
          <a:p>
            <a:r>
              <a:rPr lang="en-US"/>
              <a:t>Click to edit Master title style</a:t>
            </a:r>
            <a:endParaRPr lang="en-ZW"/>
          </a:p>
        </p:txBody>
      </p:sp>
      <p:sp>
        <p:nvSpPr>
          <p:cNvPr id="3" name="Vertical Text Placeholder 2">
            <a:extLst>
              <a:ext uri="{FF2B5EF4-FFF2-40B4-BE49-F238E27FC236}">
                <a16:creationId xmlns:a16="http://schemas.microsoft.com/office/drawing/2014/main" id="{2129785B-AAFD-4F79-8FDC-707504C0F0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F862A6C5-9C35-4E16-B027-F0C13524C680}"/>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5" name="Footer Placeholder 4">
            <a:extLst>
              <a:ext uri="{FF2B5EF4-FFF2-40B4-BE49-F238E27FC236}">
                <a16:creationId xmlns:a16="http://schemas.microsoft.com/office/drawing/2014/main" id="{2EAD629B-94EB-435D-8ADC-EC78419CB6A6}"/>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36643CE9-BE35-4072-91A2-10A7B4C1A565}"/>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2743632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FFB430-8182-4F06-A109-DA7E9153F4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W"/>
          </a:p>
        </p:txBody>
      </p:sp>
      <p:sp>
        <p:nvSpPr>
          <p:cNvPr id="3" name="Vertical Text Placeholder 2">
            <a:extLst>
              <a:ext uri="{FF2B5EF4-FFF2-40B4-BE49-F238E27FC236}">
                <a16:creationId xmlns:a16="http://schemas.microsoft.com/office/drawing/2014/main" id="{194855EE-66CC-4289-BC84-12998BD269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53E25493-D6A9-4311-B3C5-55ED0770DFFE}"/>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5" name="Footer Placeholder 4">
            <a:extLst>
              <a:ext uri="{FF2B5EF4-FFF2-40B4-BE49-F238E27FC236}">
                <a16:creationId xmlns:a16="http://schemas.microsoft.com/office/drawing/2014/main" id="{A7750680-48EB-4097-8A8F-48130F18F6C1}"/>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F97E93B9-9300-4912-A33A-A34B6E3974D0}"/>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31541464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4"/>
            <a:ext cx="10363827"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5122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7" name="Rectangle 6"/>
          <p:cNvSpPr/>
          <p:nvPr userDrawn="1"/>
        </p:nvSpPr>
        <p:spPr bwMode="gray">
          <a:xfrm>
            <a:off x="410451" y="655131"/>
            <a:ext cx="10962044" cy="4863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sp>
        <p:nvSpPr>
          <p:cNvPr id="3" name="Subtitle 2"/>
          <p:cNvSpPr>
            <a:spLocks noGrp="1"/>
          </p:cNvSpPr>
          <p:nvPr>
            <p:ph type="subTitle" idx="1"/>
          </p:nvPr>
        </p:nvSpPr>
        <p:spPr bwMode="gray">
          <a:xfrm>
            <a:off x="819920" y="2691382"/>
            <a:ext cx="8865264" cy="195406"/>
          </a:xfrm>
          <a:prstGeom prst="rect">
            <a:avLst/>
          </a:prstGeom>
        </p:spPr>
        <p:txBody>
          <a:bodyPr wrap="square" lIns="0" tIns="0" rIns="0" bIns="0" anchor="t">
            <a:spAutoFit/>
          </a:bodyPr>
          <a:lstStyle>
            <a:lvl1pPr marL="0" indent="0" algn="l">
              <a:buNone/>
              <a:defRPr sz="1270" b="0">
                <a:solidFill>
                  <a:schemeClr val="bg1"/>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sp>
        <p:nvSpPr>
          <p:cNvPr id="2" name="Title 1"/>
          <p:cNvSpPr>
            <a:spLocks noGrp="1"/>
          </p:cNvSpPr>
          <p:nvPr>
            <p:ph type="ctrTitle"/>
          </p:nvPr>
        </p:nvSpPr>
        <p:spPr bwMode="gray">
          <a:xfrm>
            <a:off x="819920" y="2198652"/>
            <a:ext cx="8865264" cy="290317"/>
          </a:xfrm>
        </p:spPr>
        <p:txBody>
          <a:bodyPr wrap="square" anchor="t">
            <a:spAutoFit/>
          </a:bodyPr>
          <a:lstStyle>
            <a:lvl1pPr algn="l">
              <a:defRPr sz="2358">
                <a:solidFill>
                  <a:schemeClr val="bg1"/>
                </a:solidFill>
              </a:defRPr>
            </a:lvl1pPr>
          </a:lstStyle>
          <a:p>
            <a:r>
              <a:rPr lang="en-US"/>
              <a:t>Click to edit Master title style</a:t>
            </a:r>
            <a:endParaRPr lang="en-GB" dirty="0"/>
          </a:p>
        </p:txBody>
      </p:sp>
      <p:sp>
        <p:nvSpPr>
          <p:cNvPr id="30" name="Text Placeholder 29"/>
          <p:cNvSpPr>
            <a:spLocks noGrp="1"/>
          </p:cNvSpPr>
          <p:nvPr>
            <p:ph type="body" sz="quarter" idx="11" hasCustomPrompt="1"/>
          </p:nvPr>
        </p:nvSpPr>
        <p:spPr bwMode="gray">
          <a:xfrm>
            <a:off x="819920" y="1966834"/>
            <a:ext cx="5277865" cy="156324"/>
          </a:xfrm>
          <a:prstGeom prst="rect">
            <a:avLst/>
          </a:prstGeom>
        </p:spPr>
        <p:txBody>
          <a:bodyPr vert="horz" wrap="square" lIns="0" tIns="0" rIns="0" bIns="0" rtlCol="0" anchor="t" anchorCtr="0">
            <a:spAutoFit/>
          </a:bodyPr>
          <a:lstStyle>
            <a:lvl1pPr algn="l" defTabSz="946052" rtl="0" eaLnBrk="1" latinLnBrk="0" hangingPunct="1">
              <a:lnSpc>
                <a:spcPct val="80000"/>
              </a:lnSpc>
              <a:spcBef>
                <a:spcPct val="0"/>
              </a:spcBef>
              <a:buNone/>
              <a:defRPr lang="en-GB" sz="1270" b="1" kern="1200" cap="all" baseline="0" dirty="0" smtClean="0">
                <a:solidFill>
                  <a:schemeClr val="bg1"/>
                </a:solidFill>
                <a:latin typeface="+mj-lt"/>
                <a:ea typeface="+mj-ea"/>
                <a:cs typeface="+mj-cs"/>
              </a:defRPr>
            </a:lvl1pPr>
            <a:lvl2pPr>
              <a:defRPr sz="1270" b="0" cap="all" baseline="0">
                <a:solidFill>
                  <a:schemeClr val="bg1"/>
                </a:solidFill>
              </a:defRPr>
            </a:lvl2pPr>
            <a:lvl3pPr>
              <a:defRPr sz="1270" b="0" cap="all" baseline="0">
                <a:solidFill>
                  <a:schemeClr val="bg1"/>
                </a:solidFill>
              </a:defRPr>
            </a:lvl3pPr>
            <a:lvl4pPr>
              <a:defRPr sz="1270" b="0" cap="all" baseline="0">
                <a:solidFill>
                  <a:schemeClr val="bg1"/>
                </a:solidFill>
              </a:defRPr>
            </a:lvl4pPr>
            <a:lvl5pPr>
              <a:defRPr sz="1270" b="0" cap="all" baseline="0">
                <a:solidFill>
                  <a:schemeClr val="bg1"/>
                </a:solidFill>
              </a:defRPr>
            </a:lvl5pPr>
          </a:lstStyle>
          <a:p>
            <a:pPr lvl="0"/>
            <a:r>
              <a:rPr lang="en-US" dirty="0"/>
              <a:t>Sector</a:t>
            </a:r>
            <a:endParaRPr lang="en-GB" dirty="0"/>
          </a:p>
        </p:txBody>
      </p:sp>
      <p:sp>
        <p:nvSpPr>
          <p:cNvPr id="31" name="Rectangle 30"/>
          <p:cNvSpPr/>
          <p:nvPr userDrawn="1"/>
        </p:nvSpPr>
        <p:spPr bwMode="gray">
          <a:xfrm>
            <a:off x="410452" y="325407"/>
            <a:ext cx="11371096" cy="6203821"/>
          </a:xfrm>
          <a:prstGeom prst="rect">
            <a:avLst/>
          </a:pr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pic>
        <p:nvPicPr>
          <p:cNvPr id="1026" name="Picture 2" descr="G:\Office97\_GRAPHICS\hb@BDO\Library\Logos\BDO\BDO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61562" y="5862474"/>
            <a:ext cx="1108219" cy="33895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userDrawn="1"/>
        </p:nvGrpSpPr>
        <p:grpSpPr>
          <a:xfrm>
            <a:off x="1096847" y="326846"/>
            <a:ext cx="184618" cy="1383695"/>
            <a:chOff x="1079175" y="360363"/>
            <a:chExt cx="161925" cy="1525588"/>
          </a:xfrm>
        </p:grpSpPr>
        <p:sp>
          <p:nvSpPr>
            <p:cNvPr id="56" name="Freeform 5"/>
            <p:cNvSpPr>
              <a:spLocks/>
            </p:cNvSpPr>
            <p:nvPr userDrawn="1"/>
          </p:nvSpPr>
          <p:spPr bwMode="auto">
            <a:xfrm>
              <a:off x="1079175" y="36036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57" name="Freeform 5"/>
            <p:cNvSpPr>
              <a:spLocks/>
            </p:cNvSpPr>
            <p:nvPr userDrawn="1"/>
          </p:nvSpPr>
          <p:spPr bwMode="auto">
            <a:xfrm>
              <a:off x="1079175" y="98901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grpSp>
        <p:nvGrpSpPr>
          <p:cNvPr id="59" name="Group 58"/>
          <p:cNvGrpSpPr/>
          <p:nvPr userDrawn="1"/>
        </p:nvGrpSpPr>
        <p:grpSpPr>
          <a:xfrm>
            <a:off x="1096847" y="5100076"/>
            <a:ext cx="184618" cy="1429152"/>
            <a:chOff x="8277225" y="5636196"/>
            <a:chExt cx="161925" cy="1575706"/>
          </a:xfrm>
        </p:grpSpPr>
        <p:sp>
          <p:nvSpPr>
            <p:cNvPr id="60" name="Freeform 5"/>
            <p:cNvSpPr>
              <a:spLocks/>
            </p:cNvSpPr>
            <p:nvPr userDrawn="1"/>
          </p:nvSpPr>
          <p:spPr bwMode="auto">
            <a:xfrm rot="10800000">
              <a:off x="8277225" y="6314964"/>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61" name="Freeform 5"/>
            <p:cNvSpPr>
              <a:spLocks/>
            </p:cNvSpPr>
            <p:nvPr userDrawn="1"/>
          </p:nvSpPr>
          <p:spPr bwMode="auto">
            <a:xfrm rot="10800000">
              <a:off x="8277225" y="5636196"/>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89C9E-0C80-4C90-BBD8-E2BF71EF6675}"/>
              </a:ext>
            </a:extLst>
          </p:cNvPr>
          <p:cNvSpPr>
            <a:spLocks noGrp="1"/>
          </p:cNvSpPr>
          <p:nvPr>
            <p:ph type="title"/>
          </p:nvPr>
        </p:nvSpPr>
        <p:spPr/>
        <p:txBody>
          <a:bodyPr/>
          <a:lstStyle/>
          <a:p>
            <a:r>
              <a:rPr lang="en-US"/>
              <a:t>Click to edit Master title style</a:t>
            </a:r>
            <a:endParaRPr lang="en-ZW"/>
          </a:p>
        </p:txBody>
      </p:sp>
      <p:sp>
        <p:nvSpPr>
          <p:cNvPr id="3" name="Content Placeholder 2">
            <a:extLst>
              <a:ext uri="{FF2B5EF4-FFF2-40B4-BE49-F238E27FC236}">
                <a16:creationId xmlns:a16="http://schemas.microsoft.com/office/drawing/2014/main" id="{4BEEDFC9-E6C7-46FE-8CA5-6B0A7B7B6C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F1AEB527-9CE6-4E16-80AA-10C31CBFE57B}"/>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5" name="Footer Placeholder 4">
            <a:extLst>
              <a:ext uri="{FF2B5EF4-FFF2-40B4-BE49-F238E27FC236}">
                <a16:creationId xmlns:a16="http://schemas.microsoft.com/office/drawing/2014/main" id="{FBCD3F4F-BFFE-4372-9621-4A30F4BF375C}"/>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4DE8E803-FED7-49B0-A03A-9E7EB2BDB32B}"/>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1480872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E7DDB-48B5-4E48-A811-5B93024A3A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W"/>
          </a:p>
        </p:txBody>
      </p:sp>
      <p:sp>
        <p:nvSpPr>
          <p:cNvPr id="3" name="Text Placeholder 2">
            <a:extLst>
              <a:ext uri="{FF2B5EF4-FFF2-40B4-BE49-F238E27FC236}">
                <a16:creationId xmlns:a16="http://schemas.microsoft.com/office/drawing/2014/main" id="{80CBB055-9434-4C93-A097-08F613C072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4356BD-2DCC-4A0E-BD39-4C3DE34A8FE2}"/>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5" name="Footer Placeholder 4">
            <a:extLst>
              <a:ext uri="{FF2B5EF4-FFF2-40B4-BE49-F238E27FC236}">
                <a16:creationId xmlns:a16="http://schemas.microsoft.com/office/drawing/2014/main" id="{E0AB163E-C5A0-4650-8AAC-D6DD8F855BB4}"/>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9401B25D-0AF9-4125-95B7-7F1CA1E409B5}"/>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3149196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FCA0B-E81D-41AF-8F9E-3C0C39CA49B0}"/>
              </a:ext>
            </a:extLst>
          </p:cNvPr>
          <p:cNvSpPr>
            <a:spLocks noGrp="1"/>
          </p:cNvSpPr>
          <p:nvPr>
            <p:ph type="title"/>
          </p:nvPr>
        </p:nvSpPr>
        <p:spPr/>
        <p:txBody>
          <a:bodyPr/>
          <a:lstStyle/>
          <a:p>
            <a:r>
              <a:rPr lang="en-US"/>
              <a:t>Click to edit Master title style</a:t>
            </a:r>
            <a:endParaRPr lang="en-ZW"/>
          </a:p>
        </p:txBody>
      </p:sp>
      <p:sp>
        <p:nvSpPr>
          <p:cNvPr id="3" name="Content Placeholder 2">
            <a:extLst>
              <a:ext uri="{FF2B5EF4-FFF2-40B4-BE49-F238E27FC236}">
                <a16:creationId xmlns:a16="http://schemas.microsoft.com/office/drawing/2014/main" id="{199EFB36-27A6-49A6-B63A-6B57E75E5E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Content Placeholder 3">
            <a:extLst>
              <a:ext uri="{FF2B5EF4-FFF2-40B4-BE49-F238E27FC236}">
                <a16:creationId xmlns:a16="http://schemas.microsoft.com/office/drawing/2014/main" id="{BEEC6BC7-4319-4920-90FA-BAD12C384F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5" name="Date Placeholder 4">
            <a:extLst>
              <a:ext uri="{FF2B5EF4-FFF2-40B4-BE49-F238E27FC236}">
                <a16:creationId xmlns:a16="http://schemas.microsoft.com/office/drawing/2014/main" id="{19B48630-E71C-4D3D-9C8D-AE630B8990E5}"/>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6" name="Footer Placeholder 5">
            <a:extLst>
              <a:ext uri="{FF2B5EF4-FFF2-40B4-BE49-F238E27FC236}">
                <a16:creationId xmlns:a16="http://schemas.microsoft.com/office/drawing/2014/main" id="{1B8E328A-6878-4379-A526-8DADB33E8A4F}"/>
              </a:ext>
            </a:extLst>
          </p:cNvPr>
          <p:cNvSpPr>
            <a:spLocks noGrp="1"/>
          </p:cNvSpPr>
          <p:nvPr>
            <p:ph type="ftr" sz="quarter" idx="11"/>
          </p:nvPr>
        </p:nvSpPr>
        <p:spPr/>
        <p:txBody>
          <a:bodyPr/>
          <a:lstStyle/>
          <a:p>
            <a:endParaRPr lang="en-ZW"/>
          </a:p>
        </p:txBody>
      </p:sp>
      <p:sp>
        <p:nvSpPr>
          <p:cNvPr id="7" name="Slide Number Placeholder 6">
            <a:extLst>
              <a:ext uri="{FF2B5EF4-FFF2-40B4-BE49-F238E27FC236}">
                <a16:creationId xmlns:a16="http://schemas.microsoft.com/office/drawing/2014/main" id="{CF9D110D-6703-4109-A769-67E29044038C}"/>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46993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6232E-8E3F-469C-BDFE-5B2AF9D36F8A}"/>
              </a:ext>
            </a:extLst>
          </p:cNvPr>
          <p:cNvSpPr>
            <a:spLocks noGrp="1"/>
          </p:cNvSpPr>
          <p:nvPr>
            <p:ph type="title"/>
          </p:nvPr>
        </p:nvSpPr>
        <p:spPr>
          <a:xfrm>
            <a:off x="839788" y="365125"/>
            <a:ext cx="10515600" cy="1325563"/>
          </a:xfrm>
        </p:spPr>
        <p:txBody>
          <a:bodyPr/>
          <a:lstStyle/>
          <a:p>
            <a:r>
              <a:rPr lang="en-US"/>
              <a:t>Click to edit Master title style</a:t>
            </a:r>
            <a:endParaRPr lang="en-ZW"/>
          </a:p>
        </p:txBody>
      </p:sp>
      <p:sp>
        <p:nvSpPr>
          <p:cNvPr id="3" name="Text Placeholder 2">
            <a:extLst>
              <a:ext uri="{FF2B5EF4-FFF2-40B4-BE49-F238E27FC236}">
                <a16:creationId xmlns:a16="http://schemas.microsoft.com/office/drawing/2014/main" id="{254D338B-AADF-4374-81BA-3055A3AD07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3F4D29-2BDF-4C6A-AAD7-0A632B7FB1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5" name="Text Placeholder 4">
            <a:extLst>
              <a:ext uri="{FF2B5EF4-FFF2-40B4-BE49-F238E27FC236}">
                <a16:creationId xmlns:a16="http://schemas.microsoft.com/office/drawing/2014/main" id="{5EE5EC76-D462-4680-AF8B-8346BD84A0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1FE836-19F6-4B40-8CF9-54FE70749A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7" name="Date Placeholder 6">
            <a:extLst>
              <a:ext uri="{FF2B5EF4-FFF2-40B4-BE49-F238E27FC236}">
                <a16:creationId xmlns:a16="http://schemas.microsoft.com/office/drawing/2014/main" id="{71F1C7CD-3729-4D77-B426-99726886D229}"/>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8" name="Footer Placeholder 7">
            <a:extLst>
              <a:ext uri="{FF2B5EF4-FFF2-40B4-BE49-F238E27FC236}">
                <a16:creationId xmlns:a16="http://schemas.microsoft.com/office/drawing/2014/main" id="{F4AD95FD-4D93-470F-A633-0783E0758B1B}"/>
              </a:ext>
            </a:extLst>
          </p:cNvPr>
          <p:cNvSpPr>
            <a:spLocks noGrp="1"/>
          </p:cNvSpPr>
          <p:nvPr>
            <p:ph type="ftr" sz="quarter" idx="11"/>
          </p:nvPr>
        </p:nvSpPr>
        <p:spPr/>
        <p:txBody>
          <a:bodyPr/>
          <a:lstStyle/>
          <a:p>
            <a:endParaRPr lang="en-ZW"/>
          </a:p>
        </p:txBody>
      </p:sp>
      <p:sp>
        <p:nvSpPr>
          <p:cNvPr id="9" name="Slide Number Placeholder 8">
            <a:extLst>
              <a:ext uri="{FF2B5EF4-FFF2-40B4-BE49-F238E27FC236}">
                <a16:creationId xmlns:a16="http://schemas.microsoft.com/office/drawing/2014/main" id="{FD5252C1-E5A5-402A-9D50-559993D00A06}"/>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1183258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9D8AC-8275-44E5-B6C5-1661584785C6}"/>
              </a:ext>
            </a:extLst>
          </p:cNvPr>
          <p:cNvSpPr>
            <a:spLocks noGrp="1"/>
          </p:cNvSpPr>
          <p:nvPr>
            <p:ph type="title"/>
          </p:nvPr>
        </p:nvSpPr>
        <p:spPr/>
        <p:txBody>
          <a:bodyPr/>
          <a:lstStyle/>
          <a:p>
            <a:r>
              <a:rPr lang="en-US"/>
              <a:t>Click to edit Master title style</a:t>
            </a:r>
            <a:endParaRPr lang="en-ZW"/>
          </a:p>
        </p:txBody>
      </p:sp>
      <p:sp>
        <p:nvSpPr>
          <p:cNvPr id="3" name="Date Placeholder 2">
            <a:extLst>
              <a:ext uri="{FF2B5EF4-FFF2-40B4-BE49-F238E27FC236}">
                <a16:creationId xmlns:a16="http://schemas.microsoft.com/office/drawing/2014/main" id="{F650AB78-CBB5-4A7A-B3E8-A398167BA78A}"/>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4" name="Footer Placeholder 3">
            <a:extLst>
              <a:ext uri="{FF2B5EF4-FFF2-40B4-BE49-F238E27FC236}">
                <a16:creationId xmlns:a16="http://schemas.microsoft.com/office/drawing/2014/main" id="{6BB0F288-5424-4198-A0A7-4F6DC93F53DB}"/>
              </a:ext>
            </a:extLst>
          </p:cNvPr>
          <p:cNvSpPr>
            <a:spLocks noGrp="1"/>
          </p:cNvSpPr>
          <p:nvPr>
            <p:ph type="ftr" sz="quarter" idx="11"/>
          </p:nvPr>
        </p:nvSpPr>
        <p:spPr/>
        <p:txBody>
          <a:bodyPr/>
          <a:lstStyle/>
          <a:p>
            <a:endParaRPr lang="en-ZW"/>
          </a:p>
        </p:txBody>
      </p:sp>
      <p:sp>
        <p:nvSpPr>
          <p:cNvPr id="5" name="Slide Number Placeholder 4">
            <a:extLst>
              <a:ext uri="{FF2B5EF4-FFF2-40B4-BE49-F238E27FC236}">
                <a16:creationId xmlns:a16="http://schemas.microsoft.com/office/drawing/2014/main" id="{DD91FBB0-C1D7-47A9-999B-06975D8F66AA}"/>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3947595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4C2CA2-C14E-4D08-8D6B-F5193CE26EF5}"/>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3" name="Footer Placeholder 2">
            <a:extLst>
              <a:ext uri="{FF2B5EF4-FFF2-40B4-BE49-F238E27FC236}">
                <a16:creationId xmlns:a16="http://schemas.microsoft.com/office/drawing/2014/main" id="{8E51B4A1-9150-46B3-B4A1-47AE9E0E335E}"/>
              </a:ext>
            </a:extLst>
          </p:cNvPr>
          <p:cNvSpPr>
            <a:spLocks noGrp="1"/>
          </p:cNvSpPr>
          <p:nvPr>
            <p:ph type="ftr" sz="quarter" idx="11"/>
          </p:nvPr>
        </p:nvSpPr>
        <p:spPr/>
        <p:txBody>
          <a:bodyPr/>
          <a:lstStyle/>
          <a:p>
            <a:endParaRPr lang="en-ZW"/>
          </a:p>
        </p:txBody>
      </p:sp>
      <p:sp>
        <p:nvSpPr>
          <p:cNvPr id="4" name="Slide Number Placeholder 3">
            <a:extLst>
              <a:ext uri="{FF2B5EF4-FFF2-40B4-BE49-F238E27FC236}">
                <a16:creationId xmlns:a16="http://schemas.microsoft.com/office/drawing/2014/main" id="{16D2DD0B-734C-4289-93A4-5DAB2DEBB2F1}"/>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1242305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FD364-5C36-43D4-A22E-0FE7E2B0E4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W"/>
          </a:p>
        </p:txBody>
      </p:sp>
      <p:sp>
        <p:nvSpPr>
          <p:cNvPr id="3" name="Content Placeholder 2">
            <a:extLst>
              <a:ext uri="{FF2B5EF4-FFF2-40B4-BE49-F238E27FC236}">
                <a16:creationId xmlns:a16="http://schemas.microsoft.com/office/drawing/2014/main" id="{1685AF3A-AE8E-48E7-9E47-7A1B5DEB30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Text Placeholder 3">
            <a:extLst>
              <a:ext uri="{FF2B5EF4-FFF2-40B4-BE49-F238E27FC236}">
                <a16:creationId xmlns:a16="http://schemas.microsoft.com/office/drawing/2014/main" id="{C9AABB07-74C6-499E-8267-8B8DA76A43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BE0496-7DED-4B75-AE0E-FDC444F59F51}"/>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6" name="Footer Placeholder 5">
            <a:extLst>
              <a:ext uri="{FF2B5EF4-FFF2-40B4-BE49-F238E27FC236}">
                <a16:creationId xmlns:a16="http://schemas.microsoft.com/office/drawing/2014/main" id="{4A4C5D19-A7F8-4600-9CC7-2AEA3BB49699}"/>
              </a:ext>
            </a:extLst>
          </p:cNvPr>
          <p:cNvSpPr>
            <a:spLocks noGrp="1"/>
          </p:cNvSpPr>
          <p:nvPr>
            <p:ph type="ftr" sz="quarter" idx="11"/>
          </p:nvPr>
        </p:nvSpPr>
        <p:spPr/>
        <p:txBody>
          <a:bodyPr/>
          <a:lstStyle/>
          <a:p>
            <a:endParaRPr lang="en-ZW"/>
          </a:p>
        </p:txBody>
      </p:sp>
      <p:sp>
        <p:nvSpPr>
          <p:cNvPr id="7" name="Slide Number Placeholder 6">
            <a:extLst>
              <a:ext uri="{FF2B5EF4-FFF2-40B4-BE49-F238E27FC236}">
                <a16:creationId xmlns:a16="http://schemas.microsoft.com/office/drawing/2014/main" id="{954FB83B-8892-4FD2-8873-8F493DABA859}"/>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3668560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87D36-1B1D-44DB-8EB6-1A90CC7A05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W"/>
          </a:p>
        </p:txBody>
      </p:sp>
      <p:sp>
        <p:nvSpPr>
          <p:cNvPr id="3" name="Picture Placeholder 2">
            <a:extLst>
              <a:ext uri="{FF2B5EF4-FFF2-40B4-BE49-F238E27FC236}">
                <a16:creationId xmlns:a16="http://schemas.microsoft.com/office/drawing/2014/main" id="{118D1122-5507-40DE-B6A0-08EEF90714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W"/>
          </a:p>
        </p:txBody>
      </p:sp>
      <p:sp>
        <p:nvSpPr>
          <p:cNvPr id="4" name="Text Placeholder 3">
            <a:extLst>
              <a:ext uri="{FF2B5EF4-FFF2-40B4-BE49-F238E27FC236}">
                <a16:creationId xmlns:a16="http://schemas.microsoft.com/office/drawing/2014/main" id="{84842042-50FF-43EB-9530-C676F30D10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49E482-21CC-4611-9422-D981887494B7}"/>
              </a:ext>
            </a:extLst>
          </p:cNvPr>
          <p:cNvSpPr>
            <a:spLocks noGrp="1"/>
          </p:cNvSpPr>
          <p:nvPr>
            <p:ph type="dt" sz="half" idx="10"/>
          </p:nvPr>
        </p:nvSpPr>
        <p:spPr/>
        <p:txBody>
          <a:bodyPr/>
          <a:lstStyle/>
          <a:p>
            <a:fld id="{50F8D47E-0AD1-4DD5-B16D-B9E6DBFA5B6F}" type="datetimeFigureOut">
              <a:rPr lang="en-ZW" smtClean="0"/>
              <a:t>17/2/2023</a:t>
            </a:fld>
            <a:endParaRPr lang="en-ZW"/>
          </a:p>
        </p:txBody>
      </p:sp>
      <p:sp>
        <p:nvSpPr>
          <p:cNvPr id="6" name="Footer Placeholder 5">
            <a:extLst>
              <a:ext uri="{FF2B5EF4-FFF2-40B4-BE49-F238E27FC236}">
                <a16:creationId xmlns:a16="http://schemas.microsoft.com/office/drawing/2014/main" id="{72067232-2937-46C8-B0E8-2C8DDA56C702}"/>
              </a:ext>
            </a:extLst>
          </p:cNvPr>
          <p:cNvSpPr>
            <a:spLocks noGrp="1"/>
          </p:cNvSpPr>
          <p:nvPr>
            <p:ph type="ftr" sz="quarter" idx="11"/>
          </p:nvPr>
        </p:nvSpPr>
        <p:spPr/>
        <p:txBody>
          <a:bodyPr/>
          <a:lstStyle/>
          <a:p>
            <a:endParaRPr lang="en-ZW"/>
          </a:p>
        </p:txBody>
      </p:sp>
      <p:sp>
        <p:nvSpPr>
          <p:cNvPr id="7" name="Slide Number Placeholder 6">
            <a:extLst>
              <a:ext uri="{FF2B5EF4-FFF2-40B4-BE49-F238E27FC236}">
                <a16:creationId xmlns:a16="http://schemas.microsoft.com/office/drawing/2014/main" id="{F67C1220-35B9-447D-AB58-70C69838BACC}"/>
              </a:ext>
            </a:extLst>
          </p:cNvPr>
          <p:cNvSpPr>
            <a:spLocks noGrp="1"/>
          </p:cNvSpPr>
          <p:nvPr>
            <p:ph type="sldNum" sz="quarter" idx="12"/>
          </p:nvPr>
        </p:nvSpPr>
        <p:spPr/>
        <p:txBody>
          <a:bodyPr/>
          <a:lstStyle/>
          <a:p>
            <a:fld id="{3A229DAF-0DF2-4D9F-B579-632D231013FF}" type="slidenum">
              <a:rPr lang="en-ZW" smtClean="0"/>
              <a:t>‹#›</a:t>
            </a:fld>
            <a:endParaRPr lang="en-ZW"/>
          </a:p>
        </p:txBody>
      </p:sp>
    </p:spTree>
    <p:extLst>
      <p:ext uri="{BB962C8B-B14F-4D97-AF65-F5344CB8AC3E}">
        <p14:creationId xmlns:p14="http://schemas.microsoft.com/office/powerpoint/2010/main" val="2180817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BBFFED-BD1A-46F8-A242-7BC9829558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W"/>
          </a:p>
        </p:txBody>
      </p:sp>
      <p:sp>
        <p:nvSpPr>
          <p:cNvPr id="3" name="Text Placeholder 2">
            <a:extLst>
              <a:ext uri="{FF2B5EF4-FFF2-40B4-BE49-F238E27FC236}">
                <a16:creationId xmlns:a16="http://schemas.microsoft.com/office/drawing/2014/main" id="{68497824-BDF4-432F-B857-FC85088860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1584A269-4685-4C41-8971-AEFF2ACAE6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F8D47E-0AD1-4DD5-B16D-B9E6DBFA5B6F}" type="datetimeFigureOut">
              <a:rPr lang="en-ZW" smtClean="0"/>
              <a:t>17/2/2023</a:t>
            </a:fld>
            <a:endParaRPr lang="en-ZW"/>
          </a:p>
        </p:txBody>
      </p:sp>
      <p:sp>
        <p:nvSpPr>
          <p:cNvPr id="5" name="Footer Placeholder 4">
            <a:extLst>
              <a:ext uri="{FF2B5EF4-FFF2-40B4-BE49-F238E27FC236}">
                <a16:creationId xmlns:a16="http://schemas.microsoft.com/office/drawing/2014/main" id="{D5FBF1A1-641D-4233-A149-77AD3734FC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W"/>
          </a:p>
        </p:txBody>
      </p:sp>
      <p:sp>
        <p:nvSpPr>
          <p:cNvPr id="6" name="Slide Number Placeholder 5">
            <a:extLst>
              <a:ext uri="{FF2B5EF4-FFF2-40B4-BE49-F238E27FC236}">
                <a16:creationId xmlns:a16="http://schemas.microsoft.com/office/drawing/2014/main" id="{1D6DA07D-6C85-424F-B83A-FF0034F583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29DAF-0DF2-4D9F-B579-632D231013FF}" type="slidenum">
              <a:rPr lang="en-ZW" smtClean="0"/>
              <a:t>‹#›</a:t>
            </a:fld>
            <a:endParaRPr lang="en-ZW"/>
          </a:p>
        </p:txBody>
      </p:sp>
    </p:spTree>
    <p:extLst>
      <p:ext uri="{BB962C8B-B14F-4D97-AF65-F5344CB8AC3E}">
        <p14:creationId xmlns:p14="http://schemas.microsoft.com/office/powerpoint/2010/main" val="2194827884"/>
      </p:ext>
    </p:extLst>
  </p:cSld>
  <p:clrMap bg1="lt1" tx1="dk1" bg2="lt2" tx2="dk2" accent1="accent1" accent2="accent2" accent3="accent3" accent4="accent4" accent5="accent5" accent6="accent6" hlink="hlink" folHlink="folHlink"/>
  <p:sldLayoutIdLst>
    <p:sldLayoutId id="2147483683"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90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615749" y="800556"/>
            <a:ext cx="10959050" cy="270843"/>
          </a:xfrm>
          <a:prstGeom prst="rect">
            <a:avLst/>
          </a:prstGeom>
        </p:spPr>
        <p:txBody>
          <a:bodyPr vert="horz" wrap="square" lIns="0" tIns="0" rIns="0" bIns="0" rtlCol="0" anchor="t" anchorCtr="0">
            <a:spAutoFit/>
          </a:bodyPr>
          <a:lstStyle/>
          <a:p>
            <a:r>
              <a:rPr lang="en-US"/>
              <a:t>Click to edit Master title style</a:t>
            </a:r>
            <a:endParaRPr lang="en-GB" dirty="0"/>
          </a:p>
        </p:txBody>
      </p:sp>
      <p:cxnSp>
        <p:nvCxnSpPr>
          <p:cNvPr id="8" name="Straight Connector 7"/>
          <p:cNvCxnSpPr/>
          <p:nvPr/>
        </p:nvCxnSpPr>
        <p:spPr bwMode="auto">
          <a:xfrm>
            <a:off x="615392" y="489775"/>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13" name="TextBox 12"/>
          <p:cNvSpPr txBox="1"/>
          <p:nvPr/>
        </p:nvSpPr>
        <p:spPr>
          <a:xfrm>
            <a:off x="5776539" y="6434890"/>
            <a:ext cx="638922" cy="97703"/>
          </a:xfrm>
          <a:prstGeom prst="rect">
            <a:avLst/>
          </a:prstGeom>
          <a:noFill/>
        </p:spPr>
        <p:txBody>
          <a:bodyPr wrap="square" lIns="0" tIns="0" rIns="0" bIns="0" rtlCol="0">
            <a:spAutoFit/>
          </a:bodyPr>
          <a:lstStyle/>
          <a:p>
            <a:pPr algn="ctr"/>
            <a:fld id="{B8186998-85CC-4FAE-B5DF-3D8FF224E2EC}" type="slidenum">
              <a:rPr lang="en-GB" sz="635" b="1" smtClean="0">
                <a:solidFill>
                  <a:schemeClr val="tx2"/>
                </a:solidFill>
              </a:rPr>
              <a:pPr algn="ctr"/>
              <a:t>‹#›</a:t>
            </a:fld>
            <a:endParaRPr lang="en-GB" sz="635" b="1" dirty="0">
              <a:solidFill>
                <a:schemeClr val="tx2"/>
              </a:solidFill>
            </a:endParaRPr>
          </a:p>
        </p:txBody>
      </p:sp>
      <p:cxnSp>
        <p:nvCxnSpPr>
          <p:cNvPr id="14" name="Straight Connector 13"/>
          <p:cNvCxnSpPr/>
          <p:nvPr/>
        </p:nvCxnSpPr>
        <p:spPr bwMode="auto">
          <a:xfrm>
            <a:off x="615392" y="6369469"/>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3" name="Text Placeholder 2"/>
          <p:cNvSpPr>
            <a:spLocks noGrp="1"/>
          </p:cNvSpPr>
          <p:nvPr>
            <p:ph type="body" idx="1"/>
          </p:nvPr>
        </p:nvSpPr>
        <p:spPr>
          <a:xfrm>
            <a:off x="609963" y="1966833"/>
            <a:ext cx="10972076" cy="39927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550446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1043056" rtl="0" eaLnBrk="1" latinLnBrk="0" hangingPunct="1">
        <a:lnSpc>
          <a:spcPct val="80000"/>
        </a:lnSpc>
        <a:spcBef>
          <a:spcPct val="0"/>
        </a:spcBef>
        <a:buNone/>
        <a:defRPr sz="2200" b="1" kern="1200" cap="all" baseline="0">
          <a:solidFill>
            <a:schemeClr val="tx2"/>
          </a:solidFill>
          <a:latin typeface="+mj-lt"/>
          <a:ea typeface="+mj-ea"/>
          <a:cs typeface="+mj-cs"/>
        </a:defRPr>
      </a:lvl1pPr>
    </p:titleStyle>
    <p:bodyStyle>
      <a:lvl1pPr marL="0" indent="0" algn="l" defTabSz="1043056" rtl="0" eaLnBrk="1" latinLnBrk="0" hangingPunct="1">
        <a:lnSpc>
          <a:spcPct val="100000"/>
        </a:lnSpc>
        <a:spcBef>
          <a:spcPts val="0"/>
        </a:spcBef>
        <a:spcAft>
          <a:spcPts val="600"/>
        </a:spcAft>
        <a:buFont typeface="Arial" pitchFamily="34" charset="0"/>
        <a:buNone/>
        <a:defRPr sz="1000" b="1" kern="1200">
          <a:solidFill>
            <a:schemeClr val="tx2"/>
          </a:solidFill>
          <a:latin typeface="+mn-lt"/>
          <a:ea typeface="+mn-ea"/>
          <a:cs typeface="+mn-cs"/>
        </a:defRPr>
      </a:lvl1pPr>
      <a:lvl2pPr marL="0" indent="0" algn="l" defTabSz="1043056" rtl="0" eaLnBrk="1" latinLnBrk="0" hangingPunct="1">
        <a:lnSpc>
          <a:spcPct val="100000"/>
        </a:lnSpc>
        <a:spcBef>
          <a:spcPts val="0"/>
        </a:spcBef>
        <a:spcAft>
          <a:spcPts val="600"/>
        </a:spcAft>
        <a:buFont typeface="Arial" pitchFamily="34" charset="0"/>
        <a:buNone/>
        <a:defRPr sz="1000" kern="1200">
          <a:solidFill>
            <a:schemeClr val="tx1"/>
          </a:solidFill>
          <a:latin typeface="+mn-lt"/>
          <a:ea typeface="+mn-ea"/>
          <a:cs typeface="+mn-cs"/>
        </a:defRPr>
      </a:lvl2pPr>
      <a:lvl3pPr marL="179388" indent="-179388"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3pPr>
      <a:lvl4pPr marL="357188" indent="-177800"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4pPr>
      <a:lvl5pPr marL="536575" indent="-179388" algn="l" defTabSz="1043056" rtl="0" eaLnBrk="1" latinLnBrk="0" hangingPunct="1">
        <a:lnSpc>
          <a:spcPct val="100000"/>
        </a:lnSpc>
        <a:spcBef>
          <a:spcPts val="0"/>
        </a:spcBef>
        <a:spcAft>
          <a:spcPts val="600"/>
        </a:spcAft>
        <a:buClr>
          <a:schemeClr val="tx1"/>
        </a:buClr>
        <a:buFont typeface="Arial" panose="020B0604020202020204" pitchFamily="34" charset="0"/>
        <a:buChar char="̵"/>
        <a:defRPr sz="1000" kern="1200">
          <a:solidFill>
            <a:schemeClr val="tx1"/>
          </a:solidFill>
          <a:latin typeface="+mn-lt"/>
          <a:ea typeface="+mn-ea"/>
          <a:cs typeface="+mn-cs"/>
        </a:defRPr>
      </a:lvl5pPr>
      <a:lvl6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lang="en-GB" sz="900" kern="1200" baseline="0" dirty="0" smtClean="0">
          <a:solidFill>
            <a:schemeClr val="tx1"/>
          </a:solidFill>
          <a:latin typeface="+mn-lt"/>
          <a:ea typeface="+mn-ea"/>
          <a:cs typeface="+mn-cs"/>
        </a:defRPr>
      </a:lvl6pPr>
      <a:lvl7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7pPr>
      <a:lvl8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8pPr>
      <a:lvl9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hopkinsmedicine.org/news/media/releases/three_years_out_safety_checklist_continues_to_keep_hospital_infections_in_check"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A21D3-9B19-4AC3-9665-1FFF4FB55010}"/>
              </a:ext>
            </a:extLst>
          </p:cNvPr>
          <p:cNvSpPr>
            <a:spLocks noGrp="1"/>
          </p:cNvSpPr>
          <p:nvPr>
            <p:ph type="ctrTitle"/>
          </p:nvPr>
        </p:nvSpPr>
        <p:spPr>
          <a:xfrm>
            <a:off x="1007165" y="1665702"/>
            <a:ext cx="9144000" cy="2387600"/>
          </a:xfrm>
        </p:spPr>
        <p:txBody>
          <a:bodyPr>
            <a:normAutofit fontScale="90000"/>
          </a:bodyPr>
          <a:lstStyle/>
          <a:p>
            <a:pPr algn="just"/>
            <a:r>
              <a:rPr lang="en-ZW" dirty="0"/>
              <a:t>Study and application of six sigma DMAIC in Lean</a:t>
            </a:r>
            <a:br>
              <a:rPr lang="en-ZW" dirty="0"/>
            </a:br>
            <a:endParaRPr lang="en-ZW" dirty="0"/>
          </a:p>
        </p:txBody>
      </p:sp>
    </p:spTree>
    <p:extLst>
      <p:ext uri="{BB962C8B-B14F-4D97-AF65-F5344CB8AC3E}">
        <p14:creationId xmlns:p14="http://schemas.microsoft.com/office/powerpoint/2010/main" val="2038599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02D609E-AEFF-4E27-A50D-79B4387E9268}"/>
              </a:ext>
            </a:extLst>
          </p:cNvPr>
          <p:cNvSpPr>
            <a:spLocks noGrp="1"/>
          </p:cNvSpPr>
          <p:nvPr>
            <p:ph type="title"/>
          </p:nvPr>
        </p:nvSpPr>
        <p:spPr>
          <a:xfrm>
            <a:off x="640079" y="2053641"/>
            <a:ext cx="3669161" cy="2760098"/>
          </a:xfrm>
        </p:spPr>
        <p:txBody>
          <a:bodyPr>
            <a:normAutofit/>
          </a:bodyPr>
          <a:lstStyle/>
          <a:p>
            <a:r>
              <a:rPr lang="en-US" b="1">
                <a:solidFill>
                  <a:srgbClr val="FFFFFF"/>
                </a:solidFill>
              </a:rPr>
              <a:t>DMAIC Process example</a:t>
            </a:r>
            <a:br>
              <a:rPr lang="en-US" b="1">
                <a:solidFill>
                  <a:srgbClr val="FFFFFF"/>
                </a:solidFill>
              </a:rPr>
            </a:br>
            <a:endParaRPr lang="en-ZW">
              <a:solidFill>
                <a:srgbClr val="FFFFFF"/>
              </a:solidFill>
            </a:endParaRPr>
          </a:p>
        </p:txBody>
      </p:sp>
      <p:sp>
        <p:nvSpPr>
          <p:cNvPr id="3" name="Content Placeholder 2">
            <a:extLst>
              <a:ext uri="{FF2B5EF4-FFF2-40B4-BE49-F238E27FC236}">
                <a16:creationId xmlns:a16="http://schemas.microsoft.com/office/drawing/2014/main" id="{30E2B8E4-F24F-4495-9F1C-D02DED5CFF81}"/>
              </a:ext>
            </a:extLst>
          </p:cNvPr>
          <p:cNvSpPr>
            <a:spLocks noGrp="1"/>
          </p:cNvSpPr>
          <p:nvPr>
            <p:ph idx="1"/>
          </p:nvPr>
        </p:nvSpPr>
        <p:spPr>
          <a:xfrm>
            <a:off x="5704651" y="813683"/>
            <a:ext cx="5306084" cy="5230634"/>
          </a:xfrm>
        </p:spPr>
        <p:txBody>
          <a:bodyPr anchor="ctr">
            <a:normAutofit/>
          </a:bodyPr>
          <a:lstStyle/>
          <a:p>
            <a:pPr marL="0" indent="0">
              <a:buNone/>
            </a:pPr>
            <a:r>
              <a:rPr lang="en-US" sz="2400" u="sng" dirty="0">
                <a:solidFill>
                  <a:srgbClr val="000000"/>
                </a:solidFill>
              </a:rPr>
              <a:t>Evidence-Based Care Impacting Hospital Outcomes</a:t>
            </a:r>
          </a:p>
          <a:p>
            <a:pPr marL="0" indent="0">
              <a:buNone/>
            </a:pPr>
            <a:endParaRPr lang="en-US" sz="2400" u="sng" dirty="0">
              <a:solidFill>
                <a:srgbClr val="000000"/>
              </a:solidFill>
            </a:endParaRPr>
          </a:p>
          <a:p>
            <a:pPr algn="just"/>
            <a:r>
              <a:rPr lang="en-US" sz="2400" u="sng" dirty="0">
                <a:solidFill>
                  <a:srgbClr val="000000"/>
                </a:solidFill>
                <a:hlinkClick r:id="rId3"/>
              </a:rPr>
              <a:t>Hospital-acquired infections</a:t>
            </a:r>
            <a:r>
              <a:rPr lang="en-US" sz="2400" dirty="0">
                <a:solidFill>
                  <a:srgbClr val="000000"/>
                </a:solidFill>
              </a:rPr>
              <a:t> are a big concern. In fact, in 2003, “each year roughly 80,000 patients become infected and 30,000 to 60,000 die at a cost of $3 billion nationally.” Observing the process and using Lean principles in a DMAIC framework can drive improvements.</a:t>
            </a:r>
          </a:p>
          <a:p>
            <a:endParaRPr lang="en-ZW" sz="2400" dirty="0">
              <a:solidFill>
                <a:srgbClr val="000000"/>
              </a:solidFill>
            </a:endParaRPr>
          </a:p>
        </p:txBody>
      </p:sp>
    </p:spTree>
    <p:extLst>
      <p:ext uri="{BB962C8B-B14F-4D97-AF65-F5344CB8AC3E}">
        <p14:creationId xmlns:p14="http://schemas.microsoft.com/office/powerpoint/2010/main" val="2722230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0">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2">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CF2B8FC-894D-4127-89CE-D09E14A05AA4}"/>
              </a:ext>
            </a:extLst>
          </p:cNvPr>
          <p:cNvSpPr>
            <a:spLocks noGrp="1"/>
          </p:cNvSpPr>
          <p:nvPr>
            <p:ph type="title"/>
          </p:nvPr>
        </p:nvSpPr>
        <p:spPr>
          <a:xfrm>
            <a:off x="5956339" y="1115081"/>
            <a:ext cx="4977976" cy="1454051"/>
          </a:xfrm>
        </p:spPr>
        <p:txBody>
          <a:bodyPr>
            <a:normAutofit/>
          </a:bodyPr>
          <a:lstStyle/>
          <a:p>
            <a:r>
              <a:rPr lang="en-US" b="1">
                <a:solidFill>
                  <a:srgbClr val="000000"/>
                </a:solidFill>
              </a:rPr>
              <a:t>DEFINE</a:t>
            </a:r>
            <a:endParaRPr lang="en-ZW">
              <a:solidFill>
                <a:srgbClr val="000000"/>
              </a:solidFill>
            </a:endParaRPr>
          </a:p>
        </p:txBody>
      </p:sp>
      <p:sp>
        <p:nvSpPr>
          <p:cNvPr id="15"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8" name="Graphic 7" descr="Skeleton">
            <a:extLst>
              <a:ext uri="{FF2B5EF4-FFF2-40B4-BE49-F238E27FC236}">
                <a16:creationId xmlns:a16="http://schemas.microsoft.com/office/drawing/2014/main" id="{4C790617-DD7F-4FAB-99CE-135D610201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3" name="Content Placeholder 2">
            <a:extLst>
              <a:ext uri="{FF2B5EF4-FFF2-40B4-BE49-F238E27FC236}">
                <a16:creationId xmlns:a16="http://schemas.microsoft.com/office/drawing/2014/main" id="{092F561A-97DB-4B4D-A341-3F8D696FE510}"/>
              </a:ext>
            </a:extLst>
          </p:cNvPr>
          <p:cNvSpPr>
            <a:spLocks noGrp="1"/>
          </p:cNvSpPr>
          <p:nvPr>
            <p:ph idx="1"/>
          </p:nvPr>
        </p:nvSpPr>
        <p:spPr>
          <a:xfrm>
            <a:off x="6090574" y="2421682"/>
            <a:ext cx="4977578" cy="3639289"/>
          </a:xfrm>
        </p:spPr>
        <p:txBody>
          <a:bodyPr anchor="ctr">
            <a:normAutofit/>
          </a:bodyPr>
          <a:lstStyle/>
          <a:p>
            <a:r>
              <a:rPr lang="en-US" sz="2000">
                <a:solidFill>
                  <a:srgbClr val="000000"/>
                </a:solidFill>
              </a:rPr>
              <a:t>What are the specific infections concerned? In what hospitals over what time frame will improvement efforts happen? For example, there were central line-associated infections in 100 intensive care units (ICUs) in Harare hospitals during 2019.</a:t>
            </a:r>
            <a:endParaRPr lang="en-ZW" sz="2000">
              <a:solidFill>
                <a:srgbClr val="000000"/>
              </a:solidFill>
            </a:endParaRPr>
          </a:p>
        </p:txBody>
      </p:sp>
    </p:spTree>
    <p:extLst>
      <p:ext uri="{BB962C8B-B14F-4D97-AF65-F5344CB8AC3E}">
        <p14:creationId xmlns:p14="http://schemas.microsoft.com/office/powerpoint/2010/main" val="101506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4AC6C68-F125-48AD-A5B4-89AD5E797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4C0E5DA-5624-49BC-AC1E-30229AA5B9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05709" y="682754"/>
            <a:ext cx="5492493" cy="5492493"/>
          </a:xfrm>
          <a:custGeom>
            <a:avLst/>
            <a:gdLst>
              <a:gd name="connsiteX0" fmla="*/ 2746247 w 5492493"/>
              <a:gd name="connsiteY0" fmla="*/ 0 h 5492493"/>
              <a:gd name="connsiteX1" fmla="*/ 5492493 w 5492493"/>
              <a:gd name="connsiteY1" fmla="*/ 2746247 h 5492493"/>
              <a:gd name="connsiteX2" fmla="*/ 2746247 w 5492493"/>
              <a:gd name="connsiteY2" fmla="*/ 5492493 h 5492493"/>
              <a:gd name="connsiteX3" fmla="*/ 0 w 5492493"/>
              <a:gd name="connsiteY3" fmla="*/ 2746247 h 5492493"/>
              <a:gd name="connsiteX4" fmla="*/ 2746247 w 5492493"/>
              <a:gd name="connsiteY4" fmla="*/ 0 h 5492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2493" h="5492493">
                <a:moveTo>
                  <a:pt x="2746247" y="0"/>
                </a:moveTo>
                <a:cubicBezTo>
                  <a:pt x="4262957" y="0"/>
                  <a:pt x="5492493" y="1229536"/>
                  <a:pt x="5492493" y="2746247"/>
                </a:cubicBezTo>
                <a:cubicBezTo>
                  <a:pt x="5492493" y="4262957"/>
                  <a:pt x="4262957" y="5492493"/>
                  <a:pt x="2746247" y="5492493"/>
                </a:cubicBezTo>
                <a:cubicBezTo>
                  <a:pt x="1229536" y="5492493"/>
                  <a:pt x="0" y="4262957"/>
                  <a:pt x="0" y="2746247"/>
                </a:cubicBezTo>
                <a:cubicBezTo>
                  <a:pt x="0" y="1229536"/>
                  <a:pt x="1229536" y="0"/>
                  <a:pt x="2746247" y="0"/>
                </a:cubicBezTo>
                <a:close/>
              </a:path>
            </a:pathLst>
          </a:cu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25E157ED-E992-43F3-9A84-96C30A5C4A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301542" y="3567390"/>
            <a:ext cx="2311806" cy="2303982"/>
          </a:xfrm>
          <a:custGeom>
            <a:avLst/>
            <a:gdLst>
              <a:gd name="connsiteX0" fmla="*/ 0 w 3108399"/>
              <a:gd name="connsiteY0" fmla="*/ 0 h 3097879"/>
              <a:gd name="connsiteX1" fmla="*/ 159985 w 3108399"/>
              <a:gd name="connsiteY1" fmla="*/ 4045 h 3097879"/>
              <a:gd name="connsiteX2" fmla="*/ 3092907 w 3108399"/>
              <a:gd name="connsiteY2" fmla="*/ 2791087 h 3097879"/>
              <a:gd name="connsiteX3" fmla="*/ 3108399 w 3108399"/>
              <a:gd name="connsiteY3" fmla="*/ 3097879 h 3097879"/>
              <a:gd name="connsiteX4" fmla="*/ 2470733 w 3108399"/>
              <a:gd name="connsiteY4" fmla="*/ 3097879 h 3097879"/>
              <a:gd name="connsiteX5" fmla="*/ 2458534 w 3108399"/>
              <a:gd name="connsiteY5" fmla="*/ 2856285 h 3097879"/>
              <a:gd name="connsiteX6" fmla="*/ 252674 w 3108399"/>
              <a:gd name="connsiteY6" fmla="*/ 650424 h 3097879"/>
              <a:gd name="connsiteX7" fmla="*/ 0 w 3108399"/>
              <a:gd name="connsiteY7" fmla="*/ 637665 h 309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08399" h="3097879">
                <a:moveTo>
                  <a:pt x="0" y="0"/>
                </a:moveTo>
                <a:lnTo>
                  <a:pt x="159985" y="4045"/>
                </a:lnTo>
                <a:cubicBezTo>
                  <a:pt x="1696687" y="81941"/>
                  <a:pt x="2939004" y="1275632"/>
                  <a:pt x="3092907" y="2791087"/>
                </a:cubicBezTo>
                <a:lnTo>
                  <a:pt x="3108399" y="3097879"/>
                </a:lnTo>
                <a:lnTo>
                  <a:pt x="2470733" y="3097879"/>
                </a:lnTo>
                <a:lnTo>
                  <a:pt x="2458534" y="2856285"/>
                </a:lnTo>
                <a:cubicBezTo>
                  <a:pt x="2340416" y="1693197"/>
                  <a:pt x="1415762" y="768542"/>
                  <a:pt x="252674" y="650424"/>
                </a:cubicBezTo>
                <a:lnTo>
                  <a:pt x="0" y="637665"/>
                </a:lnTo>
                <a:close/>
              </a:path>
            </a:pathLst>
          </a:cu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5BBF92A-7860-4A50-8092-9AA4E10629E4}"/>
              </a:ext>
            </a:extLst>
          </p:cNvPr>
          <p:cNvSpPr>
            <a:spLocks noGrp="1"/>
          </p:cNvSpPr>
          <p:nvPr>
            <p:ph type="title"/>
          </p:nvPr>
        </p:nvSpPr>
        <p:spPr>
          <a:xfrm>
            <a:off x="2060812" y="1533463"/>
            <a:ext cx="4101152" cy="3514294"/>
          </a:xfrm>
        </p:spPr>
        <p:txBody>
          <a:bodyPr vert="horz" lIns="91440" tIns="45720" rIns="91440" bIns="45720" rtlCol="0" anchor="ctr">
            <a:normAutofit/>
          </a:bodyPr>
          <a:lstStyle/>
          <a:p>
            <a:r>
              <a:rPr lang="en-US" sz="6800" b="1" kern="1200">
                <a:solidFill>
                  <a:schemeClr val="tx1"/>
                </a:solidFill>
                <a:latin typeface="+mj-lt"/>
                <a:ea typeface="+mj-ea"/>
                <a:cs typeface="+mj-cs"/>
              </a:rPr>
              <a:t>MEASURE</a:t>
            </a:r>
            <a:r>
              <a:rPr lang="en-US" sz="6800" kern="1200">
                <a:solidFill>
                  <a:schemeClr val="tx1"/>
                </a:solidFill>
                <a:latin typeface="+mj-lt"/>
                <a:ea typeface="+mj-ea"/>
                <a:cs typeface="+mj-cs"/>
              </a:rPr>
              <a:t>: </a:t>
            </a:r>
          </a:p>
        </p:txBody>
      </p:sp>
      <p:sp>
        <p:nvSpPr>
          <p:cNvPr id="3" name="Content Placeholder 2">
            <a:extLst>
              <a:ext uri="{FF2B5EF4-FFF2-40B4-BE49-F238E27FC236}">
                <a16:creationId xmlns:a16="http://schemas.microsoft.com/office/drawing/2014/main" id="{D351F25F-E4D8-4B1C-A65A-C0C6A84B0C86}"/>
              </a:ext>
            </a:extLst>
          </p:cNvPr>
          <p:cNvSpPr>
            <a:spLocks noGrp="1"/>
          </p:cNvSpPr>
          <p:nvPr>
            <p:ph idx="1"/>
          </p:nvPr>
        </p:nvSpPr>
        <p:spPr>
          <a:xfrm>
            <a:off x="7553305" y="2569757"/>
            <a:ext cx="3988244" cy="1441706"/>
          </a:xfrm>
        </p:spPr>
        <p:txBody>
          <a:bodyPr vert="horz" lIns="91440" tIns="45720" rIns="91440" bIns="45720" rtlCol="0" anchor="ctr">
            <a:normAutofit/>
          </a:bodyPr>
          <a:lstStyle/>
          <a:p>
            <a:pPr marL="0" indent="0">
              <a:buNone/>
            </a:pPr>
            <a:r>
              <a:rPr lang="en-US" sz="2700" kern="1200">
                <a:solidFill>
                  <a:schemeClr val="tx1"/>
                </a:solidFill>
                <a:latin typeface="+mn-lt"/>
                <a:ea typeface="+mn-ea"/>
                <a:cs typeface="+mn-cs"/>
              </a:rPr>
              <a:t>Measure the current state (three infections per 1,000 catheter-hours).</a:t>
            </a:r>
          </a:p>
        </p:txBody>
      </p:sp>
      <p:sp>
        <p:nvSpPr>
          <p:cNvPr id="15" name="Oval 14">
            <a:extLst>
              <a:ext uri="{FF2B5EF4-FFF2-40B4-BE49-F238E27FC236}">
                <a16:creationId xmlns:a16="http://schemas.microsoft.com/office/drawing/2014/main" id="{AEFD253A-9BCA-430B-979A-AA2F8445D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8360" y="3024171"/>
            <a:ext cx="435428" cy="435428"/>
          </a:xfrm>
          <a:prstGeom prst="ellipse">
            <a:avLst/>
          </a:prstGeom>
          <a:solidFill>
            <a:schemeClr val="tx1">
              <a:lumMod val="50000"/>
              <a:lumOff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2828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4AC6C68-F125-48AD-A5B4-89AD5E797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4C0E5DA-5624-49BC-AC1E-30229AA5B9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05709" y="682754"/>
            <a:ext cx="5492493" cy="5492493"/>
          </a:xfrm>
          <a:custGeom>
            <a:avLst/>
            <a:gdLst>
              <a:gd name="connsiteX0" fmla="*/ 2746247 w 5492493"/>
              <a:gd name="connsiteY0" fmla="*/ 0 h 5492493"/>
              <a:gd name="connsiteX1" fmla="*/ 5492493 w 5492493"/>
              <a:gd name="connsiteY1" fmla="*/ 2746247 h 5492493"/>
              <a:gd name="connsiteX2" fmla="*/ 2746247 w 5492493"/>
              <a:gd name="connsiteY2" fmla="*/ 5492493 h 5492493"/>
              <a:gd name="connsiteX3" fmla="*/ 0 w 5492493"/>
              <a:gd name="connsiteY3" fmla="*/ 2746247 h 5492493"/>
              <a:gd name="connsiteX4" fmla="*/ 2746247 w 5492493"/>
              <a:gd name="connsiteY4" fmla="*/ 0 h 5492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2493" h="5492493">
                <a:moveTo>
                  <a:pt x="2746247" y="0"/>
                </a:moveTo>
                <a:cubicBezTo>
                  <a:pt x="4262957" y="0"/>
                  <a:pt x="5492493" y="1229536"/>
                  <a:pt x="5492493" y="2746247"/>
                </a:cubicBezTo>
                <a:cubicBezTo>
                  <a:pt x="5492493" y="4262957"/>
                  <a:pt x="4262957" y="5492493"/>
                  <a:pt x="2746247" y="5492493"/>
                </a:cubicBezTo>
                <a:cubicBezTo>
                  <a:pt x="1229536" y="5492493"/>
                  <a:pt x="0" y="4262957"/>
                  <a:pt x="0" y="2746247"/>
                </a:cubicBezTo>
                <a:cubicBezTo>
                  <a:pt x="0" y="1229536"/>
                  <a:pt x="1229536" y="0"/>
                  <a:pt x="2746247" y="0"/>
                </a:cubicBezTo>
                <a:close/>
              </a:path>
            </a:pathLst>
          </a:cu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25E157ED-E992-43F3-9A84-96C30A5C4A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301542" y="3567390"/>
            <a:ext cx="2311806" cy="2303982"/>
          </a:xfrm>
          <a:custGeom>
            <a:avLst/>
            <a:gdLst>
              <a:gd name="connsiteX0" fmla="*/ 0 w 3108399"/>
              <a:gd name="connsiteY0" fmla="*/ 0 h 3097879"/>
              <a:gd name="connsiteX1" fmla="*/ 159985 w 3108399"/>
              <a:gd name="connsiteY1" fmla="*/ 4045 h 3097879"/>
              <a:gd name="connsiteX2" fmla="*/ 3092907 w 3108399"/>
              <a:gd name="connsiteY2" fmla="*/ 2791087 h 3097879"/>
              <a:gd name="connsiteX3" fmla="*/ 3108399 w 3108399"/>
              <a:gd name="connsiteY3" fmla="*/ 3097879 h 3097879"/>
              <a:gd name="connsiteX4" fmla="*/ 2470733 w 3108399"/>
              <a:gd name="connsiteY4" fmla="*/ 3097879 h 3097879"/>
              <a:gd name="connsiteX5" fmla="*/ 2458534 w 3108399"/>
              <a:gd name="connsiteY5" fmla="*/ 2856285 h 3097879"/>
              <a:gd name="connsiteX6" fmla="*/ 252674 w 3108399"/>
              <a:gd name="connsiteY6" fmla="*/ 650424 h 3097879"/>
              <a:gd name="connsiteX7" fmla="*/ 0 w 3108399"/>
              <a:gd name="connsiteY7" fmla="*/ 637665 h 309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08399" h="3097879">
                <a:moveTo>
                  <a:pt x="0" y="0"/>
                </a:moveTo>
                <a:lnTo>
                  <a:pt x="159985" y="4045"/>
                </a:lnTo>
                <a:cubicBezTo>
                  <a:pt x="1696687" y="81941"/>
                  <a:pt x="2939004" y="1275632"/>
                  <a:pt x="3092907" y="2791087"/>
                </a:cubicBezTo>
                <a:lnTo>
                  <a:pt x="3108399" y="3097879"/>
                </a:lnTo>
                <a:lnTo>
                  <a:pt x="2470733" y="3097879"/>
                </a:lnTo>
                <a:lnTo>
                  <a:pt x="2458534" y="2856285"/>
                </a:lnTo>
                <a:cubicBezTo>
                  <a:pt x="2340416" y="1693197"/>
                  <a:pt x="1415762" y="768542"/>
                  <a:pt x="252674" y="650424"/>
                </a:cubicBezTo>
                <a:lnTo>
                  <a:pt x="0" y="637665"/>
                </a:lnTo>
                <a:close/>
              </a:path>
            </a:pathLst>
          </a:cu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604E047-1E62-4B33-A63F-790824D0BB42}"/>
              </a:ext>
            </a:extLst>
          </p:cNvPr>
          <p:cNvSpPr>
            <a:spLocks noGrp="1"/>
          </p:cNvSpPr>
          <p:nvPr>
            <p:ph type="title"/>
          </p:nvPr>
        </p:nvSpPr>
        <p:spPr>
          <a:xfrm>
            <a:off x="2060812" y="1533463"/>
            <a:ext cx="4101152" cy="3514294"/>
          </a:xfrm>
        </p:spPr>
        <p:txBody>
          <a:bodyPr vert="horz" lIns="91440" tIns="45720" rIns="91440" bIns="45720" rtlCol="0" anchor="ctr">
            <a:normAutofit/>
          </a:bodyPr>
          <a:lstStyle/>
          <a:p>
            <a:r>
              <a:rPr lang="en-US" sz="8000" b="1" kern="1200">
                <a:solidFill>
                  <a:schemeClr val="tx1"/>
                </a:solidFill>
                <a:latin typeface="+mj-lt"/>
                <a:ea typeface="+mj-ea"/>
                <a:cs typeface="+mj-cs"/>
              </a:rPr>
              <a:t>ANALYZE</a:t>
            </a:r>
            <a:r>
              <a:rPr lang="en-US" sz="8000" kern="1200">
                <a:solidFill>
                  <a:schemeClr val="tx1"/>
                </a:solidFill>
                <a:latin typeface="+mj-lt"/>
                <a:ea typeface="+mj-ea"/>
                <a:cs typeface="+mj-cs"/>
              </a:rPr>
              <a:t>: </a:t>
            </a:r>
          </a:p>
        </p:txBody>
      </p:sp>
      <p:sp>
        <p:nvSpPr>
          <p:cNvPr id="3" name="Content Placeholder 2">
            <a:extLst>
              <a:ext uri="{FF2B5EF4-FFF2-40B4-BE49-F238E27FC236}">
                <a16:creationId xmlns:a16="http://schemas.microsoft.com/office/drawing/2014/main" id="{D7FD4F1A-155B-4605-9843-532B42C8C64C}"/>
              </a:ext>
            </a:extLst>
          </p:cNvPr>
          <p:cNvSpPr>
            <a:spLocks noGrp="1"/>
          </p:cNvSpPr>
          <p:nvPr>
            <p:ph idx="1"/>
          </p:nvPr>
        </p:nvSpPr>
        <p:spPr>
          <a:xfrm>
            <a:off x="7553305" y="2569757"/>
            <a:ext cx="3988244" cy="1441706"/>
          </a:xfrm>
        </p:spPr>
        <p:txBody>
          <a:bodyPr vert="horz" lIns="91440" tIns="45720" rIns="91440" bIns="45720" rtlCol="0" anchor="ctr">
            <a:normAutofit/>
          </a:bodyPr>
          <a:lstStyle/>
          <a:p>
            <a:pPr marL="0" indent="0">
              <a:buNone/>
            </a:pPr>
            <a:r>
              <a:rPr lang="en-US" sz="2200" kern="1200">
                <a:solidFill>
                  <a:schemeClr val="tx1"/>
                </a:solidFill>
                <a:latin typeface="+mn-lt"/>
                <a:ea typeface="+mn-ea"/>
                <a:cs typeface="+mn-cs"/>
              </a:rPr>
              <a:t>Determine the root cause (specific process steps and procedures introducing contamination).</a:t>
            </a:r>
          </a:p>
        </p:txBody>
      </p:sp>
      <p:sp>
        <p:nvSpPr>
          <p:cNvPr id="14" name="Oval 13">
            <a:extLst>
              <a:ext uri="{FF2B5EF4-FFF2-40B4-BE49-F238E27FC236}">
                <a16:creationId xmlns:a16="http://schemas.microsoft.com/office/drawing/2014/main" id="{AEFD253A-9BCA-430B-979A-AA2F8445D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8360" y="3024171"/>
            <a:ext cx="435428" cy="435428"/>
          </a:xfrm>
          <a:prstGeom prst="ellipse">
            <a:avLst/>
          </a:prstGeom>
          <a:solidFill>
            <a:schemeClr val="tx1">
              <a:lumMod val="50000"/>
              <a:lumOff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9133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2" name="Title 1">
            <a:extLst>
              <a:ext uri="{FF2B5EF4-FFF2-40B4-BE49-F238E27FC236}">
                <a16:creationId xmlns:a16="http://schemas.microsoft.com/office/drawing/2014/main" id="{3B5C009B-0B34-4924-AA6B-CA46476F16AE}"/>
              </a:ext>
            </a:extLst>
          </p:cNvPr>
          <p:cNvSpPr>
            <a:spLocks noGrp="1"/>
          </p:cNvSpPr>
          <p:nvPr>
            <p:ph type="title"/>
          </p:nvPr>
        </p:nvSpPr>
        <p:spPr>
          <a:xfrm>
            <a:off x="640080" y="1243013"/>
            <a:ext cx="3855720" cy="4371974"/>
          </a:xfrm>
        </p:spPr>
        <p:txBody>
          <a:bodyPr>
            <a:normAutofit/>
          </a:bodyPr>
          <a:lstStyle/>
          <a:p>
            <a:r>
              <a:rPr lang="en-US" b="1">
                <a:solidFill>
                  <a:srgbClr val="FFFFFF"/>
                </a:solidFill>
              </a:rPr>
              <a:t>IMPROVE</a:t>
            </a:r>
            <a:r>
              <a:rPr lang="en-US">
                <a:solidFill>
                  <a:srgbClr val="FFFFFF"/>
                </a:solidFill>
              </a:rPr>
              <a:t>: </a:t>
            </a:r>
            <a:endParaRPr lang="en-ZW">
              <a:solidFill>
                <a:srgbClr val="FFFFFF"/>
              </a:solidFill>
            </a:endParaRPr>
          </a:p>
        </p:txBody>
      </p:sp>
      <p:sp>
        <p:nvSpPr>
          <p:cNvPr id="21" name="Rectangle 12">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728ADFC-78FD-4D0F-A4CE-C11643C672AF}"/>
              </a:ext>
            </a:extLst>
          </p:cNvPr>
          <p:cNvSpPr>
            <a:spLocks noGrp="1"/>
          </p:cNvSpPr>
          <p:nvPr>
            <p:ph idx="1"/>
          </p:nvPr>
        </p:nvSpPr>
        <p:spPr>
          <a:xfrm>
            <a:off x="6172200" y="804672"/>
            <a:ext cx="5221224" cy="5230368"/>
          </a:xfrm>
        </p:spPr>
        <p:txBody>
          <a:bodyPr anchor="ctr">
            <a:normAutofit/>
          </a:bodyPr>
          <a:lstStyle/>
          <a:p>
            <a:r>
              <a:rPr lang="en-US" sz="2400">
                <a:solidFill>
                  <a:srgbClr val="000000"/>
                </a:solidFill>
              </a:rPr>
              <a:t>Implement a standardized checklist (basic steps related to hygiene, disinfectant, sterile barriers, and avoidance of susceptible areas). Enhance equipment (catheter-insertion cart).</a:t>
            </a:r>
            <a:endParaRPr lang="en-ZW" sz="2400">
              <a:solidFill>
                <a:srgbClr val="000000"/>
              </a:solidFill>
            </a:endParaRPr>
          </a:p>
        </p:txBody>
      </p:sp>
    </p:spTree>
    <p:extLst>
      <p:ext uri="{BB962C8B-B14F-4D97-AF65-F5344CB8AC3E}">
        <p14:creationId xmlns:p14="http://schemas.microsoft.com/office/powerpoint/2010/main" val="155824649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BB7F823-6636-48BA-941D-E64678636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5B2CDD-C5F5-4E39-8A0A-0C66F89D076F}"/>
              </a:ext>
            </a:extLst>
          </p:cNvPr>
          <p:cNvSpPr>
            <a:spLocks noGrp="1"/>
          </p:cNvSpPr>
          <p:nvPr>
            <p:ph type="title"/>
          </p:nvPr>
        </p:nvSpPr>
        <p:spPr>
          <a:xfrm>
            <a:off x="7510360" y="538026"/>
            <a:ext cx="3584012" cy="2363764"/>
          </a:xfrm>
        </p:spPr>
        <p:txBody>
          <a:bodyPr anchor="b">
            <a:normAutofit/>
          </a:bodyPr>
          <a:lstStyle/>
          <a:p>
            <a:r>
              <a:rPr lang="en-US" b="1">
                <a:solidFill>
                  <a:schemeClr val="tx1">
                    <a:lumMod val="85000"/>
                    <a:lumOff val="15000"/>
                  </a:schemeClr>
                </a:solidFill>
              </a:rPr>
              <a:t>CONTROL</a:t>
            </a:r>
            <a:r>
              <a:rPr lang="en-US">
                <a:solidFill>
                  <a:schemeClr val="tx1">
                    <a:lumMod val="85000"/>
                    <a:lumOff val="15000"/>
                  </a:schemeClr>
                </a:solidFill>
              </a:rPr>
              <a:t>: </a:t>
            </a:r>
            <a:endParaRPr lang="en-ZW">
              <a:solidFill>
                <a:schemeClr val="tx1">
                  <a:lumMod val="85000"/>
                  <a:lumOff val="15000"/>
                </a:schemeClr>
              </a:solidFill>
            </a:endParaRPr>
          </a:p>
        </p:txBody>
      </p:sp>
      <p:sp>
        <p:nvSpPr>
          <p:cNvPr id="11" name="Freeform: Shape 10">
            <a:extLst>
              <a:ext uri="{FF2B5EF4-FFF2-40B4-BE49-F238E27FC236}">
                <a16:creationId xmlns:a16="http://schemas.microsoft.com/office/drawing/2014/main" id="{A87B67E4-C0EB-443E-9F52-71057ADE6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71106" cy="4631426"/>
          </a:xfrm>
          <a:custGeom>
            <a:avLst/>
            <a:gdLst>
              <a:gd name="connsiteX0" fmla="*/ 0 w 5471106"/>
              <a:gd name="connsiteY0" fmla="*/ 3301451 h 4631426"/>
              <a:gd name="connsiteX1" fmla="*/ 125703 w 5471106"/>
              <a:gd name="connsiteY1" fmla="*/ 3469551 h 4631426"/>
              <a:gd name="connsiteX2" fmla="*/ 584138 w 5471106"/>
              <a:gd name="connsiteY2" fmla="*/ 3917166 h 4631426"/>
              <a:gd name="connsiteX3" fmla="*/ 716463 w 5471106"/>
              <a:gd name="connsiteY3" fmla="*/ 4010064 h 4631426"/>
              <a:gd name="connsiteX4" fmla="*/ 705202 w 5471106"/>
              <a:gd name="connsiteY4" fmla="*/ 4016176 h 4631426"/>
              <a:gd name="connsiteX5" fmla="*/ 671370 w 5471106"/>
              <a:gd name="connsiteY5" fmla="*/ 4044091 h 4631426"/>
              <a:gd name="connsiteX6" fmla="*/ 656526 w 5471106"/>
              <a:gd name="connsiteY6" fmla="*/ 4066106 h 4631426"/>
              <a:gd name="connsiteX7" fmla="*/ 534490 w 5471106"/>
              <a:gd name="connsiteY7" fmla="*/ 3980431 h 4631426"/>
              <a:gd name="connsiteX8" fmla="*/ 63650 w 5471106"/>
              <a:gd name="connsiteY8" fmla="*/ 3520703 h 4631426"/>
              <a:gd name="connsiteX9" fmla="*/ 0 w 5471106"/>
              <a:gd name="connsiteY9" fmla="*/ 3435586 h 4631426"/>
              <a:gd name="connsiteX10" fmla="*/ 4933182 w 5471106"/>
              <a:gd name="connsiteY10" fmla="*/ 0 h 4631426"/>
              <a:gd name="connsiteX11" fmla="*/ 5027180 w 5471106"/>
              <a:gd name="connsiteY11" fmla="*/ 0 h 4631426"/>
              <a:gd name="connsiteX12" fmla="*/ 5102720 w 5471106"/>
              <a:gd name="connsiteY12" fmla="*/ 124342 h 4631426"/>
              <a:gd name="connsiteX13" fmla="*/ 5471106 w 5471106"/>
              <a:gd name="connsiteY13" fmla="*/ 1579210 h 4631426"/>
              <a:gd name="connsiteX14" fmla="*/ 2418889 w 5471106"/>
              <a:gd name="connsiteY14" fmla="*/ 4631426 h 4631426"/>
              <a:gd name="connsiteX15" fmla="*/ 1095627 w 5471106"/>
              <a:gd name="connsiteY15" fmla="*/ 4330445 h 4631426"/>
              <a:gd name="connsiteX16" fmla="*/ 1039194 w 5471106"/>
              <a:gd name="connsiteY16" fmla="*/ 4301325 h 4631426"/>
              <a:gd name="connsiteX17" fmla="*/ 1043650 w 5471106"/>
              <a:gd name="connsiteY17" fmla="*/ 4294717 h 4631426"/>
              <a:gd name="connsiteX18" fmla="*/ 1056970 w 5471106"/>
              <a:gd name="connsiteY18" fmla="*/ 4251806 h 4631426"/>
              <a:gd name="connsiteX19" fmla="*/ 1060016 w 5471106"/>
              <a:gd name="connsiteY19" fmla="*/ 4221593 h 4631426"/>
              <a:gd name="connsiteX20" fmla="*/ 1130491 w 5471106"/>
              <a:gd name="connsiteY20" fmla="*/ 4257958 h 4631426"/>
              <a:gd name="connsiteX21" fmla="*/ 2418889 w 5471106"/>
              <a:gd name="connsiteY21" fmla="*/ 4551009 h 4631426"/>
              <a:gd name="connsiteX22" fmla="*/ 5390689 w 5471106"/>
              <a:gd name="connsiteY22" fmla="*/ 1579210 h 4631426"/>
              <a:gd name="connsiteX23" fmla="*/ 5032009 w 5471106"/>
              <a:gd name="connsiteY23" fmla="*/ 162673 h 46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471106" h="4631426">
                <a:moveTo>
                  <a:pt x="0" y="3301451"/>
                </a:moveTo>
                <a:lnTo>
                  <a:pt x="125703" y="3469551"/>
                </a:lnTo>
                <a:cubicBezTo>
                  <a:pt x="261971" y="3634670"/>
                  <a:pt x="415728" y="3784820"/>
                  <a:pt x="584138" y="3917166"/>
                </a:cubicBezTo>
                <a:lnTo>
                  <a:pt x="716463" y="4010064"/>
                </a:lnTo>
                <a:lnTo>
                  <a:pt x="705202" y="4016176"/>
                </a:lnTo>
                <a:cubicBezTo>
                  <a:pt x="693040" y="4024393"/>
                  <a:pt x="681712" y="4033748"/>
                  <a:pt x="671370" y="4044091"/>
                </a:cubicBezTo>
                <a:lnTo>
                  <a:pt x="656526" y="4066106"/>
                </a:lnTo>
                <a:lnTo>
                  <a:pt x="534490" y="3980431"/>
                </a:lnTo>
                <a:cubicBezTo>
                  <a:pt x="361523" y="3844503"/>
                  <a:pt x="203605" y="3690290"/>
                  <a:pt x="63650" y="3520703"/>
                </a:cubicBezTo>
                <a:lnTo>
                  <a:pt x="0" y="3435586"/>
                </a:lnTo>
                <a:close/>
                <a:moveTo>
                  <a:pt x="4933182" y="0"/>
                </a:moveTo>
                <a:lnTo>
                  <a:pt x="5027180" y="0"/>
                </a:lnTo>
                <a:lnTo>
                  <a:pt x="5102720" y="124342"/>
                </a:lnTo>
                <a:cubicBezTo>
                  <a:pt x="5337656" y="556821"/>
                  <a:pt x="5471106" y="1052431"/>
                  <a:pt x="5471106" y="1579210"/>
                </a:cubicBezTo>
                <a:cubicBezTo>
                  <a:pt x="5471106" y="3264903"/>
                  <a:pt x="4104582" y="4631426"/>
                  <a:pt x="2418889" y="4631426"/>
                </a:cubicBezTo>
                <a:cubicBezTo>
                  <a:pt x="1944788" y="4631426"/>
                  <a:pt x="1495934" y="4523332"/>
                  <a:pt x="1095627" y="4330445"/>
                </a:cubicBezTo>
                <a:lnTo>
                  <a:pt x="1039194" y="4301325"/>
                </a:lnTo>
                <a:lnTo>
                  <a:pt x="1043650" y="4294717"/>
                </a:lnTo>
                <a:cubicBezTo>
                  <a:pt x="1049433" y="4281042"/>
                  <a:pt x="1053925" y="4266687"/>
                  <a:pt x="1056970" y="4251806"/>
                </a:cubicBezTo>
                <a:lnTo>
                  <a:pt x="1060016" y="4221593"/>
                </a:lnTo>
                <a:lnTo>
                  <a:pt x="1130491" y="4257958"/>
                </a:lnTo>
                <a:cubicBezTo>
                  <a:pt x="1520251" y="4445763"/>
                  <a:pt x="1957279" y="4551009"/>
                  <a:pt x="2418889" y="4551009"/>
                </a:cubicBezTo>
                <a:cubicBezTo>
                  <a:pt x="4060169" y="4551009"/>
                  <a:pt x="5390689" y="3220490"/>
                  <a:pt x="5390689" y="1579210"/>
                </a:cubicBezTo>
                <a:cubicBezTo>
                  <a:pt x="5390689" y="1066310"/>
                  <a:pt x="5260755" y="583758"/>
                  <a:pt x="5032009" y="162673"/>
                </a:cubicBezTo>
                <a:close/>
              </a:path>
            </a:pathLst>
          </a:cu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Oval 12">
            <a:extLst>
              <a:ext uri="{FF2B5EF4-FFF2-40B4-BE49-F238E27FC236}">
                <a16:creationId xmlns:a16="http://schemas.microsoft.com/office/drawing/2014/main" id="{4DE0FBC4-76C2-4FA1-A14B-AF5A773FF0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13450" y="1713004"/>
            <a:ext cx="365760" cy="365760"/>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4D1819B-21EB-4EB0-8BD9-B686574AD9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88530" y="1774620"/>
            <a:ext cx="3780042" cy="3780042"/>
          </a:xfrm>
          <a:custGeom>
            <a:avLst/>
            <a:gdLst>
              <a:gd name="connsiteX0" fmla="*/ 2054781 w 4109561"/>
              <a:gd name="connsiteY0" fmla="*/ 0 h 4109561"/>
              <a:gd name="connsiteX1" fmla="*/ 4109561 w 4109561"/>
              <a:gd name="connsiteY1" fmla="*/ 2054781 h 4109561"/>
              <a:gd name="connsiteX2" fmla="*/ 2054781 w 4109561"/>
              <a:gd name="connsiteY2" fmla="*/ 4109561 h 4109561"/>
              <a:gd name="connsiteX3" fmla="*/ 0 w 4109561"/>
              <a:gd name="connsiteY3" fmla="*/ 2054781 h 4109561"/>
              <a:gd name="connsiteX4" fmla="*/ 2054781 w 4109561"/>
              <a:gd name="connsiteY4" fmla="*/ 0 h 4109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9561" h="4109561">
                <a:moveTo>
                  <a:pt x="2054781" y="0"/>
                </a:moveTo>
                <a:cubicBezTo>
                  <a:pt x="3189605" y="0"/>
                  <a:pt x="4109561" y="919957"/>
                  <a:pt x="4109561" y="2054781"/>
                </a:cubicBezTo>
                <a:cubicBezTo>
                  <a:pt x="4109561" y="3189605"/>
                  <a:pt x="3189605" y="4109561"/>
                  <a:pt x="2054781" y="4109561"/>
                </a:cubicBezTo>
                <a:cubicBezTo>
                  <a:pt x="919957" y="4109561"/>
                  <a:pt x="0" y="3189605"/>
                  <a:pt x="0" y="2054781"/>
                </a:cubicBezTo>
                <a:cubicBezTo>
                  <a:pt x="0" y="919957"/>
                  <a:pt x="919957" y="0"/>
                  <a:pt x="2054781" y="0"/>
                </a:cubicBezTo>
                <a:close/>
              </a:path>
            </a:pathLst>
          </a:custGeom>
          <a:solidFill>
            <a:schemeClr val="bg1">
              <a:alpha val="30000"/>
            </a:schemeClr>
          </a:solidFill>
          <a:ln w="222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8F87104D-DE3F-4591-B771-9956DB9CBA1D}"/>
              </a:ext>
            </a:extLst>
          </p:cNvPr>
          <p:cNvSpPr>
            <a:spLocks noGrp="1"/>
          </p:cNvSpPr>
          <p:nvPr>
            <p:ph idx="1"/>
          </p:nvPr>
        </p:nvSpPr>
        <p:spPr>
          <a:xfrm>
            <a:off x="7510359" y="2922755"/>
            <a:ext cx="3584011" cy="3092377"/>
          </a:xfrm>
        </p:spPr>
        <p:txBody>
          <a:bodyPr>
            <a:normAutofit/>
          </a:bodyPr>
          <a:lstStyle/>
          <a:p>
            <a:pPr algn="just"/>
            <a:r>
              <a:rPr lang="en-US" sz="1800" dirty="0">
                <a:solidFill>
                  <a:schemeClr val="tx1">
                    <a:lumMod val="85000"/>
                    <a:lumOff val="15000"/>
                  </a:schemeClr>
                </a:solidFill>
              </a:rPr>
              <a:t>Incorporate training and reinforcement to change the culture and internalize the process. Empower the nursing staff to ensure enforcement</a:t>
            </a:r>
            <a:endParaRPr lang="en-ZW" sz="1800" dirty="0">
              <a:solidFill>
                <a:schemeClr val="tx1">
                  <a:lumMod val="85000"/>
                  <a:lumOff val="15000"/>
                </a:schemeClr>
              </a:solidFill>
            </a:endParaRPr>
          </a:p>
        </p:txBody>
      </p:sp>
    </p:spTree>
    <p:extLst>
      <p:ext uri="{BB962C8B-B14F-4D97-AF65-F5344CB8AC3E}">
        <p14:creationId xmlns:p14="http://schemas.microsoft.com/office/powerpoint/2010/main" val="4249126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36961" y="834579"/>
            <a:ext cx="9815689" cy="459466"/>
          </a:xfrm>
        </p:spPr>
        <p:txBody>
          <a:bodyPr vert="horz" lIns="91440" tIns="45720" rIns="91440" bIns="45720" rtlCol="0" anchor="ctr">
            <a:noAutofit/>
          </a:bodyPr>
          <a:lstStyle/>
          <a:p>
            <a:pPr marL="342900" indent="-342900" algn="ctr">
              <a:spcBef>
                <a:spcPct val="20000"/>
              </a:spcBef>
            </a:pPr>
            <a:r>
              <a:rPr lang="en-ZW" sz="3600" b="1" dirty="0">
                <a:latin typeface="Andalus" pitchFamily="18" charset="-78"/>
                <a:ea typeface="+mn-ea"/>
                <a:cs typeface="Andalus" pitchFamily="18" charset="-78"/>
              </a:rPr>
              <a:t>CHARACTERISTICS OF LEAN SIX SIGMA</a:t>
            </a:r>
          </a:p>
        </p:txBody>
      </p:sp>
      <p:sp>
        <p:nvSpPr>
          <p:cNvPr id="5" name="Content Placeholder 2"/>
          <p:cNvSpPr>
            <a:spLocks noGrp="1"/>
          </p:cNvSpPr>
          <p:nvPr>
            <p:ph sz="quarter" idx="13"/>
          </p:nvPr>
        </p:nvSpPr>
        <p:spPr>
          <a:xfrm>
            <a:off x="691568" y="1505712"/>
            <a:ext cx="9815689" cy="5199888"/>
          </a:xfrm>
        </p:spPr>
        <p:txBody>
          <a:bodyPr vert="horz" lIns="91440" tIns="45720" rIns="91440" bIns="45720" rtlCol="0">
            <a:noAutofit/>
          </a:bodyPr>
          <a:lstStyle/>
          <a:p>
            <a:pPr marL="0" indent="0" algn="just"/>
            <a:r>
              <a:rPr lang="en-ZW" dirty="0">
                <a:latin typeface="Andalus" pitchFamily="18" charset="-78"/>
                <a:cs typeface="Andalus" pitchFamily="18" charset="-78"/>
              </a:rPr>
              <a:t> Structured approach  	</a:t>
            </a:r>
            <a:r>
              <a:rPr lang="en-ZW" sz="1500" dirty="0">
                <a:latin typeface="Andalus" pitchFamily="18" charset="-78"/>
                <a:cs typeface="Andalus" pitchFamily="18" charset="-78"/>
              </a:rPr>
              <a:t>- DMAIC</a:t>
            </a:r>
          </a:p>
          <a:p>
            <a:pPr marL="0" indent="0" algn="just">
              <a:buNone/>
            </a:pPr>
            <a:endParaRPr lang="en-ZW" sz="1500" dirty="0">
              <a:latin typeface="Andalus" pitchFamily="18" charset="-78"/>
              <a:cs typeface="Andalus" pitchFamily="18" charset="-78"/>
            </a:endParaRPr>
          </a:p>
          <a:p>
            <a:pPr marL="0" indent="0" algn="just"/>
            <a:r>
              <a:rPr lang="en-ZW" dirty="0">
                <a:latin typeface="Andalus" pitchFamily="18" charset="-78"/>
                <a:cs typeface="Andalus" pitchFamily="18" charset="-78"/>
              </a:rPr>
              <a:t>Project based		</a:t>
            </a:r>
            <a:r>
              <a:rPr lang="en-ZW" sz="1500" dirty="0">
                <a:latin typeface="Andalus" pitchFamily="18" charset="-78"/>
                <a:cs typeface="Andalus" pitchFamily="18" charset="-78"/>
              </a:rPr>
              <a:t>-With reviews; Design for Six Sigma; DMAIC / DMADV</a:t>
            </a:r>
          </a:p>
          <a:p>
            <a:pPr marL="0" indent="0" algn="just">
              <a:buNone/>
            </a:pPr>
            <a:endParaRPr lang="en-ZW" sz="1500" dirty="0">
              <a:latin typeface="Andalus" pitchFamily="18" charset="-78"/>
              <a:cs typeface="Andalus" pitchFamily="18" charset="-78"/>
            </a:endParaRPr>
          </a:p>
          <a:p>
            <a:pPr marL="0" indent="0" algn="just"/>
            <a:r>
              <a:rPr lang="en-ZW" dirty="0">
                <a:latin typeface="Andalus" pitchFamily="18" charset="-78"/>
                <a:cs typeface="Andalus" pitchFamily="18" charset="-78"/>
              </a:rPr>
              <a:t>Customer focused  	</a:t>
            </a:r>
            <a:r>
              <a:rPr lang="en-ZW" sz="1500" dirty="0">
                <a:latin typeface="Andalus" pitchFamily="18" charset="-78"/>
                <a:cs typeface="Andalus" pitchFamily="18" charset="-78"/>
              </a:rPr>
              <a:t>- Quality Function Deployment; Voice of the Customer </a:t>
            </a:r>
          </a:p>
          <a:p>
            <a:pPr marL="0" indent="0" algn="just">
              <a:buNone/>
            </a:pPr>
            <a:endParaRPr lang="en-ZW" sz="1500" dirty="0">
              <a:latin typeface="Andalus" pitchFamily="18" charset="-78"/>
              <a:cs typeface="Andalus" pitchFamily="18" charset="-78"/>
            </a:endParaRPr>
          </a:p>
          <a:p>
            <a:pPr marL="0" indent="0" algn="just"/>
            <a:r>
              <a:rPr lang="en-ZW" dirty="0">
                <a:latin typeface="Andalus" pitchFamily="18" charset="-78"/>
                <a:cs typeface="Andalus" pitchFamily="18" charset="-78"/>
              </a:rPr>
              <a:t>Financially driven  	</a:t>
            </a:r>
            <a:r>
              <a:rPr lang="en-ZW" sz="1500" dirty="0">
                <a:latin typeface="Andalus" pitchFamily="18" charset="-78"/>
                <a:cs typeface="Andalus" pitchFamily="18" charset="-78"/>
              </a:rPr>
              <a:t>- Strategy Deployment; Business Case; SMART; KPIs </a:t>
            </a:r>
          </a:p>
          <a:p>
            <a:pPr marL="0" indent="0" algn="just">
              <a:buNone/>
            </a:pPr>
            <a:endParaRPr lang="en-ZW" sz="1500" dirty="0">
              <a:latin typeface="Andalus" pitchFamily="18" charset="-78"/>
              <a:cs typeface="Andalus" pitchFamily="18" charset="-78"/>
            </a:endParaRPr>
          </a:p>
          <a:p>
            <a:pPr marL="0" indent="0" algn="just"/>
            <a:r>
              <a:rPr lang="en-ZW" dirty="0">
                <a:latin typeface="Andalus" pitchFamily="18" charset="-78"/>
                <a:cs typeface="Andalus" pitchFamily="18" charset="-78"/>
              </a:rPr>
              <a:t>Underpinned by data	</a:t>
            </a:r>
            <a:r>
              <a:rPr lang="en-ZW" sz="1500" dirty="0">
                <a:latin typeface="Andalus" pitchFamily="18" charset="-78"/>
                <a:cs typeface="Andalus" pitchFamily="18" charset="-78"/>
              </a:rPr>
              <a:t>- Average; Confidence interval; Correlation; Normal  				Distribution; Probability; Sampling; Scatter plots; 				Standard deviation </a:t>
            </a:r>
          </a:p>
          <a:p>
            <a:pPr marL="0" indent="0" algn="just"/>
            <a:endParaRPr lang="en-ZW" sz="1500" dirty="0">
              <a:latin typeface="Andalus" pitchFamily="18" charset="-78"/>
              <a:cs typeface="Andalus" pitchFamily="18" charset="-78"/>
            </a:endParaRPr>
          </a:p>
          <a:p>
            <a:pPr marL="0" indent="0" algn="just"/>
            <a:r>
              <a:rPr lang="en-ZW" dirty="0">
                <a:latin typeface="Andalus" pitchFamily="18" charset="-78"/>
                <a:cs typeface="Andalus" pitchFamily="18" charset="-78"/>
              </a:rPr>
              <a:t>Team based   		</a:t>
            </a:r>
            <a:r>
              <a:rPr lang="en-ZW" sz="1500" dirty="0">
                <a:latin typeface="Andalus" pitchFamily="18" charset="-78"/>
                <a:cs typeface="Andalus" pitchFamily="18" charset="-78"/>
              </a:rPr>
              <a:t>- Champion; Six Sigma Belts; Process Owner; Sensei </a:t>
            </a:r>
          </a:p>
        </p:txBody>
      </p:sp>
    </p:spTree>
    <p:extLst>
      <p:ext uri="{BB962C8B-B14F-4D97-AF65-F5344CB8AC3E}">
        <p14:creationId xmlns:p14="http://schemas.microsoft.com/office/powerpoint/2010/main" val="4185356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029D5AD-8348-4446-B191-6A9B6FE03F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Freeform: Shape 12">
            <a:extLst>
              <a:ext uri="{FF2B5EF4-FFF2-40B4-BE49-F238E27FC236}">
                <a16:creationId xmlns:a16="http://schemas.microsoft.com/office/drawing/2014/main" id="{A3F395A2-2B64-4749-BD93-2F159C7E1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1899601"/>
          </a:xfrm>
          <a:custGeom>
            <a:avLst/>
            <a:gdLst>
              <a:gd name="connsiteX0" fmla="*/ 0 w 12188952"/>
              <a:gd name="connsiteY0" fmla="*/ 0 h 1899601"/>
              <a:gd name="connsiteX1" fmla="*/ 12188952 w 12188952"/>
              <a:gd name="connsiteY1" fmla="*/ 0 h 1899601"/>
              <a:gd name="connsiteX2" fmla="*/ 12188952 w 12188952"/>
              <a:gd name="connsiteY2" fmla="*/ 1635106 h 1899601"/>
              <a:gd name="connsiteX3" fmla="*/ 11356325 w 12188952"/>
              <a:gd name="connsiteY3" fmla="*/ 1707615 h 1899601"/>
              <a:gd name="connsiteX4" fmla="*/ 6096001 w 12188952"/>
              <a:gd name="connsiteY4" fmla="*/ 1899601 h 1899601"/>
              <a:gd name="connsiteX5" fmla="*/ 835678 w 12188952"/>
              <a:gd name="connsiteY5" fmla="*/ 1707615 h 1899601"/>
              <a:gd name="connsiteX6" fmla="*/ 0 w 12188952"/>
              <a:gd name="connsiteY6" fmla="*/ 1634841 h 18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8952" h="1899601">
                <a:moveTo>
                  <a:pt x="0" y="0"/>
                </a:moveTo>
                <a:lnTo>
                  <a:pt x="12188952" y="0"/>
                </a:lnTo>
                <a:lnTo>
                  <a:pt x="12188952" y="1635106"/>
                </a:lnTo>
                <a:lnTo>
                  <a:pt x="11356325" y="1707615"/>
                </a:lnTo>
                <a:cubicBezTo>
                  <a:pt x="9739512" y="1831240"/>
                  <a:pt x="7961919" y="1899601"/>
                  <a:pt x="6096001" y="1899601"/>
                </a:cubicBezTo>
                <a:cubicBezTo>
                  <a:pt x="4230084" y="1899601"/>
                  <a:pt x="2452490" y="1831240"/>
                  <a:pt x="835678" y="1707615"/>
                </a:cubicBezTo>
                <a:lnTo>
                  <a:pt x="0" y="1634841"/>
                </a:lnTo>
                <a:close/>
              </a:path>
            </a:pathLst>
          </a:custGeom>
          <a:ln w="9525">
            <a:solidFill>
              <a:srgbClr val="E6E6E6"/>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5CF0135B-EAB8-4CA0-896C-2D897ECD28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890722"/>
          </a:xfrm>
          <a:custGeom>
            <a:avLst/>
            <a:gdLst>
              <a:gd name="connsiteX0" fmla="*/ 0 w 12192000"/>
              <a:gd name="connsiteY0" fmla="*/ 0 h 1890722"/>
              <a:gd name="connsiteX1" fmla="*/ 12192000 w 12192000"/>
              <a:gd name="connsiteY1" fmla="*/ 0 h 1890722"/>
              <a:gd name="connsiteX2" fmla="*/ 12192000 w 12192000"/>
              <a:gd name="connsiteY2" fmla="*/ 1626227 h 1890722"/>
              <a:gd name="connsiteX3" fmla="*/ 11359165 w 12192000"/>
              <a:gd name="connsiteY3" fmla="*/ 1698736 h 1890722"/>
              <a:gd name="connsiteX4" fmla="*/ 6097526 w 12192000"/>
              <a:gd name="connsiteY4" fmla="*/ 1890722 h 1890722"/>
              <a:gd name="connsiteX5" fmla="*/ 835887 w 12192000"/>
              <a:gd name="connsiteY5" fmla="*/ 1698736 h 1890722"/>
              <a:gd name="connsiteX6" fmla="*/ 0 w 12192000"/>
              <a:gd name="connsiteY6" fmla="*/ 1625962 h 1890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890722">
                <a:moveTo>
                  <a:pt x="0" y="0"/>
                </a:moveTo>
                <a:lnTo>
                  <a:pt x="12192000" y="0"/>
                </a:lnTo>
                <a:lnTo>
                  <a:pt x="12192000" y="1626227"/>
                </a:lnTo>
                <a:lnTo>
                  <a:pt x="11359165" y="1698736"/>
                </a:lnTo>
                <a:cubicBezTo>
                  <a:pt x="9741947" y="1822361"/>
                  <a:pt x="7963910" y="1890722"/>
                  <a:pt x="6097526" y="1890722"/>
                </a:cubicBezTo>
                <a:cubicBezTo>
                  <a:pt x="4231142" y="1890722"/>
                  <a:pt x="2453104" y="1822361"/>
                  <a:pt x="835887" y="1698736"/>
                </a:cubicBezTo>
                <a:lnTo>
                  <a:pt x="0" y="1625962"/>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1"/>
          <p:cNvSpPr>
            <a:spLocks noGrp="1"/>
          </p:cNvSpPr>
          <p:nvPr>
            <p:ph type="title"/>
          </p:nvPr>
        </p:nvSpPr>
        <p:spPr>
          <a:xfrm>
            <a:off x="836676" y="783484"/>
            <a:ext cx="10515600" cy="1273233"/>
          </a:xfrm>
        </p:spPr>
        <p:txBody>
          <a:bodyPr>
            <a:normAutofit/>
          </a:bodyPr>
          <a:lstStyle/>
          <a:p>
            <a:r>
              <a:rPr lang="en-ZW" sz="4000" b="1" dirty="0">
                <a:latin typeface="Andalus" pitchFamily="18" charset="-78"/>
                <a:cs typeface="Andalus" pitchFamily="18" charset="-78"/>
              </a:rPr>
              <a:t>WHAT DOES THE COMBINATION ENTAIL?</a:t>
            </a:r>
            <a:endParaRPr lang="en-ZW" sz="4000" b="1" cap="none" dirty="0">
              <a:latin typeface="Andalus" pitchFamily="18" charset="-78"/>
              <a:cs typeface="Andalus" pitchFamily="18" charset="-78"/>
            </a:endParaRPr>
          </a:p>
        </p:txBody>
      </p:sp>
      <p:sp>
        <p:nvSpPr>
          <p:cNvPr id="17" name="Rectangle 16">
            <a:extLst>
              <a:ext uri="{FF2B5EF4-FFF2-40B4-BE49-F238E27FC236}">
                <a16:creationId xmlns:a16="http://schemas.microsoft.com/office/drawing/2014/main" id="{92C3387C-D24F-4737-8A37-1DC5CFF09C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452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2"/>
          <p:cNvSpPr>
            <a:spLocks noGrp="1"/>
          </p:cNvSpPr>
          <p:nvPr>
            <p:ph sz="quarter" idx="13"/>
          </p:nvPr>
        </p:nvSpPr>
        <p:spPr>
          <a:xfrm>
            <a:off x="838200" y="2478024"/>
            <a:ext cx="10515600" cy="3694176"/>
          </a:xfrm>
        </p:spPr>
        <p:txBody>
          <a:bodyPr>
            <a:normAutofit/>
          </a:bodyPr>
          <a:lstStyle/>
          <a:p>
            <a:pPr>
              <a:buNone/>
            </a:pPr>
            <a:r>
              <a:rPr lang="en-ZW" sz="2000" b="1">
                <a:latin typeface="Andalus" pitchFamily="18" charset="-78"/>
                <a:cs typeface="Andalus" pitchFamily="18" charset="-78"/>
              </a:rPr>
              <a:t>STREAMLINE &amp; OPTIMISE PROCESS FLOW: LEAN</a:t>
            </a:r>
          </a:p>
          <a:p>
            <a:r>
              <a:rPr lang="en-ZW" sz="2000">
                <a:latin typeface="Andalus" pitchFamily="18" charset="-78"/>
                <a:cs typeface="Andalus" pitchFamily="18" charset="-78"/>
              </a:rPr>
              <a:t>Document How Work Gets Done</a:t>
            </a:r>
          </a:p>
          <a:p>
            <a:r>
              <a:rPr lang="en-ZW" sz="2000">
                <a:latin typeface="Andalus" pitchFamily="18" charset="-78"/>
                <a:cs typeface="Andalus" pitchFamily="18" charset="-78"/>
              </a:rPr>
              <a:t>Examine &amp; Improve Work Flow</a:t>
            </a:r>
          </a:p>
          <a:p>
            <a:r>
              <a:rPr lang="en-ZW" sz="2000">
                <a:latin typeface="Andalus" pitchFamily="18" charset="-78"/>
                <a:cs typeface="Andalus" pitchFamily="18" charset="-78"/>
              </a:rPr>
              <a:t>Eliminate Waste And Non Value Added Activities</a:t>
            </a:r>
          </a:p>
          <a:p>
            <a:pPr>
              <a:buNone/>
            </a:pPr>
            <a:endParaRPr lang="en-ZW" sz="2000" b="1">
              <a:latin typeface="Andalus" pitchFamily="18" charset="-78"/>
              <a:cs typeface="Andalus" pitchFamily="18" charset="-78"/>
            </a:endParaRPr>
          </a:p>
          <a:p>
            <a:pPr>
              <a:buNone/>
            </a:pPr>
            <a:r>
              <a:rPr lang="en-ZW" sz="2000" b="1">
                <a:latin typeface="Andalus" pitchFamily="18" charset="-78"/>
                <a:cs typeface="Andalus" pitchFamily="18" charset="-78"/>
              </a:rPr>
              <a:t>MINIMISE VARIATION &amp; OPTIMISE PROCESS: SIX SIGMA</a:t>
            </a:r>
          </a:p>
          <a:p>
            <a:r>
              <a:rPr lang="en-ZW" sz="2000">
                <a:latin typeface="Andalus" pitchFamily="18" charset="-78"/>
                <a:cs typeface="Andalus" pitchFamily="18" charset="-78"/>
              </a:rPr>
              <a:t>Variation, Variability And Variance</a:t>
            </a:r>
          </a:p>
          <a:p>
            <a:r>
              <a:rPr lang="en-ZW" sz="2000">
                <a:latin typeface="Andalus" pitchFamily="18" charset="-78"/>
                <a:cs typeface="Andalus" pitchFamily="18" charset="-78"/>
              </a:rPr>
              <a:t>Variation Defines The Sigma Level</a:t>
            </a:r>
          </a:p>
          <a:p>
            <a:r>
              <a:rPr lang="en-ZW" sz="2000">
                <a:latin typeface="Andalus" pitchFamily="18" charset="-78"/>
                <a:cs typeface="Andalus" pitchFamily="18" charset="-78"/>
              </a:rPr>
              <a:t>Identify Factors That Increase Variation</a:t>
            </a:r>
          </a:p>
          <a:p>
            <a:endParaRPr lang="en-ZW" sz="2000">
              <a:latin typeface="Andalus" pitchFamily="18" charset="-78"/>
              <a:cs typeface="Andalus" pitchFamily="18" charset="-78"/>
            </a:endParaRPr>
          </a:p>
        </p:txBody>
      </p:sp>
    </p:spTree>
    <p:extLst>
      <p:ext uri="{BB962C8B-B14F-4D97-AF65-F5344CB8AC3E}">
        <p14:creationId xmlns:p14="http://schemas.microsoft.com/office/powerpoint/2010/main" val="623961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029D5AD-8348-4446-B191-6A9B6FE03F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Freeform: Shape 12">
            <a:extLst>
              <a:ext uri="{FF2B5EF4-FFF2-40B4-BE49-F238E27FC236}">
                <a16:creationId xmlns:a16="http://schemas.microsoft.com/office/drawing/2014/main" id="{A3F395A2-2B64-4749-BD93-2F159C7E1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1899601"/>
          </a:xfrm>
          <a:custGeom>
            <a:avLst/>
            <a:gdLst>
              <a:gd name="connsiteX0" fmla="*/ 0 w 12188952"/>
              <a:gd name="connsiteY0" fmla="*/ 0 h 1899601"/>
              <a:gd name="connsiteX1" fmla="*/ 12188952 w 12188952"/>
              <a:gd name="connsiteY1" fmla="*/ 0 h 1899601"/>
              <a:gd name="connsiteX2" fmla="*/ 12188952 w 12188952"/>
              <a:gd name="connsiteY2" fmla="*/ 1635106 h 1899601"/>
              <a:gd name="connsiteX3" fmla="*/ 11356325 w 12188952"/>
              <a:gd name="connsiteY3" fmla="*/ 1707615 h 1899601"/>
              <a:gd name="connsiteX4" fmla="*/ 6096001 w 12188952"/>
              <a:gd name="connsiteY4" fmla="*/ 1899601 h 1899601"/>
              <a:gd name="connsiteX5" fmla="*/ 835678 w 12188952"/>
              <a:gd name="connsiteY5" fmla="*/ 1707615 h 1899601"/>
              <a:gd name="connsiteX6" fmla="*/ 0 w 12188952"/>
              <a:gd name="connsiteY6" fmla="*/ 1634841 h 18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8952" h="1899601">
                <a:moveTo>
                  <a:pt x="0" y="0"/>
                </a:moveTo>
                <a:lnTo>
                  <a:pt x="12188952" y="0"/>
                </a:lnTo>
                <a:lnTo>
                  <a:pt x="12188952" y="1635106"/>
                </a:lnTo>
                <a:lnTo>
                  <a:pt x="11356325" y="1707615"/>
                </a:lnTo>
                <a:cubicBezTo>
                  <a:pt x="9739512" y="1831240"/>
                  <a:pt x="7961919" y="1899601"/>
                  <a:pt x="6096001" y="1899601"/>
                </a:cubicBezTo>
                <a:cubicBezTo>
                  <a:pt x="4230084" y="1899601"/>
                  <a:pt x="2452490" y="1831240"/>
                  <a:pt x="835678" y="1707615"/>
                </a:cubicBezTo>
                <a:lnTo>
                  <a:pt x="0" y="1634841"/>
                </a:lnTo>
                <a:close/>
              </a:path>
            </a:pathLst>
          </a:custGeom>
          <a:ln w="9525">
            <a:solidFill>
              <a:srgbClr val="E6E6E6"/>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5CF0135B-EAB8-4CA0-896C-2D897ECD28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890722"/>
          </a:xfrm>
          <a:custGeom>
            <a:avLst/>
            <a:gdLst>
              <a:gd name="connsiteX0" fmla="*/ 0 w 12192000"/>
              <a:gd name="connsiteY0" fmla="*/ 0 h 1890722"/>
              <a:gd name="connsiteX1" fmla="*/ 12192000 w 12192000"/>
              <a:gd name="connsiteY1" fmla="*/ 0 h 1890722"/>
              <a:gd name="connsiteX2" fmla="*/ 12192000 w 12192000"/>
              <a:gd name="connsiteY2" fmla="*/ 1626227 h 1890722"/>
              <a:gd name="connsiteX3" fmla="*/ 11359165 w 12192000"/>
              <a:gd name="connsiteY3" fmla="*/ 1698736 h 1890722"/>
              <a:gd name="connsiteX4" fmla="*/ 6097526 w 12192000"/>
              <a:gd name="connsiteY4" fmla="*/ 1890722 h 1890722"/>
              <a:gd name="connsiteX5" fmla="*/ 835887 w 12192000"/>
              <a:gd name="connsiteY5" fmla="*/ 1698736 h 1890722"/>
              <a:gd name="connsiteX6" fmla="*/ 0 w 12192000"/>
              <a:gd name="connsiteY6" fmla="*/ 1625962 h 1890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890722">
                <a:moveTo>
                  <a:pt x="0" y="0"/>
                </a:moveTo>
                <a:lnTo>
                  <a:pt x="12192000" y="0"/>
                </a:lnTo>
                <a:lnTo>
                  <a:pt x="12192000" y="1626227"/>
                </a:lnTo>
                <a:lnTo>
                  <a:pt x="11359165" y="1698736"/>
                </a:lnTo>
                <a:cubicBezTo>
                  <a:pt x="9741947" y="1822361"/>
                  <a:pt x="7963910" y="1890722"/>
                  <a:pt x="6097526" y="1890722"/>
                </a:cubicBezTo>
                <a:cubicBezTo>
                  <a:pt x="4231142" y="1890722"/>
                  <a:pt x="2453104" y="1822361"/>
                  <a:pt x="835887" y="1698736"/>
                </a:cubicBezTo>
                <a:lnTo>
                  <a:pt x="0" y="1625962"/>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p:cNvSpPr/>
          <p:nvPr/>
        </p:nvSpPr>
        <p:spPr>
          <a:xfrm>
            <a:off x="836676" y="564719"/>
            <a:ext cx="10515600" cy="1273233"/>
          </a:xfrm>
          <a:prstGeom prst="rect">
            <a:avLst/>
          </a:prstGeom>
        </p:spPr>
        <p:txBody>
          <a:bodyPr vert="horz" lIns="91440" tIns="45720" rIns="91440" bIns="45720" rtlCol="0" anchor="ctr">
            <a:normAutofit/>
          </a:bodyPr>
          <a:lstStyle/>
          <a:p>
            <a:pPr lvl="0">
              <a:lnSpc>
                <a:spcPct val="90000"/>
              </a:lnSpc>
              <a:spcBef>
                <a:spcPct val="0"/>
              </a:spcBef>
              <a:spcAft>
                <a:spcPts val="600"/>
              </a:spcAft>
            </a:pPr>
            <a:r>
              <a:rPr lang="en-US" sz="4000" b="1" kern="1200" dirty="0">
                <a:solidFill>
                  <a:schemeClr val="tx1"/>
                </a:solidFill>
                <a:effectLst>
                  <a:outerShdw blurRad="31750" dist="25400" dir="5400000" algn="tl" rotWithShape="0">
                    <a:srgbClr val="000000">
                      <a:alpha val="25000"/>
                    </a:srgbClr>
                  </a:outerShdw>
                </a:effectLst>
                <a:latin typeface="+mj-lt"/>
                <a:ea typeface="+mj-ea"/>
                <a:cs typeface="+mj-cs"/>
              </a:rPr>
              <a:t>LEAN SIX SIGMA REQUIRES BEHAVIORAL CHANGE</a:t>
            </a:r>
          </a:p>
        </p:txBody>
      </p:sp>
      <p:sp>
        <p:nvSpPr>
          <p:cNvPr id="17" name="Rectangle 16">
            <a:extLst>
              <a:ext uri="{FF2B5EF4-FFF2-40B4-BE49-F238E27FC236}">
                <a16:creationId xmlns:a16="http://schemas.microsoft.com/office/drawing/2014/main" id="{92C3387C-D24F-4737-8A37-1DC5CFF09C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452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Rectangle 3"/>
          <p:cNvSpPr/>
          <p:nvPr/>
        </p:nvSpPr>
        <p:spPr>
          <a:xfrm>
            <a:off x="838200" y="2478024"/>
            <a:ext cx="10515600" cy="3694176"/>
          </a:xfrm>
          <a:prstGeom prst="rect">
            <a:avLst/>
          </a:prstGeom>
        </p:spPr>
        <p:txBody>
          <a:bodyPr vert="horz" lIns="91440" tIns="45720" rIns="91440" bIns="45720" rtlCol="0">
            <a:normAutofit/>
          </a:bodyPr>
          <a:lstStyle/>
          <a:p>
            <a:pPr indent="-228600">
              <a:lnSpc>
                <a:spcPct val="90000"/>
              </a:lnSpc>
              <a:spcAft>
                <a:spcPts val="600"/>
              </a:spcAft>
              <a:buClr>
                <a:schemeClr val="accent1">
                  <a:lumMod val="75000"/>
                </a:schemeClr>
              </a:buClr>
              <a:buSzPct val="55000"/>
              <a:buFont typeface="Arial" panose="020B0604020202020204" pitchFamily="34" charset="0"/>
              <a:buChar char="•"/>
            </a:pPr>
            <a:r>
              <a:rPr lang="en-US" sz="2200"/>
              <a:t>Lean Six Sigma Challenges Us to:</a:t>
            </a:r>
          </a:p>
          <a:p>
            <a:pPr indent="-228600">
              <a:lnSpc>
                <a:spcPct val="90000"/>
              </a:lnSpc>
              <a:spcAft>
                <a:spcPts val="600"/>
              </a:spcAft>
              <a:buClr>
                <a:schemeClr val="accent1">
                  <a:lumMod val="75000"/>
                </a:schemeClr>
              </a:buClr>
              <a:buSzPct val="55000"/>
              <a:buFont typeface="Arial" panose="020B0604020202020204" pitchFamily="34" charset="0"/>
              <a:buChar char="•"/>
            </a:pPr>
            <a:r>
              <a:rPr lang="en-US" sz="2200"/>
              <a:t>Think Differently</a:t>
            </a:r>
          </a:p>
          <a:p>
            <a:pPr indent="-228600">
              <a:lnSpc>
                <a:spcPct val="90000"/>
              </a:lnSpc>
              <a:spcAft>
                <a:spcPts val="600"/>
              </a:spcAft>
              <a:buClr>
                <a:schemeClr val="accent1">
                  <a:lumMod val="75000"/>
                </a:schemeClr>
              </a:buClr>
              <a:buSzPct val="55000"/>
              <a:buFont typeface="Arial" panose="020B0604020202020204" pitchFamily="34" charset="0"/>
              <a:buChar char="•"/>
            </a:pPr>
            <a:r>
              <a:rPr lang="en-US" sz="2200"/>
              <a:t>Work Differently</a:t>
            </a:r>
          </a:p>
          <a:p>
            <a:pPr indent="-228600">
              <a:lnSpc>
                <a:spcPct val="90000"/>
              </a:lnSpc>
              <a:spcAft>
                <a:spcPts val="600"/>
              </a:spcAft>
              <a:buClr>
                <a:schemeClr val="accent1">
                  <a:lumMod val="75000"/>
                </a:schemeClr>
              </a:buClr>
              <a:buSzPct val="55000"/>
              <a:buFont typeface="Arial" panose="020B0604020202020204" pitchFamily="34" charset="0"/>
              <a:buChar char="•"/>
            </a:pPr>
            <a:r>
              <a:rPr lang="en-US" sz="2200"/>
              <a:t>Ask Questions and Challenge the Status Quo</a:t>
            </a:r>
          </a:p>
          <a:p>
            <a:pPr indent="-228600">
              <a:lnSpc>
                <a:spcPct val="90000"/>
              </a:lnSpc>
              <a:spcAft>
                <a:spcPts val="600"/>
              </a:spcAft>
              <a:buClr>
                <a:schemeClr val="accent1">
                  <a:lumMod val="75000"/>
                </a:schemeClr>
              </a:buClr>
              <a:buSzPct val="55000"/>
              <a:buFont typeface="Arial" panose="020B0604020202020204" pitchFamily="34" charset="0"/>
              <a:buChar char="•"/>
            </a:pPr>
            <a:r>
              <a:rPr lang="en-US" sz="2200"/>
              <a:t>Make Decisions With Facts and Data</a:t>
            </a:r>
          </a:p>
          <a:p>
            <a:pPr indent="-228600">
              <a:lnSpc>
                <a:spcPct val="90000"/>
              </a:lnSpc>
              <a:spcAft>
                <a:spcPts val="600"/>
              </a:spcAft>
              <a:buClr>
                <a:schemeClr val="accent1">
                  <a:lumMod val="75000"/>
                </a:schemeClr>
              </a:buClr>
              <a:buSzPct val="55000"/>
              <a:buFont typeface="Arial" panose="020B0604020202020204" pitchFamily="34" charset="0"/>
              <a:buChar char="•"/>
            </a:pPr>
            <a:r>
              <a:rPr lang="en-US" sz="2200"/>
              <a:t>Use New Principles, Tools and Methodologies</a:t>
            </a:r>
          </a:p>
        </p:txBody>
      </p:sp>
    </p:spTree>
    <p:extLst>
      <p:ext uri="{BB962C8B-B14F-4D97-AF65-F5344CB8AC3E}">
        <p14:creationId xmlns:p14="http://schemas.microsoft.com/office/powerpoint/2010/main" val="3077943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70">
            <a:extLst>
              <a:ext uri="{FF2B5EF4-FFF2-40B4-BE49-F238E27FC236}">
                <a16:creationId xmlns:a16="http://schemas.microsoft.com/office/drawing/2014/main" id="{D3E17859-C5F0-476F-A082-A4CB8841D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4375"/>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6141DCE0-16EE-4F0D-AAA2-D33C8784338A}"/>
              </a:ext>
            </a:extLst>
          </p:cNvPr>
          <p:cNvSpPr>
            <a:spLocks noGrp="1"/>
          </p:cNvSpPr>
          <p:nvPr>
            <p:ph type="title"/>
          </p:nvPr>
        </p:nvSpPr>
        <p:spPr>
          <a:xfrm>
            <a:off x="838200" y="506275"/>
            <a:ext cx="10515599" cy="1325563"/>
          </a:xfrm>
        </p:spPr>
        <p:txBody>
          <a:bodyPr>
            <a:normAutofit/>
          </a:bodyPr>
          <a:lstStyle/>
          <a:p>
            <a:r>
              <a:rPr lang="en-ZW" dirty="0"/>
              <a:t>Benefits of the DMAIC Approach</a:t>
            </a:r>
          </a:p>
        </p:txBody>
      </p:sp>
      <p:sp>
        <p:nvSpPr>
          <p:cNvPr id="3" name="Content Placeholder 2">
            <a:extLst>
              <a:ext uri="{FF2B5EF4-FFF2-40B4-BE49-F238E27FC236}">
                <a16:creationId xmlns:a16="http://schemas.microsoft.com/office/drawing/2014/main" id="{47144140-B4E4-4FE3-8482-3646945E3FB2}"/>
              </a:ext>
            </a:extLst>
          </p:cNvPr>
          <p:cNvSpPr>
            <a:spLocks noGrp="1"/>
          </p:cNvSpPr>
          <p:nvPr>
            <p:ph idx="1"/>
          </p:nvPr>
        </p:nvSpPr>
        <p:spPr>
          <a:xfrm>
            <a:off x="838200" y="1825625"/>
            <a:ext cx="5393361" cy="4351338"/>
          </a:xfrm>
        </p:spPr>
        <p:txBody>
          <a:bodyPr>
            <a:normAutofit/>
          </a:bodyPr>
          <a:lstStyle/>
          <a:p>
            <a:r>
              <a:rPr lang="en-US" dirty="0"/>
              <a:t>It is based on framework thinking within for example a product group, customer group or service. </a:t>
            </a:r>
          </a:p>
          <a:p>
            <a:r>
              <a:rPr lang="en-US" dirty="0"/>
              <a:t>It addresses and optimizes the root causes in a process. </a:t>
            </a:r>
          </a:p>
          <a:p>
            <a:r>
              <a:rPr lang="en-US" dirty="0"/>
              <a:t>The best results are achieved with a plan-led team approach.</a:t>
            </a:r>
            <a:endParaRPr lang="en-ZW" dirty="0"/>
          </a:p>
        </p:txBody>
      </p:sp>
      <p:pic>
        <p:nvPicPr>
          <p:cNvPr id="2050" name="Picture 2" descr="Image result for life">
            <a:extLst>
              <a:ext uri="{FF2B5EF4-FFF2-40B4-BE49-F238E27FC236}">
                <a16:creationId xmlns:a16="http://schemas.microsoft.com/office/drawing/2014/main" id="{666BD957-BEF1-4E4D-B73A-49DDAAC64B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901" r="19100" b="1"/>
          <a:stretch/>
        </p:blipFill>
        <p:spPr bwMode="auto">
          <a:xfrm>
            <a:off x="6848918" y="1771078"/>
            <a:ext cx="4504881" cy="4504881"/>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2053" name="Arc 72">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980527" y="1929807"/>
            <a:ext cx="4556632" cy="455663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5" name="Oval 74">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00988" y="1969050"/>
            <a:ext cx="666675" cy="6485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223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328BC-28E2-4DD9-A723-CE4C83896477}"/>
              </a:ext>
            </a:extLst>
          </p:cNvPr>
          <p:cNvSpPr>
            <a:spLocks noGrp="1"/>
          </p:cNvSpPr>
          <p:nvPr>
            <p:ph type="title"/>
          </p:nvPr>
        </p:nvSpPr>
        <p:spPr>
          <a:xfrm>
            <a:off x="391378" y="320675"/>
            <a:ext cx="11407487" cy="1325563"/>
          </a:xfrm>
        </p:spPr>
        <p:txBody>
          <a:bodyPr>
            <a:normAutofit/>
          </a:bodyPr>
          <a:lstStyle/>
          <a:p>
            <a:r>
              <a:rPr lang="en-ZW" sz="5400" dirty="0"/>
              <a:t>DMAIC Definition</a:t>
            </a:r>
          </a:p>
        </p:txBody>
      </p:sp>
      <p:graphicFrame>
        <p:nvGraphicFramePr>
          <p:cNvPr id="6" name="Content Placeholder 2">
            <a:extLst>
              <a:ext uri="{FF2B5EF4-FFF2-40B4-BE49-F238E27FC236}">
                <a16:creationId xmlns:a16="http://schemas.microsoft.com/office/drawing/2014/main" id="{3C8C0CA1-F074-4354-8DB8-56AD5175D4D0}"/>
              </a:ext>
            </a:extLst>
          </p:cNvPr>
          <p:cNvGraphicFramePr>
            <a:graphicFrameLocks noGrp="1"/>
          </p:cNvGraphicFramePr>
          <p:nvPr>
            <p:ph idx="1"/>
            <p:extLst>
              <p:ext uri="{D42A27DB-BD31-4B8C-83A1-F6EECF244321}">
                <p14:modId xmlns:p14="http://schemas.microsoft.com/office/powerpoint/2010/main" val="988233614"/>
              </p:ext>
            </p:extLst>
          </p:nvPr>
        </p:nvGraphicFramePr>
        <p:xfrm>
          <a:off x="391379" y="1825625"/>
          <a:ext cx="11407487"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1396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62566" y="685462"/>
            <a:ext cx="10066867" cy="762000"/>
          </a:xfrm>
        </p:spPr>
        <p:txBody>
          <a:bodyPr vert="horz" lIns="91440" tIns="45720" rIns="91440" bIns="45720" rtlCol="0" anchor="ctr">
            <a:noAutofit/>
          </a:bodyPr>
          <a:lstStyle/>
          <a:p>
            <a:pPr marL="342900" indent="-342900" algn="ctr">
              <a:spcBef>
                <a:spcPct val="20000"/>
              </a:spcBef>
            </a:pPr>
            <a:r>
              <a:rPr lang="en-ZW" sz="3600" b="1" dirty="0">
                <a:latin typeface="Andalus" pitchFamily="18" charset="-78"/>
                <a:ea typeface="+mn-ea"/>
                <a:cs typeface="Andalus" pitchFamily="18" charset="-78"/>
              </a:rPr>
              <a:t>LEAN SIX SIGMA IMPROVEMENT MODEL(S)</a:t>
            </a:r>
          </a:p>
        </p:txBody>
      </p:sp>
      <p:sp>
        <p:nvSpPr>
          <p:cNvPr id="5" name="Content Placeholder 7"/>
          <p:cNvSpPr>
            <a:spLocks noGrp="1"/>
          </p:cNvSpPr>
          <p:nvPr>
            <p:ph sz="quarter" idx="13"/>
          </p:nvPr>
        </p:nvSpPr>
        <p:spPr>
          <a:xfrm>
            <a:off x="880826" y="1447462"/>
            <a:ext cx="9959451" cy="1530033"/>
          </a:xfrm>
        </p:spPr>
        <p:txBody>
          <a:bodyPr vert="horz" lIns="91440" tIns="45720" rIns="91440" bIns="45720" rtlCol="0">
            <a:noAutofit/>
          </a:bodyPr>
          <a:lstStyle/>
          <a:p>
            <a:pPr algn="just">
              <a:buFont typeface="Arial" pitchFamily="34" charset="0"/>
              <a:buNone/>
            </a:pPr>
            <a:r>
              <a:rPr lang="en-ZW" sz="2600" dirty="0">
                <a:solidFill>
                  <a:schemeClr val="accent6">
                    <a:lumMod val="50000"/>
                  </a:schemeClr>
                </a:solidFill>
                <a:latin typeface="Andalus" pitchFamily="18" charset="-78"/>
                <a:cs typeface="Andalus" pitchFamily="18" charset="-78"/>
              </a:rPr>
              <a:t>	</a:t>
            </a:r>
            <a:r>
              <a:rPr lang="en-ZW" sz="2600" dirty="0">
                <a:latin typeface="Andalus" pitchFamily="18" charset="-78"/>
                <a:cs typeface="Andalus" pitchFamily="18" charset="-78"/>
              </a:rPr>
              <a:t>There are two common models used by business Six Sigma practitioners to advance and improve quality </a:t>
            </a:r>
            <a:r>
              <a:rPr lang="en-ZW" sz="2600" b="1" dirty="0">
                <a:latin typeface="Andalus" pitchFamily="18" charset="-78"/>
                <a:cs typeface="Andalus" pitchFamily="18" charset="-78"/>
              </a:rPr>
              <a:t>DMAIC &amp; DMADV</a:t>
            </a:r>
            <a:r>
              <a:rPr lang="en-ZW" sz="2600" dirty="0">
                <a:latin typeface="Andalus" pitchFamily="18" charset="-78"/>
                <a:cs typeface="Andalus" pitchFamily="18" charset="-78"/>
              </a:rPr>
              <a:t> methods. Of the two </a:t>
            </a:r>
            <a:r>
              <a:rPr lang="en-ZW" sz="2600" b="1" dirty="0">
                <a:latin typeface="Andalus" pitchFamily="18" charset="-78"/>
                <a:cs typeface="Andalus" pitchFamily="18" charset="-78"/>
              </a:rPr>
              <a:t>DMAIC</a:t>
            </a:r>
            <a:r>
              <a:rPr lang="en-ZW" sz="2600" dirty="0">
                <a:latin typeface="Andalus" pitchFamily="18" charset="-78"/>
                <a:cs typeface="Andalus" pitchFamily="18" charset="-78"/>
              </a:rPr>
              <a:t> is more common.</a:t>
            </a:r>
          </a:p>
        </p:txBody>
      </p:sp>
      <p:grpSp>
        <p:nvGrpSpPr>
          <p:cNvPr id="6" name="Group 10"/>
          <p:cNvGrpSpPr/>
          <p:nvPr/>
        </p:nvGrpSpPr>
        <p:grpSpPr>
          <a:xfrm>
            <a:off x="1138089" y="3042704"/>
            <a:ext cx="9702188" cy="3354069"/>
            <a:chOff x="76200" y="2819400"/>
            <a:chExt cx="9067799" cy="3354069"/>
          </a:xfrm>
        </p:grpSpPr>
        <p:pic>
          <p:nvPicPr>
            <p:cNvPr id="7" name="Picture 3"/>
            <p:cNvPicPr>
              <a:picLocks noChangeAspect="1" noChangeArrowheads="1"/>
            </p:cNvPicPr>
            <p:nvPr/>
          </p:nvPicPr>
          <p:blipFill>
            <a:blip r:embed="rId2" cstate="print"/>
            <a:srcRect/>
            <a:stretch>
              <a:fillRect/>
            </a:stretch>
          </p:blipFill>
          <p:spPr bwMode="auto">
            <a:xfrm>
              <a:off x="76200" y="2819400"/>
              <a:ext cx="4495800" cy="3352800"/>
            </a:xfrm>
            <a:prstGeom prst="rect">
              <a:avLst/>
            </a:prstGeom>
            <a:noFill/>
            <a:ln w="9525">
              <a:noFill/>
              <a:miter lim="800000"/>
              <a:headEnd/>
              <a:tailEnd/>
            </a:ln>
            <a:effectLst/>
          </p:spPr>
        </p:pic>
        <p:pic>
          <p:nvPicPr>
            <p:cNvPr id="8" name="Picture 4"/>
            <p:cNvPicPr>
              <a:picLocks noChangeAspect="1" noChangeArrowheads="1"/>
            </p:cNvPicPr>
            <p:nvPr/>
          </p:nvPicPr>
          <p:blipFill>
            <a:blip r:embed="rId3" cstate="print"/>
            <a:srcRect/>
            <a:stretch>
              <a:fillRect/>
            </a:stretch>
          </p:blipFill>
          <p:spPr bwMode="auto">
            <a:xfrm>
              <a:off x="4724400" y="2819400"/>
              <a:ext cx="4419599" cy="3354069"/>
            </a:xfrm>
            <a:prstGeom prst="rect">
              <a:avLst/>
            </a:prstGeom>
            <a:noFill/>
            <a:ln w="9525">
              <a:noFill/>
              <a:miter lim="800000"/>
              <a:headEnd/>
              <a:tailEnd/>
            </a:ln>
            <a:effectLst/>
          </p:spPr>
        </p:pic>
      </p:grpSp>
    </p:spTree>
    <p:extLst>
      <p:ext uri="{BB962C8B-B14F-4D97-AF65-F5344CB8AC3E}">
        <p14:creationId xmlns:p14="http://schemas.microsoft.com/office/powerpoint/2010/main" val="913179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A8363C-49D2-4351-B61D-CBEA6E79F1D0}"/>
              </a:ext>
            </a:extLst>
          </p:cNvPr>
          <p:cNvSpPr>
            <a:spLocks noGrp="1"/>
          </p:cNvSpPr>
          <p:nvPr>
            <p:ph type="title"/>
          </p:nvPr>
        </p:nvSpPr>
        <p:spPr>
          <a:xfrm>
            <a:off x="556532" y="651751"/>
            <a:ext cx="11210925" cy="736552"/>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THE DMAIC PROCESS</a:t>
            </a:r>
          </a:p>
        </p:txBody>
      </p:sp>
      <p:pic>
        <p:nvPicPr>
          <p:cNvPr id="1026" name="Picture 2">
            <a:extLst>
              <a:ext uri="{FF2B5EF4-FFF2-40B4-BE49-F238E27FC236}">
                <a16:creationId xmlns:a16="http://schemas.microsoft.com/office/drawing/2014/main" id="{AC542587-EA2D-4ACD-8DFF-38E6238452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14" r="12563" b="2"/>
          <a:stretch/>
        </p:blipFill>
        <p:spPr bwMode="auto">
          <a:xfrm>
            <a:off x="2890775" y="1675227"/>
            <a:ext cx="6535448" cy="439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013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7">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 name="Freeform: Shape 19">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76CD6A1-C0D8-49F2-94AE-B171E444BF1F}"/>
              </a:ext>
            </a:extLst>
          </p:cNvPr>
          <p:cNvSpPr>
            <a:spLocks noGrp="1"/>
          </p:cNvSpPr>
          <p:nvPr>
            <p:ph type="title"/>
          </p:nvPr>
        </p:nvSpPr>
        <p:spPr>
          <a:xfrm>
            <a:off x="621792" y="1161288"/>
            <a:ext cx="3602736" cy="4526280"/>
          </a:xfrm>
        </p:spPr>
        <p:txBody>
          <a:bodyPr>
            <a:normAutofit/>
          </a:bodyPr>
          <a:lstStyle/>
          <a:p>
            <a:r>
              <a:rPr lang="en-ZW" sz="4000"/>
              <a:t>Define</a:t>
            </a:r>
          </a:p>
        </p:txBody>
      </p:sp>
      <p:sp>
        <p:nvSpPr>
          <p:cNvPr id="24" name="Rectangle 2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23" name="Content Placeholder 2">
            <a:extLst>
              <a:ext uri="{FF2B5EF4-FFF2-40B4-BE49-F238E27FC236}">
                <a16:creationId xmlns:a16="http://schemas.microsoft.com/office/drawing/2014/main" id="{A573F308-0FEA-4CFD-9A72-6DF9159D21AB}"/>
              </a:ext>
            </a:extLst>
          </p:cNvPr>
          <p:cNvGraphicFramePr>
            <a:graphicFrameLocks noGrp="1"/>
          </p:cNvGraphicFramePr>
          <p:nvPr>
            <p:ph idx="1"/>
            <p:extLst>
              <p:ext uri="{D42A27DB-BD31-4B8C-83A1-F6EECF244321}">
                <p14:modId xmlns:p14="http://schemas.microsoft.com/office/powerpoint/2010/main" val="3367414718"/>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01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 name="Freeform: Shape 19">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2595D45-E5CE-4F8B-BDCD-261B0B5C3C61}"/>
              </a:ext>
            </a:extLst>
          </p:cNvPr>
          <p:cNvSpPr>
            <a:spLocks noGrp="1"/>
          </p:cNvSpPr>
          <p:nvPr>
            <p:ph type="title"/>
          </p:nvPr>
        </p:nvSpPr>
        <p:spPr>
          <a:xfrm>
            <a:off x="621792" y="1161288"/>
            <a:ext cx="3602736" cy="4526280"/>
          </a:xfrm>
        </p:spPr>
        <p:txBody>
          <a:bodyPr>
            <a:normAutofit/>
          </a:bodyPr>
          <a:lstStyle/>
          <a:p>
            <a:r>
              <a:rPr lang="en-ZW" sz="4000"/>
              <a:t>Measure</a:t>
            </a:r>
          </a:p>
        </p:txBody>
      </p:sp>
      <p:sp>
        <p:nvSpPr>
          <p:cNvPr id="24" name="Rectangle 2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14" name="Content Placeholder 2">
            <a:extLst>
              <a:ext uri="{FF2B5EF4-FFF2-40B4-BE49-F238E27FC236}">
                <a16:creationId xmlns:a16="http://schemas.microsoft.com/office/drawing/2014/main" id="{C7E6DD2B-9124-4137-B0DF-0317DD408209}"/>
              </a:ext>
            </a:extLst>
          </p:cNvPr>
          <p:cNvGraphicFramePr>
            <a:graphicFrameLocks noGrp="1"/>
          </p:cNvGraphicFramePr>
          <p:nvPr>
            <p:ph idx="1"/>
            <p:extLst>
              <p:ext uri="{D42A27DB-BD31-4B8C-83A1-F6EECF244321}">
                <p14:modId xmlns:p14="http://schemas.microsoft.com/office/powerpoint/2010/main" val="1531308655"/>
              </p:ext>
            </p:extLst>
          </p:nvPr>
        </p:nvGraphicFramePr>
        <p:xfrm>
          <a:off x="4191002" y="678928"/>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3221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 name="Freeform: Shape 19">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F574E63-FA38-4BBF-A40E-5579BB03FF29}"/>
              </a:ext>
            </a:extLst>
          </p:cNvPr>
          <p:cNvSpPr>
            <a:spLocks noGrp="1"/>
          </p:cNvSpPr>
          <p:nvPr>
            <p:ph type="title"/>
          </p:nvPr>
        </p:nvSpPr>
        <p:spPr>
          <a:xfrm>
            <a:off x="621792" y="1161288"/>
            <a:ext cx="3602736" cy="4526280"/>
          </a:xfrm>
        </p:spPr>
        <p:txBody>
          <a:bodyPr>
            <a:normAutofit/>
          </a:bodyPr>
          <a:lstStyle/>
          <a:p>
            <a:r>
              <a:rPr lang="en-ZW" sz="4000"/>
              <a:t>Analyse</a:t>
            </a:r>
          </a:p>
        </p:txBody>
      </p:sp>
      <p:sp>
        <p:nvSpPr>
          <p:cNvPr id="24" name="Rectangle 2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14" name="Content Placeholder 2">
            <a:extLst>
              <a:ext uri="{FF2B5EF4-FFF2-40B4-BE49-F238E27FC236}">
                <a16:creationId xmlns:a16="http://schemas.microsoft.com/office/drawing/2014/main" id="{3BC22F8D-BA99-45C1-A5E1-62E7F0E7FD05}"/>
              </a:ext>
            </a:extLst>
          </p:cNvPr>
          <p:cNvGraphicFramePr>
            <a:graphicFrameLocks noGrp="1"/>
          </p:cNvGraphicFramePr>
          <p:nvPr>
            <p:ph idx="1"/>
            <p:extLst>
              <p:ext uri="{D42A27DB-BD31-4B8C-83A1-F6EECF244321}">
                <p14:modId xmlns:p14="http://schemas.microsoft.com/office/powerpoint/2010/main" val="95999472"/>
              </p:ext>
            </p:extLst>
          </p:nvPr>
        </p:nvGraphicFramePr>
        <p:xfrm>
          <a:off x="4455381" y="622913"/>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3132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BB2B1F0-0DD6-4744-9A46-7A344FB48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C6EC32-FF1F-44A9-98FE-150B9151B29B}"/>
              </a:ext>
            </a:extLst>
          </p:cNvPr>
          <p:cNvSpPr>
            <a:spLocks noGrp="1"/>
          </p:cNvSpPr>
          <p:nvPr>
            <p:ph type="title"/>
          </p:nvPr>
        </p:nvSpPr>
        <p:spPr>
          <a:xfrm>
            <a:off x="841248" y="426720"/>
            <a:ext cx="10506456" cy="1919141"/>
          </a:xfrm>
        </p:spPr>
        <p:txBody>
          <a:bodyPr anchor="b">
            <a:normAutofit/>
          </a:bodyPr>
          <a:lstStyle/>
          <a:p>
            <a:r>
              <a:rPr lang="en-ZW" sz="6000"/>
              <a:t>Improve</a:t>
            </a:r>
          </a:p>
        </p:txBody>
      </p:sp>
      <p:sp>
        <p:nvSpPr>
          <p:cNvPr id="19" name="Rectangle 18">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2899927"/>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2776031"/>
            <a:ext cx="1873457"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F443F7B1-73DE-4780-AF9F-327335019C3C}"/>
              </a:ext>
            </a:extLst>
          </p:cNvPr>
          <p:cNvSpPr>
            <a:spLocks noGrp="1"/>
          </p:cNvSpPr>
          <p:nvPr>
            <p:ph idx="1"/>
          </p:nvPr>
        </p:nvSpPr>
        <p:spPr>
          <a:xfrm>
            <a:off x="841248" y="3337269"/>
            <a:ext cx="10509504" cy="2905686"/>
          </a:xfrm>
        </p:spPr>
        <p:txBody>
          <a:bodyPr>
            <a:normAutofit/>
          </a:bodyPr>
          <a:lstStyle/>
          <a:p>
            <a:r>
              <a:rPr lang="en-US" sz="2200"/>
              <a:t>The current process is improved by using techniques and creative solutions. Brainstorming sessions can be a useful tool. Other, obvious solutions are:</a:t>
            </a:r>
          </a:p>
          <a:p>
            <a:r>
              <a:rPr lang="en-US" sz="2200"/>
              <a:t>innovative ideas</a:t>
            </a:r>
          </a:p>
          <a:p>
            <a:r>
              <a:rPr lang="en-US" sz="2200"/>
              <a:t>focus on the simplest and easiest solutions</a:t>
            </a:r>
          </a:p>
          <a:p>
            <a:r>
              <a:rPr lang="en-US" sz="2200"/>
              <a:t>create a detailed implementation plan</a:t>
            </a:r>
          </a:p>
          <a:p>
            <a:r>
              <a:rPr lang="en-US" sz="2200"/>
              <a:t>implementation of improvements</a:t>
            </a:r>
          </a:p>
          <a:p>
            <a:r>
              <a:rPr lang="en-US" sz="2200"/>
              <a:t>identify errors and causes using an Ishikawa diagram</a:t>
            </a:r>
          </a:p>
          <a:p>
            <a:endParaRPr lang="en-ZW" sz="2200"/>
          </a:p>
        </p:txBody>
      </p:sp>
    </p:spTree>
    <p:extLst>
      <p:ext uri="{BB962C8B-B14F-4D97-AF65-F5344CB8AC3E}">
        <p14:creationId xmlns:p14="http://schemas.microsoft.com/office/powerpoint/2010/main" val="3481494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1" name="Rectangle 20">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2CD7D3-8B38-4B26-BE25-0FD37EB424FA}"/>
              </a:ext>
            </a:extLst>
          </p:cNvPr>
          <p:cNvSpPr>
            <a:spLocks noGrp="1"/>
          </p:cNvSpPr>
          <p:nvPr>
            <p:ph type="title"/>
          </p:nvPr>
        </p:nvSpPr>
        <p:spPr>
          <a:xfrm>
            <a:off x="1115568" y="548640"/>
            <a:ext cx="10168128" cy="1179576"/>
          </a:xfrm>
        </p:spPr>
        <p:txBody>
          <a:bodyPr>
            <a:normAutofit/>
          </a:bodyPr>
          <a:lstStyle/>
          <a:p>
            <a:r>
              <a:rPr lang="en-ZW" sz="4000"/>
              <a:t>Control</a:t>
            </a:r>
          </a:p>
        </p:txBody>
      </p:sp>
      <p:sp>
        <p:nvSpPr>
          <p:cNvPr id="23" name="Rectangle 22">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936CE220-7E28-474E-BA45-DEB22EA42902}"/>
              </a:ext>
            </a:extLst>
          </p:cNvPr>
          <p:cNvSpPr>
            <a:spLocks noGrp="1"/>
          </p:cNvSpPr>
          <p:nvPr>
            <p:ph idx="1"/>
          </p:nvPr>
        </p:nvSpPr>
        <p:spPr>
          <a:xfrm>
            <a:off x="558208" y="2404028"/>
            <a:ext cx="11164399" cy="3695020"/>
          </a:xfrm>
        </p:spPr>
        <p:txBody>
          <a:bodyPr>
            <a:normAutofit/>
          </a:bodyPr>
          <a:lstStyle/>
          <a:p>
            <a:pPr algn="just"/>
            <a:r>
              <a:rPr lang="en-US" sz="2200" dirty="0"/>
              <a:t>This step does not only focus on control but on monitoring as well. Control ensures that any deviations can be corrected in the future. Monitoring leads to sustainable improvements and guarantees long-term success. Permanent monitoring is therefore required.</a:t>
            </a:r>
            <a:endParaRPr lang="en-ZW" sz="2200" dirty="0"/>
          </a:p>
        </p:txBody>
      </p:sp>
    </p:spTree>
    <p:extLst>
      <p:ext uri="{BB962C8B-B14F-4D97-AF65-F5344CB8AC3E}">
        <p14:creationId xmlns:p14="http://schemas.microsoft.com/office/powerpoint/2010/main" val="3472982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4 Landscape Document">
  <a:themeElements>
    <a:clrScheme name="BDO new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4 Landscape Document_global_040517.potx" id="{B6C74164-96A1-48EE-A30D-F4766E04FC2E}" vid="{F42FD3D3-CCBF-4345-9D13-E8E21E520CA0}"/>
    </a:ext>
  </a:extLst>
</a:theme>
</file>

<file path=docProps/app.xml><?xml version="1.0" encoding="utf-8"?>
<Properties xmlns="http://schemas.openxmlformats.org/officeDocument/2006/extended-properties" xmlns:vt="http://schemas.openxmlformats.org/officeDocument/2006/docPropsVTypes">
  <TotalTime>1359</TotalTime>
  <Words>791</Words>
  <Application>Microsoft Office PowerPoint</Application>
  <PresentationFormat>Widescreen</PresentationFormat>
  <Paragraphs>80</Paragraphs>
  <Slides>19</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Andalus</vt:lpstr>
      <vt:lpstr>Arial</vt:lpstr>
      <vt:lpstr>Calibri</vt:lpstr>
      <vt:lpstr>Calibri Light</vt:lpstr>
      <vt:lpstr>Trebuchet MS</vt:lpstr>
      <vt:lpstr>Office Theme</vt:lpstr>
      <vt:lpstr>A4 Landscape Document</vt:lpstr>
      <vt:lpstr>Study and application of six sigma DMAIC in Lean </vt:lpstr>
      <vt:lpstr>DMAIC Definition</vt:lpstr>
      <vt:lpstr>LEAN SIX SIGMA IMPROVEMENT MODEL(S)</vt:lpstr>
      <vt:lpstr>THE DMAIC PROCESS</vt:lpstr>
      <vt:lpstr>Define</vt:lpstr>
      <vt:lpstr>Measure</vt:lpstr>
      <vt:lpstr>Analyse</vt:lpstr>
      <vt:lpstr>Improve</vt:lpstr>
      <vt:lpstr>Control</vt:lpstr>
      <vt:lpstr>DMAIC Process example </vt:lpstr>
      <vt:lpstr>DEFINE</vt:lpstr>
      <vt:lpstr>MEASURE: </vt:lpstr>
      <vt:lpstr>ANALYZE: </vt:lpstr>
      <vt:lpstr>IMPROVE: </vt:lpstr>
      <vt:lpstr>CONTROL: </vt:lpstr>
      <vt:lpstr>CHARACTERISTICS OF LEAN SIX SIGMA</vt:lpstr>
      <vt:lpstr>WHAT DOES THE COMBINATION ENTAIL?</vt:lpstr>
      <vt:lpstr>PowerPoint Presentation</vt:lpstr>
      <vt:lpstr>Benefits of the DMAIC Approach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and application of six sigma DMAIC in Lean </dc:title>
  <dc:creator>Natalie Musvaire</dc:creator>
  <cp:lastModifiedBy>Natalie Musvaire</cp:lastModifiedBy>
  <cp:revision>10</cp:revision>
  <dcterms:created xsi:type="dcterms:W3CDTF">2020-06-19T07:28:41Z</dcterms:created>
  <dcterms:modified xsi:type="dcterms:W3CDTF">2023-02-17T07:34:21Z</dcterms:modified>
</cp:coreProperties>
</file>