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2" r:id="rId1"/>
    <p:sldMasterId id="2147483976" r:id="rId2"/>
  </p:sldMasterIdLst>
  <p:notesMasterIdLst>
    <p:notesMasterId r:id="rId27"/>
  </p:notesMasterIdLst>
  <p:sldIdLst>
    <p:sldId id="269" r:id="rId3"/>
    <p:sldId id="258" r:id="rId4"/>
    <p:sldId id="259" r:id="rId5"/>
    <p:sldId id="260" r:id="rId6"/>
    <p:sldId id="261" r:id="rId7"/>
    <p:sldId id="262" r:id="rId8"/>
    <p:sldId id="273" r:id="rId9"/>
    <p:sldId id="270" r:id="rId10"/>
    <p:sldId id="271" r:id="rId11"/>
    <p:sldId id="274" r:id="rId12"/>
    <p:sldId id="277" r:id="rId13"/>
    <p:sldId id="287" r:id="rId14"/>
    <p:sldId id="279" r:id="rId15"/>
    <p:sldId id="288" r:id="rId16"/>
    <p:sldId id="292" r:id="rId17"/>
    <p:sldId id="281" r:id="rId18"/>
    <p:sldId id="289" r:id="rId19"/>
    <p:sldId id="283" r:id="rId20"/>
    <p:sldId id="291" r:id="rId21"/>
    <p:sldId id="286" r:id="rId22"/>
    <p:sldId id="263" r:id="rId23"/>
    <p:sldId id="266" r:id="rId24"/>
    <p:sldId id="267" r:id="rId25"/>
    <p:sldId id="268"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3692" autoAdjust="0"/>
  </p:normalViewPr>
  <p:slideViewPr>
    <p:cSldViewPr snapToGrid="0">
      <p:cViewPr varScale="1">
        <p:scale>
          <a:sx n="72" d="100"/>
          <a:sy n="72" d="100"/>
        </p:scale>
        <p:origin x="660" y="66"/>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ZW"/>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7241C1A-74C9-43A6-825E-4C78E629C4D1}" type="datetimeFigureOut">
              <a:rPr lang="en-ZW" smtClean="0"/>
              <a:t>15/2/2023</a:t>
            </a:fld>
            <a:endParaRPr lang="en-ZW"/>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ZW"/>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W"/>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ZW"/>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71354BA-24FF-4294-9744-9A3FADFF4CB1}" type="slidenum">
              <a:rPr lang="en-ZW" smtClean="0"/>
              <a:t>‹#›</a:t>
            </a:fld>
            <a:endParaRPr lang="en-ZW"/>
          </a:p>
        </p:txBody>
      </p:sp>
    </p:spTree>
    <p:extLst>
      <p:ext uri="{BB962C8B-B14F-4D97-AF65-F5344CB8AC3E}">
        <p14:creationId xmlns:p14="http://schemas.microsoft.com/office/powerpoint/2010/main" val="32445645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a:extLst>
              <a:ext uri="{FF2B5EF4-FFF2-40B4-BE49-F238E27FC236}">
                <a16:creationId xmlns:a16="http://schemas.microsoft.com/office/drawing/2014/main" id="{41CBF5E6-D09D-42EF-B14B-45F84B5255C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9BD3CA4D-E3B2-44CC-AD47-EB26D469338D}" type="slidenum">
              <a:rPr lang="en-US" altLang="en-US" sz="1200">
                <a:latin typeface="Arial" panose="020B0604020202020204" pitchFamily="34" charset="0"/>
              </a:rPr>
              <a:pPr eaLnBrk="1" hangingPunct="1"/>
              <a:t>23</a:t>
            </a:fld>
            <a:endParaRPr lang="en-US" altLang="en-US" sz="1200">
              <a:latin typeface="Arial" panose="020B0604020202020204" pitchFamily="34" charset="0"/>
            </a:endParaRPr>
          </a:p>
        </p:txBody>
      </p:sp>
      <p:sp>
        <p:nvSpPr>
          <p:cNvPr id="54275" name="Rectangle 2">
            <a:extLst>
              <a:ext uri="{FF2B5EF4-FFF2-40B4-BE49-F238E27FC236}">
                <a16:creationId xmlns:a16="http://schemas.microsoft.com/office/drawing/2014/main" id="{5DFC3593-0588-423F-B46B-E3FD98BD43FA}"/>
              </a:ext>
            </a:extLst>
          </p:cNvPr>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662" tIns="47625" rIns="93662" bIns="47625"/>
          <a:lstStyle/>
          <a:p>
            <a:pPr eaLnBrk="1" hangingPunct="1"/>
            <a:endParaRPr lang="en-AU" altLang="en-US">
              <a:latin typeface="Arial" panose="020B0604020202020204" pitchFamily="34" charset="0"/>
            </a:endParaRPr>
          </a:p>
        </p:txBody>
      </p:sp>
      <p:sp>
        <p:nvSpPr>
          <p:cNvPr id="54276" name="Rectangle 3">
            <a:extLst>
              <a:ext uri="{FF2B5EF4-FFF2-40B4-BE49-F238E27FC236}">
                <a16:creationId xmlns:a16="http://schemas.microsoft.com/office/drawing/2014/main" id="{D1DA8C58-212D-4311-B5D1-8E37CD37C1E2}"/>
              </a:ext>
            </a:extLst>
          </p:cNvPr>
          <p:cNvSpPr>
            <a:spLocks noGrp="1" noRot="1" noChangeAspect="1" noChangeArrowheads="1" noTextEdit="1"/>
          </p:cNvSpPr>
          <p:nvPr>
            <p:ph type="sldImg"/>
          </p:nvPr>
        </p:nvSpPr>
        <p:spPr>
          <a:xfrm>
            <a:off x="381000" y="685800"/>
            <a:ext cx="6096000" cy="3429000"/>
          </a:xfrm>
          <a:ln w="12700" cap="flat">
            <a:solidFill>
              <a:schemeClr val="tx1"/>
            </a:solidFill>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a:extLst>
              <a:ext uri="{FF2B5EF4-FFF2-40B4-BE49-F238E27FC236}">
                <a16:creationId xmlns:a16="http://schemas.microsoft.com/office/drawing/2014/main" id="{300B4749-52E3-422A-8EDC-5D92B3C2813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D82A88E6-937B-483B-AC9A-909D936B9DA8}" type="slidenum">
              <a:rPr lang="en-US" altLang="en-US" sz="1200">
                <a:latin typeface="Arial" panose="020B0604020202020204" pitchFamily="34" charset="0"/>
              </a:rPr>
              <a:pPr eaLnBrk="1" hangingPunct="1"/>
              <a:t>24</a:t>
            </a:fld>
            <a:endParaRPr lang="en-US" altLang="en-US" sz="1200">
              <a:latin typeface="Arial" panose="020B0604020202020204" pitchFamily="34" charset="0"/>
            </a:endParaRPr>
          </a:p>
        </p:txBody>
      </p:sp>
      <p:sp>
        <p:nvSpPr>
          <p:cNvPr id="55299" name="Rectangle 2">
            <a:extLst>
              <a:ext uri="{FF2B5EF4-FFF2-40B4-BE49-F238E27FC236}">
                <a16:creationId xmlns:a16="http://schemas.microsoft.com/office/drawing/2014/main" id="{6FA4CE72-1668-4824-9FED-6C158046CF06}"/>
              </a:ext>
            </a:extLst>
          </p:cNvPr>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662" tIns="47625" rIns="93662" bIns="47625"/>
          <a:lstStyle/>
          <a:p>
            <a:pPr eaLnBrk="1" hangingPunct="1"/>
            <a:endParaRPr lang="en-AU" altLang="en-US">
              <a:latin typeface="Arial" panose="020B0604020202020204" pitchFamily="34" charset="0"/>
            </a:endParaRPr>
          </a:p>
        </p:txBody>
      </p:sp>
      <p:sp>
        <p:nvSpPr>
          <p:cNvPr id="55300" name="Rectangle 3">
            <a:extLst>
              <a:ext uri="{FF2B5EF4-FFF2-40B4-BE49-F238E27FC236}">
                <a16:creationId xmlns:a16="http://schemas.microsoft.com/office/drawing/2014/main" id="{2E82241E-E996-47BE-81C6-FBE9A13B224B}"/>
              </a:ext>
            </a:extLst>
          </p:cNvPr>
          <p:cNvSpPr>
            <a:spLocks noGrp="1" noRot="1" noChangeAspect="1" noChangeArrowheads="1" noTextEdit="1"/>
          </p:cNvSpPr>
          <p:nvPr>
            <p:ph type="sldImg"/>
          </p:nvPr>
        </p:nvSpPr>
        <p:spPr>
          <a:xfrm>
            <a:off x="381000" y="685800"/>
            <a:ext cx="6096000" cy="3429000"/>
          </a:xfrm>
          <a:ln w="12700" cap="flat">
            <a:solidFill>
              <a:schemeClr val="tx1"/>
            </a:solidFill>
          </a:ln>
        </p:spPr>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p:spTree>
      <p:nvGrpSpPr>
        <p:cNvPr id="1" name=""/>
        <p:cNvGrpSpPr/>
        <p:nvPr/>
      </p:nvGrpSpPr>
      <p:grpSpPr>
        <a:xfrm>
          <a:off x="0" y="0"/>
          <a:ext cx="0" cy="0"/>
          <a:chOff x="0" y="0"/>
          <a:chExt cx="0" cy="0"/>
        </a:xfrm>
      </p:grpSpPr>
      <p:sp>
        <p:nvSpPr>
          <p:cNvPr id="7" name="Rectangle 6"/>
          <p:cNvSpPr/>
          <p:nvPr userDrawn="1"/>
        </p:nvSpPr>
        <p:spPr bwMode="gray">
          <a:xfrm>
            <a:off x="410451" y="655131"/>
            <a:ext cx="10962044" cy="4863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905" dirty="0"/>
          </a:p>
        </p:txBody>
      </p:sp>
      <p:sp>
        <p:nvSpPr>
          <p:cNvPr id="3" name="Subtitle 2"/>
          <p:cNvSpPr>
            <a:spLocks noGrp="1"/>
          </p:cNvSpPr>
          <p:nvPr>
            <p:ph type="subTitle" idx="1"/>
          </p:nvPr>
        </p:nvSpPr>
        <p:spPr bwMode="gray">
          <a:xfrm>
            <a:off x="819920" y="2691382"/>
            <a:ext cx="8865264" cy="195406"/>
          </a:xfrm>
          <a:prstGeom prst="rect">
            <a:avLst/>
          </a:prstGeom>
        </p:spPr>
        <p:txBody>
          <a:bodyPr wrap="square" lIns="0" tIns="0" rIns="0" bIns="0" anchor="t">
            <a:spAutoFit/>
          </a:bodyPr>
          <a:lstStyle>
            <a:lvl1pPr marL="0" indent="0" algn="l">
              <a:buNone/>
              <a:defRPr sz="1270" b="0">
                <a:solidFill>
                  <a:schemeClr val="bg1"/>
                </a:solidFill>
              </a:defRPr>
            </a:lvl1pPr>
            <a:lvl2pPr marL="473026" indent="0" algn="ctr">
              <a:buNone/>
              <a:defRPr>
                <a:solidFill>
                  <a:schemeClr val="tx1">
                    <a:tint val="75000"/>
                  </a:schemeClr>
                </a:solidFill>
              </a:defRPr>
            </a:lvl2pPr>
            <a:lvl3pPr marL="946052" indent="0" algn="ctr">
              <a:buNone/>
              <a:defRPr>
                <a:solidFill>
                  <a:schemeClr val="tx1">
                    <a:tint val="75000"/>
                  </a:schemeClr>
                </a:solidFill>
              </a:defRPr>
            </a:lvl3pPr>
            <a:lvl4pPr marL="1419078" indent="0" algn="ctr">
              <a:buNone/>
              <a:defRPr>
                <a:solidFill>
                  <a:schemeClr val="tx1">
                    <a:tint val="75000"/>
                  </a:schemeClr>
                </a:solidFill>
              </a:defRPr>
            </a:lvl4pPr>
            <a:lvl5pPr marL="1892104" indent="0" algn="ctr">
              <a:buNone/>
              <a:defRPr>
                <a:solidFill>
                  <a:schemeClr val="tx1">
                    <a:tint val="75000"/>
                  </a:schemeClr>
                </a:solidFill>
              </a:defRPr>
            </a:lvl5pPr>
            <a:lvl6pPr marL="2365129" indent="0" algn="ctr">
              <a:buNone/>
              <a:defRPr>
                <a:solidFill>
                  <a:schemeClr val="tx1">
                    <a:tint val="75000"/>
                  </a:schemeClr>
                </a:solidFill>
              </a:defRPr>
            </a:lvl6pPr>
            <a:lvl7pPr marL="2838155" indent="0" algn="ctr">
              <a:buNone/>
              <a:defRPr>
                <a:solidFill>
                  <a:schemeClr val="tx1">
                    <a:tint val="75000"/>
                  </a:schemeClr>
                </a:solidFill>
              </a:defRPr>
            </a:lvl7pPr>
            <a:lvl8pPr marL="3311181" indent="0" algn="ctr">
              <a:buNone/>
              <a:defRPr>
                <a:solidFill>
                  <a:schemeClr val="tx1">
                    <a:tint val="75000"/>
                  </a:schemeClr>
                </a:solidFill>
              </a:defRPr>
            </a:lvl8pPr>
            <a:lvl9pPr marL="3784207" indent="0" algn="ctr">
              <a:buNone/>
              <a:defRPr>
                <a:solidFill>
                  <a:schemeClr val="tx1">
                    <a:tint val="75000"/>
                  </a:schemeClr>
                </a:solidFill>
              </a:defRPr>
            </a:lvl9pPr>
          </a:lstStyle>
          <a:p>
            <a:r>
              <a:rPr lang="en-US"/>
              <a:t>Click to edit Master subtitle style</a:t>
            </a:r>
            <a:endParaRPr lang="en-GB" dirty="0"/>
          </a:p>
        </p:txBody>
      </p:sp>
      <p:sp>
        <p:nvSpPr>
          <p:cNvPr id="2" name="Title 1"/>
          <p:cNvSpPr>
            <a:spLocks noGrp="1"/>
          </p:cNvSpPr>
          <p:nvPr>
            <p:ph type="ctrTitle"/>
          </p:nvPr>
        </p:nvSpPr>
        <p:spPr bwMode="gray">
          <a:xfrm>
            <a:off x="819920" y="2198652"/>
            <a:ext cx="8865264" cy="290317"/>
          </a:xfrm>
        </p:spPr>
        <p:txBody>
          <a:bodyPr wrap="square" anchor="t">
            <a:spAutoFit/>
          </a:bodyPr>
          <a:lstStyle>
            <a:lvl1pPr algn="l">
              <a:defRPr sz="2358">
                <a:solidFill>
                  <a:schemeClr val="bg1"/>
                </a:solidFill>
              </a:defRPr>
            </a:lvl1pPr>
          </a:lstStyle>
          <a:p>
            <a:r>
              <a:rPr lang="en-US"/>
              <a:t>Click to edit Master title style</a:t>
            </a:r>
            <a:endParaRPr lang="en-GB" dirty="0"/>
          </a:p>
        </p:txBody>
      </p:sp>
      <p:sp>
        <p:nvSpPr>
          <p:cNvPr id="30" name="Text Placeholder 29"/>
          <p:cNvSpPr>
            <a:spLocks noGrp="1"/>
          </p:cNvSpPr>
          <p:nvPr>
            <p:ph type="body" sz="quarter" idx="11" hasCustomPrompt="1"/>
          </p:nvPr>
        </p:nvSpPr>
        <p:spPr bwMode="gray">
          <a:xfrm>
            <a:off x="819920" y="1966834"/>
            <a:ext cx="5277865" cy="156324"/>
          </a:xfrm>
          <a:prstGeom prst="rect">
            <a:avLst/>
          </a:prstGeom>
        </p:spPr>
        <p:txBody>
          <a:bodyPr vert="horz" wrap="square" lIns="0" tIns="0" rIns="0" bIns="0" rtlCol="0" anchor="t" anchorCtr="0">
            <a:spAutoFit/>
          </a:bodyPr>
          <a:lstStyle>
            <a:lvl1pPr algn="l" defTabSz="946052" rtl="0" eaLnBrk="1" latinLnBrk="0" hangingPunct="1">
              <a:lnSpc>
                <a:spcPct val="80000"/>
              </a:lnSpc>
              <a:spcBef>
                <a:spcPct val="0"/>
              </a:spcBef>
              <a:buNone/>
              <a:defRPr lang="en-GB" sz="1270" b="1" kern="1200" cap="all" baseline="0" dirty="0" smtClean="0">
                <a:solidFill>
                  <a:schemeClr val="bg1"/>
                </a:solidFill>
                <a:latin typeface="+mj-lt"/>
                <a:ea typeface="+mj-ea"/>
                <a:cs typeface="+mj-cs"/>
              </a:defRPr>
            </a:lvl1pPr>
            <a:lvl2pPr>
              <a:defRPr sz="1270" b="0" cap="all" baseline="0">
                <a:solidFill>
                  <a:schemeClr val="bg1"/>
                </a:solidFill>
              </a:defRPr>
            </a:lvl2pPr>
            <a:lvl3pPr>
              <a:defRPr sz="1270" b="0" cap="all" baseline="0">
                <a:solidFill>
                  <a:schemeClr val="bg1"/>
                </a:solidFill>
              </a:defRPr>
            </a:lvl3pPr>
            <a:lvl4pPr>
              <a:defRPr sz="1270" b="0" cap="all" baseline="0">
                <a:solidFill>
                  <a:schemeClr val="bg1"/>
                </a:solidFill>
              </a:defRPr>
            </a:lvl4pPr>
            <a:lvl5pPr>
              <a:defRPr sz="1270" b="0" cap="all" baseline="0">
                <a:solidFill>
                  <a:schemeClr val="bg1"/>
                </a:solidFill>
              </a:defRPr>
            </a:lvl5pPr>
          </a:lstStyle>
          <a:p>
            <a:pPr lvl="0"/>
            <a:r>
              <a:rPr lang="en-US" dirty="0"/>
              <a:t>Sector</a:t>
            </a:r>
            <a:endParaRPr lang="en-GB" dirty="0"/>
          </a:p>
        </p:txBody>
      </p:sp>
      <p:sp>
        <p:nvSpPr>
          <p:cNvPr id="31" name="Rectangle 30"/>
          <p:cNvSpPr/>
          <p:nvPr userDrawn="1"/>
        </p:nvSpPr>
        <p:spPr bwMode="gray">
          <a:xfrm>
            <a:off x="410452" y="325407"/>
            <a:ext cx="11371096" cy="6203821"/>
          </a:xfrm>
          <a:prstGeom prst="rect">
            <a:avLst/>
          </a:prstGeom>
          <a:noFill/>
          <a:ln w="3175">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905" dirty="0"/>
          </a:p>
        </p:txBody>
      </p:sp>
      <p:pic>
        <p:nvPicPr>
          <p:cNvPr id="1026" name="Picture 2" descr="G:\Office97\_GRAPHICS\hb@BDO\Library\Logos\BDO\BDO logo.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0261562" y="5862474"/>
            <a:ext cx="1108219" cy="338955"/>
          </a:xfrm>
          <a:prstGeom prst="rect">
            <a:avLst/>
          </a:prstGeom>
          <a:noFill/>
          <a:extLst>
            <a:ext uri="{909E8E84-426E-40DD-AFC4-6F175D3DCCD1}">
              <a14:hiddenFill xmlns:a14="http://schemas.microsoft.com/office/drawing/2010/main">
                <a:solidFill>
                  <a:srgbClr val="FFFFFF"/>
                </a:solidFill>
              </a14:hiddenFill>
            </a:ext>
          </a:extLst>
        </p:spPr>
      </p:pic>
      <p:grpSp>
        <p:nvGrpSpPr>
          <p:cNvPr id="55" name="Group 54"/>
          <p:cNvGrpSpPr/>
          <p:nvPr userDrawn="1"/>
        </p:nvGrpSpPr>
        <p:grpSpPr>
          <a:xfrm>
            <a:off x="1096847" y="326846"/>
            <a:ext cx="184618" cy="1383695"/>
            <a:chOff x="1079175" y="360363"/>
            <a:chExt cx="161925" cy="1525588"/>
          </a:xfrm>
        </p:grpSpPr>
        <p:sp>
          <p:nvSpPr>
            <p:cNvPr id="56" name="Freeform 5"/>
            <p:cNvSpPr>
              <a:spLocks/>
            </p:cNvSpPr>
            <p:nvPr userDrawn="1"/>
          </p:nvSpPr>
          <p:spPr bwMode="auto">
            <a:xfrm>
              <a:off x="1079175" y="360363"/>
              <a:ext cx="161925" cy="896938"/>
            </a:xfrm>
            <a:custGeom>
              <a:avLst/>
              <a:gdLst>
                <a:gd name="T0" fmla="*/ 102 w 102"/>
                <a:gd name="T1" fmla="*/ 493 h 565"/>
                <a:gd name="T2" fmla="*/ 102 w 102"/>
                <a:gd name="T3" fmla="*/ 0 h 565"/>
                <a:gd name="T4" fmla="*/ 0 w 102"/>
                <a:gd name="T5" fmla="*/ 0 h 565"/>
                <a:gd name="T6" fmla="*/ 0 w 102"/>
                <a:gd name="T7" fmla="*/ 565 h 565"/>
                <a:gd name="T8" fmla="*/ 102 w 102"/>
                <a:gd name="T9" fmla="*/ 493 h 565"/>
              </a:gdLst>
              <a:ahLst/>
              <a:cxnLst>
                <a:cxn ang="0">
                  <a:pos x="T0" y="T1"/>
                </a:cxn>
                <a:cxn ang="0">
                  <a:pos x="T2" y="T3"/>
                </a:cxn>
                <a:cxn ang="0">
                  <a:pos x="T4" y="T5"/>
                </a:cxn>
                <a:cxn ang="0">
                  <a:pos x="T6" y="T7"/>
                </a:cxn>
                <a:cxn ang="0">
                  <a:pos x="T8" y="T9"/>
                </a:cxn>
              </a:cxnLst>
              <a:rect l="0" t="0" r="r" b="b"/>
              <a:pathLst>
                <a:path w="102" h="565">
                  <a:moveTo>
                    <a:pt x="102" y="493"/>
                  </a:moveTo>
                  <a:lnTo>
                    <a:pt x="102" y="0"/>
                  </a:lnTo>
                  <a:lnTo>
                    <a:pt x="0" y="0"/>
                  </a:lnTo>
                  <a:lnTo>
                    <a:pt x="0" y="565"/>
                  </a:lnTo>
                  <a:lnTo>
                    <a:pt x="102" y="493"/>
                  </a:lnTo>
                  <a:close/>
                </a:path>
              </a:pathLst>
            </a:custGeom>
            <a:solidFill>
              <a:srgbClr val="EC1C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905"/>
            </a:p>
          </p:txBody>
        </p:sp>
        <p:sp>
          <p:nvSpPr>
            <p:cNvPr id="57" name="Freeform 5"/>
            <p:cNvSpPr>
              <a:spLocks/>
            </p:cNvSpPr>
            <p:nvPr userDrawn="1"/>
          </p:nvSpPr>
          <p:spPr bwMode="auto">
            <a:xfrm>
              <a:off x="1079175" y="989013"/>
              <a:ext cx="161925" cy="896938"/>
            </a:xfrm>
            <a:custGeom>
              <a:avLst/>
              <a:gdLst>
                <a:gd name="T0" fmla="*/ 102 w 102"/>
                <a:gd name="T1" fmla="*/ 493 h 565"/>
                <a:gd name="T2" fmla="*/ 102 w 102"/>
                <a:gd name="T3" fmla="*/ 0 h 565"/>
                <a:gd name="T4" fmla="*/ 0 w 102"/>
                <a:gd name="T5" fmla="*/ 0 h 565"/>
                <a:gd name="T6" fmla="*/ 0 w 102"/>
                <a:gd name="T7" fmla="*/ 565 h 565"/>
                <a:gd name="T8" fmla="*/ 102 w 102"/>
                <a:gd name="T9" fmla="*/ 493 h 565"/>
              </a:gdLst>
              <a:ahLst/>
              <a:cxnLst>
                <a:cxn ang="0">
                  <a:pos x="T0" y="T1"/>
                </a:cxn>
                <a:cxn ang="0">
                  <a:pos x="T2" y="T3"/>
                </a:cxn>
                <a:cxn ang="0">
                  <a:pos x="T4" y="T5"/>
                </a:cxn>
                <a:cxn ang="0">
                  <a:pos x="T6" y="T7"/>
                </a:cxn>
                <a:cxn ang="0">
                  <a:pos x="T8" y="T9"/>
                </a:cxn>
              </a:cxnLst>
              <a:rect l="0" t="0" r="r" b="b"/>
              <a:pathLst>
                <a:path w="102" h="565">
                  <a:moveTo>
                    <a:pt x="102" y="493"/>
                  </a:moveTo>
                  <a:lnTo>
                    <a:pt x="102" y="0"/>
                  </a:lnTo>
                  <a:lnTo>
                    <a:pt x="0" y="0"/>
                  </a:lnTo>
                  <a:lnTo>
                    <a:pt x="0" y="565"/>
                  </a:lnTo>
                  <a:lnTo>
                    <a:pt x="102" y="493"/>
                  </a:lnTo>
                  <a:close/>
                </a:path>
              </a:pathLst>
            </a:custGeom>
            <a:solidFill>
              <a:srgbClr val="EC1C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905"/>
            </a:p>
          </p:txBody>
        </p:sp>
      </p:grpSp>
      <p:grpSp>
        <p:nvGrpSpPr>
          <p:cNvPr id="59" name="Group 58"/>
          <p:cNvGrpSpPr/>
          <p:nvPr userDrawn="1"/>
        </p:nvGrpSpPr>
        <p:grpSpPr>
          <a:xfrm>
            <a:off x="1096847" y="5100076"/>
            <a:ext cx="184618" cy="1429152"/>
            <a:chOff x="8277225" y="5636196"/>
            <a:chExt cx="161925" cy="1575706"/>
          </a:xfrm>
        </p:grpSpPr>
        <p:sp>
          <p:nvSpPr>
            <p:cNvPr id="60" name="Freeform 5"/>
            <p:cNvSpPr>
              <a:spLocks/>
            </p:cNvSpPr>
            <p:nvPr userDrawn="1"/>
          </p:nvSpPr>
          <p:spPr bwMode="auto">
            <a:xfrm rot="10800000">
              <a:off x="8277225" y="6314964"/>
              <a:ext cx="161925" cy="896938"/>
            </a:xfrm>
            <a:custGeom>
              <a:avLst/>
              <a:gdLst>
                <a:gd name="T0" fmla="*/ 102 w 102"/>
                <a:gd name="T1" fmla="*/ 493 h 565"/>
                <a:gd name="T2" fmla="*/ 102 w 102"/>
                <a:gd name="T3" fmla="*/ 0 h 565"/>
                <a:gd name="T4" fmla="*/ 0 w 102"/>
                <a:gd name="T5" fmla="*/ 0 h 565"/>
                <a:gd name="T6" fmla="*/ 0 w 102"/>
                <a:gd name="T7" fmla="*/ 565 h 565"/>
                <a:gd name="T8" fmla="*/ 102 w 102"/>
                <a:gd name="T9" fmla="*/ 493 h 565"/>
              </a:gdLst>
              <a:ahLst/>
              <a:cxnLst>
                <a:cxn ang="0">
                  <a:pos x="T0" y="T1"/>
                </a:cxn>
                <a:cxn ang="0">
                  <a:pos x="T2" y="T3"/>
                </a:cxn>
                <a:cxn ang="0">
                  <a:pos x="T4" y="T5"/>
                </a:cxn>
                <a:cxn ang="0">
                  <a:pos x="T6" y="T7"/>
                </a:cxn>
                <a:cxn ang="0">
                  <a:pos x="T8" y="T9"/>
                </a:cxn>
              </a:cxnLst>
              <a:rect l="0" t="0" r="r" b="b"/>
              <a:pathLst>
                <a:path w="102" h="565">
                  <a:moveTo>
                    <a:pt x="102" y="493"/>
                  </a:moveTo>
                  <a:lnTo>
                    <a:pt x="102" y="0"/>
                  </a:lnTo>
                  <a:lnTo>
                    <a:pt x="0" y="0"/>
                  </a:lnTo>
                  <a:lnTo>
                    <a:pt x="0" y="565"/>
                  </a:lnTo>
                  <a:lnTo>
                    <a:pt x="102" y="493"/>
                  </a:lnTo>
                  <a:close/>
                </a:path>
              </a:pathLst>
            </a:custGeom>
            <a:solidFill>
              <a:srgbClr val="EC1C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905"/>
            </a:p>
          </p:txBody>
        </p:sp>
        <p:sp>
          <p:nvSpPr>
            <p:cNvPr id="61" name="Freeform 5"/>
            <p:cNvSpPr>
              <a:spLocks/>
            </p:cNvSpPr>
            <p:nvPr userDrawn="1"/>
          </p:nvSpPr>
          <p:spPr bwMode="auto">
            <a:xfrm rot="10800000">
              <a:off x="8277225" y="5636196"/>
              <a:ext cx="161925" cy="896938"/>
            </a:xfrm>
            <a:custGeom>
              <a:avLst/>
              <a:gdLst>
                <a:gd name="T0" fmla="*/ 102 w 102"/>
                <a:gd name="T1" fmla="*/ 493 h 565"/>
                <a:gd name="T2" fmla="*/ 102 w 102"/>
                <a:gd name="T3" fmla="*/ 0 h 565"/>
                <a:gd name="T4" fmla="*/ 0 w 102"/>
                <a:gd name="T5" fmla="*/ 0 h 565"/>
                <a:gd name="T6" fmla="*/ 0 w 102"/>
                <a:gd name="T7" fmla="*/ 565 h 565"/>
                <a:gd name="T8" fmla="*/ 102 w 102"/>
                <a:gd name="T9" fmla="*/ 493 h 565"/>
              </a:gdLst>
              <a:ahLst/>
              <a:cxnLst>
                <a:cxn ang="0">
                  <a:pos x="T0" y="T1"/>
                </a:cxn>
                <a:cxn ang="0">
                  <a:pos x="T2" y="T3"/>
                </a:cxn>
                <a:cxn ang="0">
                  <a:pos x="T4" y="T5"/>
                </a:cxn>
                <a:cxn ang="0">
                  <a:pos x="T6" y="T7"/>
                </a:cxn>
                <a:cxn ang="0">
                  <a:pos x="T8" y="T9"/>
                </a:cxn>
              </a:cxnLst>
              <a:rect l="0" t="0" r="r" b="b"/>
              <a:pathLst>
                <a:path w="102" h="565">
                  <a:moveTo>
                    <a:pt x="102" y="493"/>
                  </a:moveTo>
                  <a:lnTo>
                    <a:pt x="102" y="0"/>
                  </a:lnTo>
                  <a:lnTo>
                    <a:pt x="0" y="0"/>
                  </a:lnTo>
                  <a:lnTo>
                    <a:pt x="0" y="565"/>
                  </a:lnTo>
                  <a:lnTo>
                    <a:pt x="102" y="493"/>
                  </a:lnTo>
                  <a:close/>
                </a:path>
              </a:pathLst>
            </a:custGeom>
            <a:solidFill>
              <a:srgbClr val="EC1C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905"/>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C207EBA-365F-49A3-85EE-DA241A6C1E98}" type="datetimeFigureOut">
              <a:rPr lang="en-ZW" smtClean="0"/>
              <a:t>15/2/2023</a:t>
            </a:fld>
            <a:endParaRPr lang="en-ZW"/>
          </a:p>
        </p:txBody>
      </p:sp>
      <p:sp>
        <p:nvSpPr>
          <p:cNvPr id="6" name="Footer Placeholder 5"/>
          <p:cNvSpPr>
            <a:spLocks noGrp="1"/>
          </p:cNvSpPr>
          <p:nvPr>
            <p:ph type="ftr" sz="quarter" idx="11"/>
          </p:nvPr>
        </p:nvSpPr>
        <p:spPr/>
        <p:txBody>
          <a:bodyPr/>
          <a:lstStyle/>
          <a:p>
            <a:endParaRPr lang="en-ZW"/>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20AD6C09-EF8D-4234-BFE9-2414684ECCA9}" type="slidenum">
              <a:rPr lang="en-ZW" smtClean="0"/>
              <a:t>‹#›</a:t>
            </a:fld>
            <a:endParaRPr lang="en-ZW"/>
          </a:p>
        </p:txBody>
      </p:sp>
    </p:spTree>
    <p:extLst>
      <p:ext uri="{BB962C8B-B14F-4D97-AF65-F5344CB8AC3E}">
        <p14:creationId xmlns:p14="http://schemas.microsoft.com/office/powerpoint/2010/main" val="11522519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9AC640E-D5C5-4556-9DB1-1D1312CD3756}" type="datetimeFigureOut">
              <a:rPr lang="en-ZW" smtClean="0"/>
              <a:t>15/2/2023</a:t>
            </a:fld>
            <a:endParaRPr lang="en-ZW"/>
          </a:p>
        </p:txBody>
      </p:sp>
      <p:sp>
        <p:nvSpPr>
          <p:cNvPr id="5" name="Footer Placeholder 4"/>
          <p:cNvSpPr>
            <a:spLocks noGrp="1"/>
          </p:cNvSpPr>
          <p:nvPr>
            <p:ph type="ftr" sz="quarter" idx="11"/>
          </p:nvPr>
        </p:nvSpPr>
        <p:spPr/>
        <p:txBody>
          <a:bodyPr/>
          <a:lstStyle/>
          <a:p>
            <a:endParaRPr lang="en-ZW"/>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9F349C29-814A-46C1-8A8C-10E95EFE9DC5}" type="slidenum">
              <a:rPr lang="en-ZW" smtClean="0"/>
              <a:t>‹#›</a:t>
            </a:fld>
            <a:endParaRPr lang="en-ZW"/>
          </a:p>
        </p:txBody>
      </p:sp>
    </p:spTree>
    <p:extLst>
      <p:ext uri="{BB962C8B-B14F-4D97-AF65-F5344CB8AC3E}">
        <p14:creationId xmlns:p14="http://schemas.microsoft.com/office/powerpoint/2010/main" val="4992520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9AC640E-D5C5-4556-9DB1-1D1312CD3756}" type="datetimeFigureOut">
              <a:rPr lang="en-ZW" smtClean="0"/>
              <a:t>15/2/2023</a:t>
            </a:fld>
            <a:endParaRPr lang="en-ZW"/>
          </a:p>
        </p:txBody>
      </p:sp>
      <p:sp>
        <p:nvSpPr>
          <p:cNvPr id="5" name="Footer Placeholder 4"/>
          <p:cNvSpPr>
            <a:spLocks noGrp="1"/>
          </p:cNvSpPr>
          <p:nvPr>
            <p:ph type="ftr" sz="quarter" idx="11"/>
          </p:nvPr>
        </p:nvSpPr>
        <p:spPr/>
        <p:txBody>
          <a:bodyPr/>
          <a:lstStyle/>
          <a:p>
            <a:endParaRPr lang="en-ZW"/>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9F349C29-814A-46C1-8A8C-10E95EFE9DC5}" type="slidenum">
              <a:rPr lang="en-ZW" smtClean="0"/>
              <a:t>‹#›</a:t>
            </a:fld>
            <a:endParaRPr lang="en-ZW"/>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3256974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A9AC640E-D5C5-4556-9DB1-1D1312CD3756}" type="datetimeFigureOut">
              <a:rPr lang="en-ZW" smtClean="0"/>
              <a:t>15/2/2023</a:t>
            </a:fld>
            <a:endParaRPr lang="en-ZW"/>
          </a:p>
        </p:txBody>
      </p:sp>
      <p:sp>
        <p:nvSpPr>
          <p:cNvPr id="6" name="Footer Placeholder 5"/>
          <p:cNvSpPr>
            <a:spLocks noGrp="1"/>
          </p:cNvSpPr>
          <p:nvPr>
            <p:ph type="ftr" sz="quarter" idx="11"/>
          </p:nvPr>
        </p:nvSpPr>
        <p:spPr/>
        <p:txBody>
          <a:bodyPr/>
          <a:lstStyle/>
          <a:p>
            <a:endParaRPr lang="en-ZW"/>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9F349C29-814A-46C1-8A8C-10E95EFE9DC5}" type="slidenum">
              <a:rPr lang="en-ZW" smtClean="0"/>
              <a:t>‹#›</a:t>
            </a:fld>
            <a:endParaRPr lang="en-ZW"/>
          </a:p>
        </p:txBody>
      </p:sp>
    </p:spTree>
    <p:extLst>
      <p:ext uri="{BB962C8B-B14F-4D97-AF65-F5344CB8AC3E}">
        <p14:creationId xmlns:p14="http://schemas.microsoft.com/office/powerpoint/2010/main" val="25344955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A9AC640E-D5C5-4556-9DB1-1D1312CD3756}" type="datetimeFigureOut">
              <a:rPr lang="en-ZW" smtClean="0"/>
              <a:t>15/2/2023</a:t>
            </a:fld>
            <a:endParaRPr lang="en-ZW"/>
          </a:p>
        </p:txBody>
      </p:sp>
      <p:sp>
        <p:nvSpPr>
          <p:cNvPr id="6" name="Footer Placeholder 5"/>
          <p:cNvSpPr>
            <a:spLocks noGrp="1"/>
          </p:cNvSpPr>
          <p:nvPr>
            <p:ph type="ftr" sz="quarter" idx="11"/>
          </p:nvPr>
        </p:nvSpPr>
        <p:spPr/>
        <p:txBody>
          <a:bodyPr/>
          <a:lstStyle/>
          <a:p>
            <a:endParaRPr lang="en-ZW"/>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9F349C29-814A-46C1-8A8C-10E95EFE9DC5}" type="slidenum">
              <a:rPr lang="en-ZW" smtClean="0"/>
              <a:t>‹#›</a:t>
            </a:fld>
            <a:endParaRPr lang="en-ZW"/>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1619857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A9AC640E-D5C5-4556-9DB1-1D1312CD3756}" type="datetimeFigureOut">
              <a:rPr lang="en-ZW" smtClean="0"/>
              <a:t>15/2/2023</a:t>
            </a:fld>
            <a:endParaRPr lang="en-ZW"/>
          </a:p>
        </p:txBody>
      </p:sp>
      <p:sp>
        <p:nvSpPr>
          <p:cNvPr id="6" name="Footer Placeholder 5"/>
          <p:cNvSpPr>
            <a:spLocks noGrp="1"/>
          </p:cNvSpPr>
          <p:nvPr>
            <p:ph type="ftr" sz="quarter" idx="11"/>
          </p:nvPr>
        </p:nvSpPr>
        <p:spPr/>
        <p:txBody>
          <a:bodyPr/>
          <a:lstStyle/>
          <a:p>
            <a:endParaRPr lang="en-ZW"/>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9F349C29-814A-46C1-8A8C-10E95EFE9DC5}" type="slidenum">
              <a:rPr lang="en-ZW" smtClean="0"/>
              <a:t>‹#›</a:t>
            </a:fld>
            <a:endParaRPr lang="en-ZW"/>
          </a:p>
        </p:txBody>
      </p:sp>
    </p:spTree>
    <p:extLst>
      <p:ext uri="{BB962C8B-B14F-4D97-AF65-F5344CB8AC3E}">
        <p14:creationId xmlns:p14="http://schemas.microsoft.com/office/powerpoint/2010/main" val="20590989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C207EBA-365F-49A3-85EE-DA241A6C1E98}" type="datetimeFigureOut">
              <a:rPr lang="en-ZW" smtClean="0"/>
              <a:t>15/2/2023</a:t>
            </a:fld>
            <a:endParaRPr lang="en-ZW"/>
          </a:p>
        </p:txBody>
      </p:sp>
      <p:sp>
        <p:nvSpPr>
          <p:cNvPr id="5" name="Footer Placeholder 4"/>
          <p:cNvSpPr>
            <a:spLocks noGrp="1"/>
          </p:cNvSpPr>
          <p:nvPr>
            <p:ph type="ftr" sz="quarter" idx="11"/>
          </p:nvPr>
        </p:nvSpPr>
        <p:spPr/>
        <p:txBody>
          <a:bodyPr/>
          <a:lstStyle/>
          <a:p>
            <a:endParaRPr lang="en-ZW"/>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0AD6C09-EF8D-4234-BFE9-2414684ECCA9}" type="slidenum">
              <a:rPr lang="en-ZW" smtClean="0"/>
              <a:t>‹#›</a:t>
            </a:fld>
            <a:endParaRPr lang="en-ZW"/>
          </a:p>
        </p:txBody>
      </p:sp>
    </p:spTree>
    <p:extLst>
      <p:ext uri="{BB962C8B-B14F-4D97-AF65-F5344CB8AC3E}">
        <p14:creationId xmlns:p14="http://schemas.microsoft.com/office/powerpoint/2010/main" val="83648201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C207EBA-365F-49A3-85EE-DA241A6C1E98}" type="datetimeFigureOut">
              <a:rPr lang="en-ZW" smtClean="0"/>
              <a:t>15/2/2023</a:t>
            </a:fld>
            <a:endParaRPr lang="en-ZW"/>
          </a:p>
        </p:txBody>
      </p:sp>
      <p:sp>
        <p:nvSpPr>
          <p:cNvPr id="5" name="Footer Placeholder 4"/>
          <p:cNvSpPr>
            <a:spLocks noGrp="1"/>
          </p:cNvSpPr>
          <p:nvPr>
            <p:ph type="ftr" sz="quarter" idx="11"/>
          </p:nvPr>
        </p:nvSpPr>
        <p:spPr/>
        <p:txBody>
          <a:bodyPr/>
          <a:lstStyle/>
          <a:p>
            <a:endParaRPr lang="en-ZW"/>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0AD6C09-EF8D-4234-BFE9-2414684ECCA9}" type="slidenum">
              <a:rPr lang="en-ZW" smtClean="0"/>
              <a:t>‹#›</a:t>
            </a:fld>
            <a:endParaRPr lang="en-ZW"/>
          </a:p>
        </p:txBody>
      </p:sp>
    </p:spTree>
    <p:extLst>
      <p:ext uri="{BB962C8B-B14F-4D97-AF65-F5344CB8AC3E}">
        <p14:creationId xmlns:p14="http://schemas.microsoft.com/office/powerpoint/2010/main" val="28133708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C207EBA-365F-49A3-85EE-DA241A6C1E98}" type="datetimeFigureOut">
              <a:rPr lang="en-ZW" smtClean="0"/>
              <a:t>15/2/2023</a:t>
            </a:fld>
            <a:endParaRPr lang="en-ZW"/>
          </a:p>
        </p:txBody>
      </p:sp>
      <p:sp>
        <p:nvSpPr>
          <p:cNvPr id="5" name="Footer Placeholder 4"/>
          <p:cNvSpPr>
            <a:spLocks noGrp="1"/>
          </p:cNvSpPr>
          <p:nvPr>
            <p:ph type="ftr" sz="quarter" idx="11"/>
          </p:nvPr>
        </p:nvSpPr>
        <p:spPr/>
        <p:txBody>
          <a:bodyPr/>
          <a:lstStyle/>
          <a:p>
            <a:endParaRPr lang="en-ZW"/>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20AD6C09-EF8D-4234-BFE9-2414684ECCA9}" type="slidenum">
              <a:rPr lang="en-ZW" smtClean="0"/>
              <a:t>‹#›</a:t>
            </a:fld>
            <a:endParaRPr lang="en-ZW"/>
          </a:p>
        </p:txBody>
      </p:sp>
    </p:spTree>
    <p:extLst>
      <p:ext uri="{BB962C8B-B14F-4D97-AF65-F5344CB8AC3E}">
        <p14:creationId xmlns:p14="http://schemas.microsoft.com/office/powerpoint/2010/main" val="18542744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C207EBA-365F-49A3-85EE-DA241A6C1E98}" type="datetimeFigureOut">
              <a:rPr lang="en-ZW" smtClean="0"/>
              <a:t>15/2/2023</a:t>
            </a:fld>
            <a:endParaRPr lang="en-ZW"/>
          </a:p>
        </p:txBody>
      </p:sp>
      <p:sp>
        <p:nvSpPr>
          <p:cNvPr id="5" name="Footer Placeholder 4"/>
          <p:cNvSpPr>
            <a:spLocks noGrp="1"/>
          </p:cNvSpPr>
          <p:nvPr>
            <p:ph type="ftr" sz="quarter" idx="11"/>
          </p:nvPr>
        </p:nvSpPr>
        <p:spPr/>
        <p:txBody>
          <a:bodyPr/>
          <a:lstStyle/>
          <a:p>
            <a:endParaRPr lang="en-ZW"/>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0AD6C09-EF8D-4234-BFE9-2414684ECCA9}" type="slidenum">
              <a:rPr lang="en-ZW" smtClean="0"/>
              <a:t>‹#›</a:t>
            </a:fld>
            <a:endParaRPr lang="en-ZW"/>
          </a:p>
        </p:txBody>
      </p:sp>
    </p:spTree>
    <p:extLst>
      <p:ext uri="{BB962C8B-B14F-4D97-AF65-F5344CB8AC3E}">
        <p14:creationId xmlns:p14="http://schemas.microsoft.com/office/powerpoint/2010/main" val="34821651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C207EBA-365F-49A3-85EE-DA241A6C1E98}" type="datetimeFigureOut">
              <a:rPr lang="en-ZW" smtClean="0"/>
              <a:t>15/2/2023</a:t>
            </a:fld>
            <a:endParaRPr lang="en-ZW"/>
          </a:p>
        </p:txBody>
      </p:sp>
      <p:sp>
        <p:nvSpPr>
          <p:cNvPr id="5" name="Footer Placeholder 4"/>
          <p:cNvSpPr>
            <a:spLocks noGrp="1"/>
          </p:cNvSpPr>
          <p:nvPr>
            <p:ph type="ftr" sz="quarter" idx="11"/>
          </p:nvPr>
        </p:nvSpPr>
        <p:spPr/>
        <p:txBody>
          <a:bodyPr/>
          <a:lstStyle/>
          <a:p>
            <a:endParaRPr lang="en-ZW"/>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20AD6C09-EF8D-4234-BFE9-2414684ECCA9}" type="slidenum">
              <a:rPr lang="en-ZW" smtClean="0"/>
              <a:t>‹#›</a:t>
            </a:fld>
            <a:endParaRPr lang="en-ZW"/>
          </a:p>
        </p:txBody>
      </p:sp>
    </p:spTree>
    <p:extLst>
      <p:ext uri="{BB962C8B-B14F-4D97-AF65-F5344CB8AC3E}">
        <p14:creationId xmlns:p14="http://schemas.microsoft.com/office/powerpoint/2010/main" val="28509513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C207EBA-365F-49A3-85EE-DA241A6C1E98}" type="datetimeFigureOut">
              <a:rPr lang="en-ZW" smtClean="0"/>
              <a:t>15/2/2023</a:t>
            </a:fld>
            <a:endParaRPr lang="en-ZW"/>
          </a:p>
        </p:txBody>
      </p:sp>
      <p:sp>
        <p:nvSpPr>
          <p:cNvPr id="6" name="Footer Placeholder 5"/>
          <p:cNvSpPr>
            <a:spLocks noGrp="1"/>
          </p:cNvSpPr>
          <p:nvPr>
            <p:ph type="ftr" sz="quarter" idx="11"/>
          </p:nvPr>
        </p:nvSpPr>
        <p:spPr/>
        <p:txBody>
          <a:bodyPr/>
          <a:lstStyle/>
          <a:p>
            <a:endParaRPr lang="en-ZW"/>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20AD6C09-EF8D-4234-BFE9-2414684ECCA9}" type="slidenum">
              <a:rPr lang="en-ZW" smtClean="0"/>
              <a:t>‹#›</a:t>
            </a:fld>
            <a:endParaRPr lang="en-ZW"/>
          </a:p>
        </p:txBody>
      </p:sp>
    </p:spTree>
    <p:extLst>
      <p:ext uri="{BB962C8B-B14F-4D97-AF65-F5344CB8AC3E}">
        <p14:creationId xmlns:p14="http://schemas.microsoft.com/office/powerpoint/2010/main" val="27052340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C207EBA-365F-49A3-85EE-DA241A6C1E98}" type="datetimeFigureOut">
              <a:rPr lang="en-ZW" smtClean="0"/>
              <a:t>15/2/2023</a:t>
            </a:fld>
            <a:endParaRPr lang="en-ZW"/>
          </a:p>
        </p:txBody>
      </p:sp>
      <p:sp>
        <p:nvSpPr>
          <p:cNvPr id="8" name="Footer Placeholder 7"/>
          <p:cNvSpPr>
            <a:spLocks noGrp="1"/>
          </p:cNvSpPr>
          <p:nvPr>
            <p:ph type="ftr" sz="quarter" idx="11"/>
          </p:nvPr>
        </p:nvSpPr>
        <p:spPr/>
        <p:txBody>
          <a:bodyPr/>
          <a:lstStyle/>
          <a:p>
            <a:endParaRPr lang="en-ZW"/>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20AD6C09-EF8D-4234-BFE9-2414684ECCA9}" type="slidenum">
              <a:rPr lang="en-ZW" smtClean="0"/>
              <a:t>‹#›</a:t>
            </a:fld>
            <a:endParaRPr lang="en-ZW"/>
          </a:p>
        </p:txBody>
      </p:sp>
    </p:spTree>
    <p:extLst>
      <p:ext uri="{BB962C8B-B14F-4D97-AF65-F5344CB8AC3E}">
        <p14:creationId xmlns:p14="http://schemas.microsoft.com/office/powerpoint/2010/main" val="18953006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C207EBA-365F-49A3-85EE-DA241A6C1E98}" type="datetimeFigureOut">
              <a:rPr lang="en-ZW" smtClean="0"/>
              <a:t>15/2/2023</a:t>
            </a:fld>
            <a:endParaRPr lang="en-ZW"/>
          </a:p>
        </p:txBody>
      </p:sp>
      <p:sp>
        <p:nvSpPr>
          <p:cNvPr id="4" name="Footer Placeholder 3"/>
          <p:cNvSpPr>
            <a:spLocks noGrp="1"/>
          </p:cNvSpPr>
          <p:nvPr>
            <p:ph type="ftr" sz="quarter" idx="11"/>
          </p:nvPr>
        </p:nvSpPr>
        <p:spPr/>
        <p:txBody>
          <a:bodyPr/>
          <a:lstStyle/>
          <a:p>
            <a:endParaRPr lang="en-ZW"/>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20AD6C09-EF8D-4234-BFE9-2414684ECCA9}" type="slidenum">
              <a:rPr lang="en-ZW" smtClean="0"/>
              <a:t>‹#›</a:t>
            </a:fld>
            <a:endParaRPr lang="en-ZW"/>
          </a:p>
        </p:txBody>
      </p:sp>
    </p:spTree>
    <p:extLst>
      <p:ext uri="{BB962C8B-B14F-4D97-AF65-F5344CB8AC3E}">
        <p14:creationId xmlns:p14="http://schemas.microsoft.com/office/powerpoint/2010/main" val="34942097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207EBA-365F-49A3-85EE-DA241A6C1E98}" type="datetimeFigureOut">
              <a:rPr lang="en-ZW" smtClean="0"/>
              <a:t>15/2/2023</a:t>
            </a:fld>
            <a:endParaRPr lang="en-ZW"/>
          </a:p>
        </p:txBody>
      </p:sp>
      <p:sp>
        <p:nvSpPr>
          <p:cNvPr id="3" name="Footer Placeholder 2"/>
          <p:cNvSpPr>
            <a:spLocks noGrp="1"/>
          </p:cNvSpPr>
          <p:nvPr>
            <p:ph type="ftr" sz="quarter" idx="11"/>
          </p:nvPr>
        </p:nvSpPr>
        <p:spPr/>
        <p:txBody>
          <a:bodyPr/>
          <a:lstStyle/>
          <a:p>
            <a:endParaRPr lang="en-ZW"/>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20AD6C09-EF8D-4234-BFE9-2414684ECCA9}" type="slidenum">
              <a:rPr lang="en-ZW" smtClean="0"/>
              <a:t>‹#›</a:t>
            </a:fld>
            <a:endParaRPr lang="en-ZW"/>
          </a:p>
        </p:txBody>
      </p:sp>
    </p:spTree>
    <p:extLst>
      <p:ext uri="{BB962C8B-B14F-4D97-AF65-F5344CB8AC3E}">
        <p14:creationId xmlns:p14="http://schemas.microsoft.com/office/powerpoint/2010/main" val="5885007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C207EBA-365F-49A3-85EE-DA241A6C1E98}" type="datetimeFigureOut">
              <a:rPr lang="en-ZW" smtClean="0"/>
              <a:t>15/2/2023</a:t>
            </a:fld>
            <a:endParaRPr lang="en-ZW"/>
          </a:p>
        </p:txBody>
      </p:sp>
      <p:sp>
        <p:nvSpPr>
          <p:cNvPr id="6" name="Footer Placeholder 5"/>
          <p:cNvSpPr>
            <a:spLocks noGrp="1"/>
          </p:cNvSpPr>
          <p:nvPr>
            <p:ph type="ftr" sz="quarter" idx="11"/>
          </p:nvPr>
        </p:nvSpPr>
        <p:spPr/>
        <p:txBody>
          <a:bodyPr/>
          <a:lstStyle/>
          <a:p>
            <a:endParaRPr lang="en-ZW"/>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20AD6C09-EF8D-4234-BFE9-2414684ECCA9}" type="slidenum">
              <a:rPr lang="en-ZW" smtClean="0"/>
              <a:t>‹#›</a:t>
            </a:fld>
            <a:endParaRPr lang="en-ZW"/>
          </a:p>
        </p:txBody>
      </p:sp>
    </p:spTree>
    <p:extLst>
      <p:ext uri="{BB962C8B-B14F-4D97-AF65-F5344CB8AC3E}">
        <p14:creationId xmlns:p14="http://schemas.microsoft.com/office/powerpoint/2010/main" val="93434083"/>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slideLayout" Target="../slideLayouts/slideLayout14.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slideLayout" Target="../slideLayouts/slideLayout13.xml"/><Relationship Id="rId17" Type="http://schemas.openxmlformats.org/officeDocument/2006/relationships/theme" Target="../theme/theme2.xml"/><Relationship Id="rId2" Type="http://schemas.openxmlformats.org/officeDocument/2006/relationships/slideLayout" Target="../slideLayouts/slideLayout3.xml"/><Relationship Id="rId16" Type="http://schemas.openxmlformats.org/officeDocument/2006/relationships/slideLayout" Target="../slideLayouts/slideLayout17.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5" Type="http://schemas.openxmlformats.org/officeDocument/2006/relationships/slideLayout" Target="../slideLayouts/slideLayout1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 Id="rId1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615749" y="800556"/>
            <a:ext cx="10959050" cy="270843"/>
          </a:xfrm>
          <a:prstGeom prst="rect">
            <a:avLst/>
          </a:prstGeom>
        </p:spPr>
        <p:txBody>
          <a:bodyPr vert="horz" wrap="square" lIns="0" tIns="0" rIns="0" bIns="0" rtlCol="0" anchor="t" anchorCtr="0">
            <a:spAutoFit/>
          </a:bodyPr>
          <a:lstStyle/>
          <a:p>
            <a:r>
              <a:rPr lang="en-US"/>
              <a:t>Click to edit Master title style</a:t>
            </a:r>
            <a:endParaRPr lang="en-GB" dirty="0"/>
          </a:p>
        </p:txBody>
      </p:sp>
      <p:cxnSp>
        <p:nvCxnSpPr>
          <p:cNvPr id="8" name="Straight Connector 7"/>
          <p:cNvCxnSpPr/>
          <p:nvPr/>
        </p:nvCxnSpPr>
        <p:spPr bwMode="auto">
          <a:xfrm>
            <a:off x="615392" y="489775"/>
            <a:ext cx="10959050" cy="0"/>
          </a:xfrm>
          <a:prstGeom prst="line">
            <a:avLst/>
          </a:prstGeom>
          <a:solidFill>
            <a:schemeClr val="accent1"/>
          </a:solidFill>
          <a:ln w="6350" cap="flat" cmpd="sng" algn="ctr">
            <a:solidFill>
              <a:schemeClr val="tx1"/>
            </a:solidFill>
            <a:prstDash val="solid"/>
            <a:round/>
            <a:headEnd type="none" w="med" len="med"/>
            <a:tailEnd type="none" w="lg" len="med"/>
          </a:ln>
          <a:effectLst/>
        </p:spPr>
      </p:cxnSp>
      <p:sp>
        <p:nvSpPr>
          <p:cNvPr id="13" name="TextBox 12"/>
          <p:cNvSpPr txBox="1"/>
          <p:nvPr/>
        </p:nvSpPr>
        <p:spPr>
          <a:xfrm>
            <a:off x="5776539" y="6434890"/>
            <a:ext cx="638922" cy="97703"/>
          </a:xfrm>
          <a:prstGeom prst="rect">
            <a:avLst/>
          </a:prstGeom>
          <a:noFill/>
        </p:spPr>
        <p:txBody>
          <a:bodyPr wrap="square" lIns="0" tIns="0" rIns="0" bIns="0" rtlCol="0">
            <a:spAutoFit/>
          </a:bodyPr>
          <a:lstStyle/>
          <a:p>
            <a:pPr algn="ctr"/>
            <a:fld id="{B8186998-85CC-4FAE-B5DF-3D8FF224E2EC}" type="slidenum">
              <a:rPr lang="en-GB" sz="635" b="1" smtClean="0">
                <a:solidFill>
                  <a:schemeClr val="tx2"/>
                </a:solidFill>
              </a:rPr>
              <a:pPr algn="ctr"/>
              <a:t>‹#›</a:t>
            </a:fld>
            <a:endParaRPr lang="en-GB" sz="635" b="1" dirty="0">
              <a:solidFill>
                <a:schemeClr val="tx2"/>
              </a:solidFill>
            </a:endParaRPr>
          </a:p>
        </p:txBody>
      </p:sp>
      <p:cxnSp>
        <p:nvCxnSpPr>
          <p:cNvPr id="14" name="Straight Connector 13"/>
          <p:cNvCxnSpPr/>
          <p:nvPr/>
        </p:nvCxnSpPr>
        <p:spPr bwMode="auto">
          <a:xfrm>
            <a:off x="615392" y="6369469"/>
            <a:ext cx="10959050" cy="0"/>
          </a:xfrm>
          <a:prstGeom prst="line">
            <a:avLst/>
          </a:prstGeom>
          <a:solidFill>
            <a:schemeClr val="accent1"/>
          </a:solidFill>
          <a:ln w="6350" cap="flat" cmpd="sng" algn="ctr">
            <a:solidFill>
              <a:schemeClr val="tx1"/>
            </a:solidFill>
            <a:prstDash val="solid"/>
            <a:round/>
            <a:headEnd type="none" w="med" len="med"/>
            <a:tailEnd type="none" w="lg" len="med"/>
          </a:ln>
          <a:effectLst/>
        </p:spPr>
      </p:cxnSp>
      <p:sp>
        <p:nvSpPr>
          <p:cNvPr id="3" name="Text Placeholder 2"/>
          <p:cNvSpPr>
            <a:spLocks noGrp="1"/>
          </p:cNvSpPr>
          <p:nvPr>
            <p:ph type="body" idx="1"/>
          </p:nvPr>
        </p:nvSpPr>
        <p:spPr>
          <a:xfrm>
            <a:off x="609963" y="1966833"/>
            <a:ext cx="10972076" cy="3992701"/>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675504463"/>
      </p:ext>
    </p:extLst>
  </p:cSld>
  <p:clrMap bg1="lt1" tx1="dk1" bg2="lt2" tx2="dk2" accent1="accent1" accent2="accent2" accent3="accent3" accent4="accent4" accent5="accent5" accent6="accent6" hlink="hlink" folHlink="folHlink"/>
  <p:sldLayoutIdLst>
    <p:sldLayoutId id="2147483649" r:id="rId1"/>
  </p:sldLayoutIdLst>
  <p:txStyles>
    <p:titleStyle>
      <a:lvl1pPr algn="l" defTabSz="1043056" rtl="0" eaLnBrk="1" latinLnBrk="0" hangingPunct="1">
        <a:lnSpc>
          <a:spcPct val="80000"/>
        </a:lnSpc>
        <a:spcBef>
          <a:spcPct val="0"/>
        </a:spcBef>
        <a:buNone/>
        <a:defRPr sz="2200" b="1" kern="1200" cap="all" baseline="0">
          <a:solidFill>
            <a:schemeClr val="tx2"/>
          </a:solidFill>
          <a:latin typeface="+mj-lt"/>
          <a:ea typeface="+mj-ea"/>
          <a:cs typeface="+mj-cs"/>
        </a:defRPr>
      </a:lvl1pPr>
    </p:titleStyle>
    <p:bodyStyle>
      <a:lvl1pPr marL="0" indent="0" algn="l" defTabSz="1043056" rtl="0" eaLnBrk="1" latinLnBrk="0" hangingPunct="1">
        <a:lnSpc>
          <a:spcPct val="100000"/>
        </a:lnSpc>
        <a:spcBef>
          <a:spcPts val="0"/>
        </a:spcBef>
        <a:spcAft>
          <a:spcPts val="600"/>
        </a:spcAft>
        <a:buFont typeface="Arial" pitchFamily="34" charset="0"/>
        <a:buNone/>
        <a:defRPr sz="1000" b="1" kern="1200">
          <a:solidFill>
            <a:schemeClr val="tx2"/>
          </a:solidFill>
          <a:latin typeface="+mn-lt"/>
          <a:ea typeface="+mn-ea"/>
          <a:cs typeface="+mn-cs"/>
        </a:defRPr>
      </a:lvl1pPr>
      <a:lvl2pPr marL="0" indent="0" algn="l" defTabSz="1043056" rtl="0" eaLnBrk="1" latinLnBrk="0" hangingPunct="1">
        <a:lnSpc>
          <a:spcPct val="100000"/>
        </a:lnSpc>
        <a:spcBef>
          <a:spcPts val="0"/>
        </a:spcBef>
        <a:spcAft>
          <a:spcPts val="600"/>
        </a:spcAft>
        <a:buFont typeface="Arial" pitchFamily="34" charset="0"/>
        <a:buNone/>
        <a:defRPr sz="1000" kern="1200">
          <a:solidFill>
            <a:schemeClr val="tx1"/>
          </a:solidFill>
          <a:latin typeface="+mn-lt"/>
          <a:ea typeface="+mn-ea"/>
          <a:cs typeface="+mn-cs"/>
        </a:defRPr>
      </a:lvl2pPr>
      <a:lvl3pPr marL="179388" indent="-179388" algn="l" defTabSz="1043056" rtl="0" eaLnBrk="1" latinLnBrk="0" hangingPunct="1">
        <a:lnSpc>
          <a:spcPct val="100000"/>
        </a:lnSpc>
        <a:spcBef>
          <a:spcPts val="0"/>
        </a:spcBef>
        <a:spcAft>
          <a:spcPts val="600"/>
        </a:spcAft>
        <a:buFont typeface="Trebuchet MS" pitchFamily="34" charset="0"/>
        <a:buChar char="•"/>
        <a:defRPr sz="1000" kern="1200">
          <a:solidFill>
            <a:schemeClr val="tx1"/>
          </a:solidFill>
          <a:latin typeface="+mn-lt"/>
          <a:ea typeface="+mn-ea"/>
          <a:cs typeface="+mn-cs"/>
        </a:defRPr>
      </a:lvl3pPr>
      <a:lvl4pPr marL="357188" indent="-177800" algn="l" defTabSz="1043056" rtl="0" eaLnBrk="1" latinLnBrk="0" hangingPunct="1">
        <a:lnSpc>
          <a:spcPct val="100000"/>
        </a:lnSpc>
        <a:spcBef>
          <a:spcPts val="0"/>
        </a:spcBef>
        <a:spcAft>
          <a:spcPts val="600"/>
        </a:spcAft>
        <a:buFont typeface="Trebuchet MS" pitchFamily="34" charset="0"/>
        <a:buChar char="–"/>
        <a:defRPr sz="1000" kern="1200">
          <a:solidFill>
            <a:schemeClr val="tx1"/>
          </a:solidFill>
          <a:latin typeface="+mn-lt"/>
          <a:ea typeface="+mn-ea"/>
          <a:cs typeface="+mn-cs"/>
        </a:defRPr>
      </a:lvl4pPr>
      <a:lvl5pPr marL="536575" indent="-179388" algn="l" defTabSz="1043056" rtl="0" eaLnBrk="1" latinLnBrk="0" hangingPunct="1">
        <a:lnSpc>
          <a:spcPct val="100000"/>
        </a:lnSpc>
        <a:spcBef>
          <a:spcPts val="0"/>
        </a:spcBef>
        <a:spcAft>
          <a:spcPts val="600"/>
        </a:spcAft>
        <a:buClr>
          <a:schemeClr val="tx1"/>
        </a:buClr>
        <a:buFont typeface="Arial" panose="020B0604020202020204" pitchFamily="34" charset="0"/>
        <a:buChar char="̵"/>
        <a:defRPr sz="1000" kern="1200">
          <a:solidFill>
            <a:schemeClr val="tx1"/>
          </a:solidFill>
          <a:latin typeface="+mn-lt"/>
          <a:ea typeface="+mn-ea"/>
          <a:cs typeface="+mn-cs"/>
        </a:defRPr>
      </a:lvl5pPr>
      <a:lvl6pPr marL="539750" indent="0" algn="l" defTabSz="1043056" rtl="0" eaLnBrk="1" latinLnBrk="0" hangingPunct="1">
        <a:lnSpc>
          <a:spcPct val="100000"/>
        </a:lnSpc>
        <a:spcBef>
          <a:spcPts val="0"/>
        </a:spcBef>
        <a:spcAft>
          <a:spcPts val="600"/>
        </a:spcAft>
        <a:buClr>
          <a:schemeClr val="tx1"/>
        </a:buClr>
        <a:buFont typeface="Arial" panose="020B0604020202020204" pitchFamily="34" charset="0"/>
        <a:buNone/>
        <a:defRPr lang="en-GB" sz="900" kern="1200" baseline="0" dirty="0" smtClean="0">
          <a:solidFill>
            <a:schemeClr val="tx1"/>
          </a:solidFill>
          <a:latin typeface="+mn-lt"/>
          <a:ea typeface="+mn-ea"/>
          <a:cs typeface="+mn-cs"/>
        </a:defRPr>
      </a:lvl6pPr>
      <a:lvl7pPr marL="539750" indent="0" algn="l" defTabSz="1043056" rtl="0" eaLnBrk="1" latinLnBrk="0" hangingPunct="1">
        <a:lnSpc>
          <a:spcPct val="100000"/>
        </a:lnSpc>
        <a:spcBef>
          <a:spcPts val="0"/>
        </a:spcBef>
        <a:spcAft>
          <a:spcPts val="600"/>
        </a:spcAft>
        <a:buClr>
          <a:schemeClr val="tx1"/>
        </a:buClr>
        <a:buFont typeface="Arial" panose="020B0604020202020204" pitchFamily="34" charset="0"/>
        <a:buNone/>
        <a:defRPr sz="900" kern="1200">
          <a:solidFill>
            <a:schemeClr val="tx1"/>
          </a:solidFill>
          <a:latin typeface="+mn-lt"/>
          <a:ea typeface="+mn-ea"/>
          <a:cs typeface="+mn-cs"/>
        </a:defRPr>
      </a:lvl7pPr>
      <a:lvl8pPr marL="539750" indent="0" algn="l" defTabSz="1043056" rtl="0" eaLnBrk="1" latinLnBrk="0" hangingPunct="1">
        <a:lnSpc>
          <a:spcPct val="100000"/>
        </a:lnSpc>
        <a:spcBef>
          <a:spcPts val="0"/>
        </a:spcBef>
        <a:spcAft>
          <a:spcPts val="600"/>
        </a:spcAft>
        <a:buClr>
          <a:schemeClr val="tx1"/>
        </a:buClr>
        <a:buFont typeface="Arial" panose="020B0604020202020204" pitchFamily="34" charset="0"/>
        <a:buNone/>
        <a:defRPr sz="900" kern="1200">
          <a:solidFill>
            <a:schemeClr val="tx1"/>
          </a:solidFill>
          <a:latin typeface="+mn-lt"/>
          <a:ea typeface="+mn-ea"/>
          <a:cs typeface="+mn-cs"/>
        </a:defRPr>
      </a:lvl8pPr>
      <a:lvl9pPr marL="539750" indent="0" algn="l" defTabSz="1043056" rtl="0" eaLnBrk="1" latinLnBrk="0" hangingPunct="1">
        <a:lnSpc>
          <a:spcPct val="100000"/>
        </a:lnSpc>
        <a:spcBef>
          <a:spcPts val="0"/>
        </a:spcBef>
        <a:spcAft>
          <a:spcPts val="600"/>
        </a:spcAft>
        <a:buClr>
          <a:schemeClr val="tx1"/>
        </a:buClr>
        <a:buFont typeface="Arial" panose="020B0604020202020204" pitchFamily="34" charset="0"/>
        <a:buNone/>
        <a:defRPr sz="900" kern="1200">
          <a:solidFill>
            <a:schemeClr val="tx1"/>
          </a:solidFill>
          <a:latin typeface="+mn-lt"/>
          <a:ea typeface="+mn-ea"/>
          <a:cs typeface="+mn-cs"/>
        </a:defRPr>
      </a:lvl9pPr>
    </p:bodyStyle>
    <p:otherStyle>
      <a:defPPr>
        <a:defRPr lang="en-US"/>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2/15/2023</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extLst>
      <p:ext uri="{BB962C8B-B14F-4D97-AF65-F5344CB8AC3E}">
        <p14:creationId xmlns:p14="http://schemas.microsoft.com/office/powerpoint/2010/main" val="278756886"/>
      </p:ext>
    </p:extLst>
  </p:cSld>
  <p:clrMap bg1="lt1" tx1="dk1" bg2="lt2" tx2="dk2" accent1="accent1" accent2="accent2" accent3="accent3" accent4="accent4" accent5="accent5" accent6="accent6" hlink="hlink" folHlink="folHlink"/>
  <p:sldLayoutIdLst>
    <p:sldLayoutId id="2147483977" r:id="rId1"/>
    <p:sldLayoutId id="2147483978" r:id="rId2"/>
    <p:sldLayoutId id="2147483979" r:id="rId3"/>
    <p:sldLayoutId id="2147483980" r:id="rId4"/>
    <p:sldLayoutId id="2147483981" r:id="rId5"/>
    <p:sldLayoutId id="2147483982" r:id="rId6"/>
    <p:sldLayoutId id="2147483983" r:id="rId7"/>
    <p:sldLayoutId id="2147483984" r:id="rId8"/>
    <p:sldLayoutId id="2147483985" r:id="rId9"/>
    <p:sldLayoutId id="2147483986" r:id="rId10"/>
    <p:sldLayoutId id="2147483987" r:id="rId11"/>
    <p:sldLayoutId id="2147483988" r:id="rId12"/>
    <p:sldLayoutId id="2147483989" r:id="rId13"/>
    <p:sldLayoutId id="2147483990" r:id="rId14"/>
    <p:sldLayoutId id="2147483991" r:id="rId15"/>
    <p:sldLayoutId id="2147483992" r:id="rId16"/>
  </p:sldLayoutIdLst>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oleObject" Target="../embeddings/oleObject1.bin"/><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6F4886-C3E7-4E07-8F74-58CDB92BA468}"/>
              </a:ext>
            </a:extLst>
          </p:cNvPr>
          <p:cNvSpPr>
            <a:spLocks noGrp="1"/>
          </p:cNvSpPr>
          <p:nvPr>
            <p:ph type="ctrTitle"/>
          </p:nvPr>
        </p:nvSpPr>
        <p:spPr>
          <a:xfrm>
            <a:off x="728663" y="1971676"/>
            <a:ext cx="11244262" cy="1900238"/>
          </a:xfrm>
        </p:spPr>
        <p:txBody>
          <a:bodyPr/>
          <a:lstStyle/>
          <a:p>
            <a:r>
              <a:rPr lang="en-ZW" b="1" dirty="0"/>
              <a:t>Value Stream Mapping &amp; Control Charts</a:t>
            </a:r>
          </a:p>
        </p:txBody>
      </p:sp>
    </p:spTree>
    <p:extLst>
      <p:ext uri="{BB962C8B-B14F-4D97-AF65-F5344CB8AC3E}">
        <p14:creationId xmlns:p14="http://schemas.microsoft.com/office/powerpoint/2010/main" val="11689408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E123513F-B059-0D95-B27D-180464D73EEC}"/>
              </a:ext>
            </a:extLst>
          </p:cNvPr>
          <p:cNvSpPr>
            <a:spLocks noGrp="1"/>
          </p:cNvSpPr>
          <p:nvPr>
            <p:ph idx="1"/>
          </p:nvPr>
        </p:nvSpPr>
        <p:spPr>
          <a:xfrm>
            <a:off x="698899" y="1907415"/>
            <a:ext cx="10515600" cy="4351338"/>
          </a:xfrm>
        </p:spPr>
        <p:txBody>
          <a:bodyPr>
            <a:normAutofit/>
          </a:bodyPr>
          <a:lstStyle/>
          <a:p>
            <a:pPr algn="just"/>
            <a:endParaRPr lang="en-US" dirty="0"/>
          </a:p>
          <a:p>
            <a:pPr algn="just"/>
            <a:r>
              <a:rPr lang="en-US" sz="2800" dirty="0"/>
              <a:t>A3 Paper, Pencil and inquiring set of minds….</a:t>
            </a:r>
          </a:p>
          <a:p>
            <a:pPr algn="just"/>
            <a:r>
              <a:rPr lang="en-US" sz="2800" dirty="0"/>
              <a:t>Define the process to be mapped and bound the process (Supplier – Customer)</a:t>
            </a:r>
          </a:p>
          <a:p>
            <a:pPr algn="just"/>
            <a:r>
              <a:rPr lang="en-US" sz="2800" dirty="0"/>
              <a:t>Create a process box for each process step.</a:t>
            </a:r>
          </a:p>
          <a:p>
            <a:pPr marL="0" indent="0" algn="just">
              <a:buNone/>
            </a:pPr>
            <a:endParaRPr lang="en-ZW" dirty="0"/>
          </a:p>
        </p:txBody>
      </p:sp>
      <p:sp>
        <p:nvSpPr>
          <p:cNvPr id="3" name="Title 1">
            <a:extLst>
              <a:ext uri="{FF2B5EF4-FFF2-40B4-BE49-F238E27FC236}">
                <a16:creationId xmlns:a16="http://schemas.microsoft.com/office/drawing/2014/main" id="{03A1348C-767E-2D88-035D-113957A67157}"/>
              </a:ext>
            </a:extLst>
          </p:cNvPr>
          <p:cNvSpPr>
            <a:spLocks noGrp="1"/>
          </p:cNvSpPr>
          <p:nvPr>
            <p:ph type="title"/>
          </p:nvPr>
        </p:nvSpPr>
        <p:spPr>
          <a:xfrm>
            <a:off x="1736724" y="671512"/>
            <a:ext cx="10018713" cy="1262276"/>
          </a:xfrm>
        </p:spPr>
        <p:txBody>
          <a:bodyPr/>
          <a:lstStyle/>
          <a:p>
            <a:pPr algn="just"/>
            <a:r>
              <a:rPr lang="en-ZW" dirty="0"/>
              <a:t>Where do we start?</a:t>
            </a:r>
          </a:p>
        </p:txBody>
      </p:sp>
    </p:spTree>
    <p:extLst>
      <p:ext uri="{BB962C8B-B14F-4D97-AF65-F5344CB8AC3E}">
        <p14:creationId xmlns:p14="http://schemas.microsoft.com/office/powerpoint/2010/main" val="6009071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lide7.JPG">
            <a:extLst>
              <a:ext uri="{FF2B5EF4-FFF2-40B4-BE49-F238E27FC236}">
                <a16:creationId xmlns:a16="http://schemas.microsoft.com/office/drawing/2014/main" id="{248ABE48-AE83-4665-947E-B317BF5D5B70}"/>
              </a:ext>
            </a:extLst>
          </p:cNvPr>
          <p:cNvPicPr>
            <a:picLocks noChangeAspect="1"/>
          </p:cNvPicPr>
          <p:nvPr/>
        </p:nvPicPr>
        <p:blipFill rotWithShape="1">
          <a:blip r:embed="rId2"/>
          <a:srcRect t="19837" b="6945"/>
          <a:stretch/>
        </p:blipFill>
        <p:spPr>
          <a:xfrm>
            <a:off x="424069" y="1557337"/>
            <a:ext cx="11078817" cy="4672013"/>
          </a:xfrm>
          <a:prstGeom prst="rect">
            <a:avLst/>
          </a:prstGeom>
        </p:spPr>
      </p:pic>
      <p:sp>
        <p:nvSpPr>
          <p:cNvPr id="2" name="Rectangle 1">
            <a:extLst>
              <a:ext uri="{FF2B5EF4-FFF2-40B4-BE49-F238E27FC236}">
                <a16:creationId xmlns:a16="http://schemas.microsoft.com/office/drawing/2014/main" id="{AB1D50FC-A395-42E1-A656-93164BA8B95A}"/>
              </a:ext>
            </a:extLst>
          </p:cNvPr>
          <p:cNvSpPr/>
          <p:nvPr/>
        </p:nvSpPr>
        <p:spPr>
          <a:xfrm>
            <a:off x="4863548" y="6122504"/>
            <a:ext cx="2570922" cy="4505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W"/>
          </a:p>
        </p:txBody>
      </p:sp>
      <p:sp>
        <p:nvSpPr>
          <p:cNvPr id="5" name="Title 1">
            <a:extLst>
              <a:ext uri="{FF2B5EF4-FFF2-40B4-BE49-F238E27FC236}">
                <a16:creationId xmlns:a16="http://schemas.microsoft.com/office/drawing/2014/main" id="{0F054D3D-0FC4-3940-2C8E-4D68B13B0BE6}"/>
              </a:ext>
            </a:extLst>
          </p:cNvPr>
          <p:cNvSpPr>
            <a:spLocks noGrp="1"/>
          </p:cNvSpPr>
          <p:nvPr>
            <p:ph type="title"/>
          </p:nvPr>
        </p:nvSpPr>
        <p:spPr>
          <a:xfrm>
            <a:off x="1736724" y="671512"/>
            <a:ext cx="10018713" cy="1262276"/>
          </a:xfrm>
        </p:spPr>
        <p:txBody>
          <a:bodyPr/>
          <a:lstStyle/>
          <a:p>
            <a:pPr algn="just"/>
            <a:r>
              <a:rPr lang="en-ZW" dirty="0"/>
              <a:t>Map the Process flow</a:t>
            </a:r>
          </a:p>
        </p:txBody>
      </p:sp>
    </p:spTree>
    <p:extLst>
      <p:ext uri="{BB962C8B-B14F-4D97-AF65-F5344CB8AC3E}">
        <p14:creationId xmlns:p14="http://schemas.microsoft.com/office/powerpoint/2010/main" val="15812906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40E828-2C90-BD41-F5C1-4459436498DB}"/>
              </a:ext>
            </a:extLst>
          </p:cNvPr>
          <p:cNvSpPr>
            <a:spLocks noGrp="1"/>
          </p:cNvSpPr>
          <p:nvPr>
            <p:ph type="title"/>
          </p:nvPr>
        </p:nvSpPr>
        <p:spPr/>
        <p:txBody>
          <a:bodyPr/>
          <a:lstStyle/>
          <a:p>
            <a:r>
              <a:rPr lang="en-ZW" dirty="0"/>
              <a:t>Information flows</a:t>
            </a:r>
          </a:p>
        </p:txBody>
      </p:sp>
      <p:sp>
        <p:nvSpPr>
          <p:cNvPr id="3" name="Content Placeholder 2">
            <a:extLst>
              <a:ext uri="{FF2B5EF4-FFF2-40B4-BE49-F238E27FC236}">
                <a16:creationId xmlns:a16="http://schemas.microsoft.com/office/drawing/2014/main" id="{92C139B1-0A3D-9827-DCD8-98F13B9CD72E}"/>
              </a:ext>
            </a:extLst>
          </p:cNvPr>
          <p:cNvSpPr>
            <a:spLocks noGrp="1"/>
          </p:cNvSpPr>
          <p:nvPr>
            <p:ph idx="1"/>
          </p:nvPr>
        </p:nvSpPr>
        <p:spPr>
          <a:xfrm>
            <a:off x="631824" y="1933575"/>
            <a:ext cx="11141075" cy="3777622"/>
          </a:xfrm>
        </p:spPr>
        <p:txBody>
          <a:bodyPr>
            <a:normAutofit/>
          </a:bodyPr>
          <a:lstStyle/>
          <a:p>
            <a:pPr algn="just"/>
            <a:r>
              <a:rPr lang="en-ZW" sz="3200" dirty="0"/>
              <a:t>Adding information flow is one thing that differentiates VSM from other techniques.</a:t>
            </a:r>
          </a:p>
          <a:p>
            <a:pPr algn="just"/>
            <a:r>
              <a:rPr lang="en-ZW" sz="3200" dirty="0"/>
              <a:t> It helps identifies placing of orders and scheduling of work is done.</a:t>
            </a:r>
          </a:p>
        </p:txBody>
      </p:sp>
    </p:spTree>
    <p:extLst>
      <p:ext uri="{BB962C8B-B14F-4D97-AF65-F5344CB8AC3E}">
        <p14:creationId xmlns:p14="http://schemas.microsoft.com/office/powerpoint/2010/main" val="39482232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Slide9.JPG">
            <a:extLst>
              <a:ext uri="{FF2B5EF4-FFF2-40B4-BE49-F238E27FC236}">
                <a16:creationId xmlns:a16="http://schemas.microsoft.com/office/drawing/2014/main" id="{E1A74EA9-4142-4EC6-BFA4-C4A11D8E7EF0}"/>
              </a:ext>
            </a:extLst>
          </p:cNvPr>
          <p:cNvPicPr>
            <a:picLocks noChangeAspect="1"/>
          </p:cNvPicPr>
          <p:nvPr/>
        </p:nvPicPr>
        <p:blipFill rotWithShape="1">
          <a:blip r:embed="rId2"/>
          <a:srcRect t="18145" b="8331"/>
          <a:stretch/>
        </p:blipFill>
        <p:spPr>
          <a:xfrm>
            <a:off x="900113" y="1800224"/>
            <a:ext cx="9767887" cy="4287079"/>
          </a:xfrm>
          <a:prstGeom prst="rect">
            <a:avLst/>
          </a:prstGeom>
        </p:spPr>
      </p:pic>
      <p:sp>
        <p:nvSpPr>
          <p:cNvPr id="5" name="Title 1">
            <a:extLst>
              <a:ext uri="{FF2B5EF4-FFF2-40B4-BE49-F238E27FC236}">
                <a16:creationId xmlns:a16="http://schemas.microsoft.com/office/drawing/2014/main" id="{D1BC3EEB-4D92-2CED-2C41-4FA036C0FF8A}"/>
              </a:ext>
            </a:extLst>
          </p:cNvPr>
          <p:cNvSpPr>
            <a:spLocks noGrp="1"/>
          </p:cNvSpPr>
          <p:nvPr>
            <p:ph type="title"/>
          </p:nvPr>
        </p:nvSpPr>
        <p:spPr>
          <a:xfrm>
            <a:off x="1736724" y="671512"/>
            <a:ext cx="10018713" cy="1262276"/>
          </a:xfrm>
        </p:spPr>
        <p:txBody>
          <a:bodyPr/>
          <a:lstStyle/>
          <a:p>
            <a:pPr algn="just"/>
            <a:r>
              <a:rPr lang="en-ZW" dirty="0"/>
              <a:t>Add Information flow</a:t>
            </a:r>
          </a:p>
        </p:txBody>
      </p:sp>
    </p:spTree>
    <p:extLst>
      <p:ext uri="{BB962C8B-B14F-4D97-AF65-F5344CB8AC3E}">
        <p14:creationId xmlns:p14="http://schemas.microsoft.com/office/powerpoint/2010/main" val="21701721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285807-1BE8-8709-68C7-3D76F7D6B54A}"/>
              </a:ext>
            </a:extLst>
          </p:cNvPr>
          <p:cNvSpPr>
            <a:spLocks noGrp="1"/>
          </p:cNvSpPr>
          <p:nvPr>
            <p:ph type="title"/>
          </p:nvPr>
        </p:nvSpPr>
        <p:spPr/>
        <p:txBody>
          <a:bodyPr/>
          <a:lstStyle/>
          <a:p>
            <a:r>
              <a:rPr lang="en-ZW" dirty="0"/>
              <a:t>Collect Process Data</a:t>
            </a:r>
          </a:p>
        </p:txBody>
      </p:sp>
      <p:sp>
        <p:nvSpPr>
          <p:cNvPr id="3" name="Content Placeholder 2">
            <a:extLst>
              <a:ext uri="{FF2B5EF4-FFF2-40B4-BE49-F238E27FC236}">
                <a16:creationId xmlns:a16="http://schemas.microsoft.com/office/drawing/2014/main" id="{F19C472B-4483-5E40-B596-EC10C0A893B0}"/>
              </a:ext>
            </a:extLst>
          </p:cNvPr>
          <p:cNvSpPr>
            <a:spLocks noGrp="1"/>
          </p:cNvSpPr>
          <p:nvPr>
            <p:ph idx="1"/>
          </p:nvPr>
        </p:nvSpPr>
        <p:spPr>
          <a:xfrm>
            <a:off x="1343025" y="1371600"/>
            <a:ext cx="10044113" cy="4929188"/>
          </a:xfrm>
        </p:spPr>
        <p:txBody>
          <a:bodyPr>
            <a:normAutofit/>
          </a:bodyPr>
          <a:lstStyle/>
          <a:p>
            <a:r>
              <a:rPr lang="en-ZW" sz="2400" dirty="0"/>
              <a:t>Next we need to record the process data for our process, this data can include the following:</a:t>
            </a:r>
          </a:p>
          <a:p>
            <a:r>
              <a:rPr lang="en-ZW" sz="2400" dirty="0"/>
              <a:t>Inventory</a:t>
            </a:r>
          </a:p>
          <a:p>
            <a:r>
              <a:rPr lang="en-ZW" sz="2400" dirty="0"/>
              <a:t>Scrap rate</a:t>
            </a:r>
          </a:p>
          <a:p>
            <a:r>
              <a:rPr lang="en-ZW" sz="2400" dirty="0"/>
              <a:t>Pallet size</a:t>
            </a:r>
          </a:p>
          <a:p>
            <a:r>
              <a:rPr lang="en-ZW" sz="2400" dirty="0"/>
              <a:t>Uptime</a:t>
            </a:r>
          </a:p>
          <a:p>
            <a:r>
              <a:rPr lang="en-ZW" sz="2400" dirty="0"/>
              <a:t>Changeover time</a:t>
            </a:r>
          </a:p>
          <a:p>
            <a:r>
              <a:rPr lang="en-ZW" sz="2400" dirty="0"/>
              <a:t>Cycle time</a:t>
            </a:r>
          </a:p>
          <a:p>
            <a:r>
              <a:rPr lang="en-ZW" sz="2400" dirty="0"/>
              <a:t>Net available working time</a:t>
            </a:r>
          </a:p>
          <a:p>
            <a:r>
              <a:rPr lang="en-ZW" sz="2400" dirty="0"/>
              <a:t>Number of operators</a:t>
            </a:r>
          </a:p>
          <a:p>
            <a:endParaRPr lang="en-ZW" dirty="0"/>
          </a:p>
        </p:txBody>
      </p:sp>
    </p:spTree>
    <p:extLst>
      <p:ext uri="{BB962C8B-B14F-4D97-AF65-F5344CB8AC3E}">
        <p14:creationId xmlns:p14="http://schemas.microsoft.com/office/powerpoint/2010/main" val="40358533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9EEF6D-6637-AA2A-64E8-ED58F291C466}"/>
              </a:ext>
            </a:extLst>
          </p:cNvPr>
          <p:cNvSpPr>
            <a:spLocks noGrp="1"/>
          </p:cNvSpPr>
          <p:nvPr>
            <p:ph type="title"/>
          </p:nvPr>
        </p:nvSpPr>
        <p:spPr/>
        <p:txBody>
          <a:bodyPr/>
          <a:lstStyle/>
          <a:p>
            <a:r>
              <a:rPr lang="en-ZW" dirty="0"/>
              <a:t>Data box in VSM</a:t>
            </a:r>
          </a:p>
        </p:txBody>
      </p:sp>
      <p:sp>
        <p:nvSpPr>
          <p:cNvPr id="3" name="Content Placeholder 2">
            <a:extLst>
              <a:ext uri="{FF2B5EF4-FFF2-40B4-BE49-F238E27FC236}">
                <a16:creationId xmlns:a16="http://schemas.microsoft.com/office/drawing/2014/main" id="{DFA644F2-983B-E40D-022B-74A42CDA5360}"/>
              </a:ext>
            </a:extLst>
          </p:cNvPr>
          <p:cNvSpPr>
            <a:spLocks noGrp="1"/>
          </p:cNvSpPr>
          <p:nvPr>
            <p:ph idx="1"/>
          </p:nvPr>
        </p:nvSpPr>
        <p:spPr>
          <a:xfrm>
            <a:off x="703262" y="1533524"/>
            <a:ext cx="8915400" cy="3777622"/>
          </a:xfrm>
        </p:spPr>
        <p:txBody>
          <a:bodyPr>
            <a:normAutofit fontScale="92500" lnSpcReduction="10000"/>
          </a:bodyPr>
          <a:lstStyle/>
          <a:p>
            <a:pPr algn="just">
              <a:buFont typeface="Arial" panose="020B0604020202020204" pitchFamily="34" charset="0"/>
              <a:buChar char="•"/>
            </a:pPr>
            <a:r>
              <a:rPr lang="en-US" sz="2400" b="0" i="0" dirty="0">
                <a:solidFill>
                  <a:schemeClr val="tx1"/>
                </a:solidFill>
                <a:effectLst/>
                <a:latin typeface="Comic Sans"/>
              </a:rPr>
              <a:t>A data box is a box drawn on a </a:t>
            </a:r>
            <a:r>
              <a:rPr lang="en-US" sz="2400" b="0" i="0" strike="noStrike" dirty="0">
                <a:solidFill>
                  <a:schemeClr val="tx1"/>
                </a:solidFill>
                <a:effectLst/>
                <a:latin typeface="Comic Sans"/>
              </a:rPr>
              <a:t>value stream map</a:t>
            </a:r>
            <a:r>
              <a:rPr lang="en-US" sz="2400" b="0" i="0" dirty="0">
                <a:solidFill>
                  <a:schemeClr val="tx1"/>
                </a:solidFill>
                <a:effectLst/>
                <a:latin typeface="Comic Sans"/>
              </a:rPr>
              <a:t> to illustrate and show data that is related to the </a:t>
            </a:r>
            <a:r>
              <a:rPr lang="en-US" sz="2400" b="0" i="0" strike="noStrike" dirty="0">
                <a:solidFill>
                  <a:schemeClr val="tx1"/>
                </a:solidFill>
                <a:effectLst/>
                <a:latin typeface="Comic Sans"/>
              </a:rPr>
              <a:t>process</a:t>
            </a:r>
            <a:r>
              <a:rPr lang="en-US" sz="2400" b="0" i="0" dirty="0">
                <a:solidFill>
                  <a:schemeClr val="tx1"/>
                </a:solidFill>
                <a:effectLst/>
                <a:latin typeface="Comic Sans"/>
              </a:rPr>
              <a:t> on the </a:t>
            </a:r>
            <a:r>
              <a:rPr lang="en-US" sz="2400" b="0" i="0" strike="noStrike" dirty="0">
                <a:solidFill>
                  <a:schemeClr val="tx1"/>
                </a:solidFill>
                <a:effectLst/>
                <a:latin typeface="Comic Sans"/>
              </a:rPr>
              <a:t>value stream map</a:t>
            </a:r>
            <a:r>
              <a:rPr lang="en-US" sz="2400" b="0" i="0" dirty="0">
                <a:solidFill>
                  <a:schemeClr val="tx1"/>
                </a:solidFill>
                <a:effectLst/>
                <a:latin typeface="Comic Sans"/>
              </a:rPr>
              <a:t>.  Some types of data that are commonly held within a data box are: </a:t>
            </a:r>
          </a:p>
          <a:p>
            <a:pPr algn="just">
              <a:buFont typeface="Arial" panose="020B0604020202020204" pitchFamily="34" charset="0"/>
              <a:buChar char="•"/>
            </a:pPr>
            <a:r>
              <a:rPr lang="en-US" sz="2400" b="0" i="0" strike="noStrike" dirty="0">
                <a:solidFill>
                  <a:schemeClr val="tx1"/>
                </a:solidFill>
                <a:effectLst/>
                <a:latin typeface="Comic Sans"/>
              </a:rPr>
              <a:t>Cycle Time</a:t>
            </a:r>
            <a:endParaRPr lang="en-US" sz="2400" b="0" i="0" dirty="0">
              <a:solidFill>
                <a:schemeClr val="tx1"/>
              </a:solidFill>
              <a:effectLst/>
              <a:latin typeface="Comic Sans"/>
            </a:endParaRPr>
          </a:p>
          <a:p>
            <a:pPr algn="just">
              <a:buFont typeface="Arial" panose="020B0604020202020204" pitchFamily="34" charset="0"/>
              <a:buChar char="•"/>
            </a:pPr>
            <a:r>
              <a:rPr lang="en-US" sz="2400" b="0" i="0" strike="noStrike" dirty="0">
                <a:solidFill>
                  <a:schemeClr val="tx1"/>
                </a:solidFill>
                <a:effectLst/>
                <a:latin typeface="Comic Sans"/>
              </a:rPr>
              <a:t>Process Time</a:t>
            </a:r>
            <a:endParaRPr lang="en-US" sz="2400" b="0" i="0" dirty="0">
              <a:solidFill>
                <a:schemeClr val="tx1"/>
              </a:solidFill>
              <a:effectLst/>
              <a:latin typeface="Comic Sans"/>
            </a:endParaRPr>
          </a:p>
          <a:p>
            <a:pPr algn="just">
              <a:buFont typeface="Arial" panose="020B0604020202020204" pitchFamily="34" charset="0"/>
              <a:buChar char="•"/>
            </a:pPr>
            <a:r>
              <a:rPr lang="en-US" sz="2400" b="0" i="0" dirty="0">
                <a:solidFill>
                  <a:schemeClr val="tx1"/>
                </a:solidFill>
                <a:effectLst/>
                <a:latin typeface="Comic Sans"/>
              </a:rPr>
              <a:t>Yield</a:t>
            </a:r>
          </a:p>
          <a:p>
            <a:pPr algn="just">
              <a:buFont typeface="Arial" panose="020B0604020202020204" pitchFamily="34" charset="0"/>
              <a:buChar char="•"/>
            </a:pPr>
            <a:r>
              <a:rPr lang="en-US" sz="2400" b="0" i="0" strike="noStrike" dirty="0">
                <a:solidFill>
                  <a:schemeClr val="tx1"/>
                </a:solidFill>
                <a:effectLst/>
                <a:latin typeface="Comic Sans"/>
              </a:rPr>
              <a:t>Lead Time</a:t>
            </a:r>
            <a:endParaRPr lang="en-US" sz="2400" b="0" i="0" dirty="0">
              <a:solidFill>
                <a:schemeClr val="tx1"/>
              </a:solidFill>
              <a:effectLst/>
              <a:latin typeface="Comic Sans"/>
            </a:endParaRPr>
          </a:p>
          <a:p>
            <a:pPr algn="just">
              <a:buFont typeface="Arial" panose="020B0604020202020204" pitchFamily="34" charset="0"/>
              <a:buChar char="•"/>
            </a:pPr>
            <a:r>
              <a:rPr lang="en-US" sz="2400" b="0" i="0" strike="noStrike" dirty="0">
                <a:solidFill>
                  <a:schemeClr val="tx1"/>
                </a:solidFill>
                <a:effectLst/>
                <a:latin typeface="Comic Sans"/>
              </a:rPr>
              <a:t>Changeover Time</a:t>
            </a:r>
            <a:endParaRPr lang="en-US" sz="2400" b="0" i="0" dirty="0">
              <a:solidFill>
                <a:schemeClr val="tx1"/>
              </a:solidFill>
              <a:effectLst/>
              <a:latin typeface="Comic Sans"/>
            </a:endParaRPr>
          </a:p>
          <a:p>
            <a:pPr algn="just">
              <a:buFont typeface="Arial" panose="020B0604020202020204" pitchFamily="34" charset="0"/>
              <a:buChar char="•"/>
            </a:pPr>
            <a:r>
              <a:rPr lang="en-US" sz="2400" b="0" i="0" dirty="0">
                <a:solidFill>
                  <a:schemeClr val="tx1"/>
                </a:solidFill>
                <a:effectLst/>
                <a:latin typeface="Comic Sans"/>
              </a:rPr>
              <a:t>Number of Shifts</a:t>
            </a:r>
          </a:p>
          <a:p>
            <a:endParaRPr lang="en-ZW" dirty="0"/>
          </a:p>
        </p:txBody>
      </p:sp>
    </p:spTree>
    <p:extLst>
      <p:ext uri="{BB962C8B-B14F-4D97-AF65-F5344CB8AC3E}">
        <p14:creationId xmlns:p14="http://schemas.microsoft.com/office/powerpoint/2010/main" val="18751605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Slide11.JPG">
            <a:extLst>
              <a:ext uri="{FF2B5EF4-FFF2-40B4-BE49-F238E27FC236}">
                <a16:creationId xmlns:a16="http://schemas.microsoft.com/office/drawing/2014/main" id="{776C347D-57EA-4E49-8EEE-AA92C0A2751A}"/>
              </a:ext>
            </a:extLst>
          </p:cNvPr>
          <p:cNvPicPr>
            <a:picLocks noChangeAspect="1"/>
          </p:cNvPicPr>
          <p:nvPr/>
        </p:nvPicPr>
        <p:blipFill rotWithShape="1">
          <a:blip r:embed="rId2"/>
          <a:srcRect t="16400" b="5468"/>
          <a:stretch/>
        </p:blipFill>
        <p:spPr>
          <a:xfrm>
            <a:off x="585789" y="1328738"/>
            <a:ext cx="10944224" cy="5529262"/>
          </a:xfrm>
          <a:prstGeom prst="rect">
            <a:avLst/>
          </a:prstGeom>
        </p:spPr>
      </p:pic>
      <p:sp>
        <p:nvSpPr>
          <p:cNvPr id="5" name="Title 1">
            <a:extLst>
              <a:ext uri="{FF2B5EF4-FFF2-40B4-BE49-F238E27FC236}">
                <a16:creationId xmlns:a16="http://schemas.microsoft.com/office/drawing/2014/main" id="{86606845-C6D3-A306-089F-F3AFC5BC4B11}"/>
              </a:ext>
            </a:extLst>
          </p:cNvPr>
          <p:cNvSpPr>
            <a:spLocks noGrp="1"/>
          </p:cNvSpPr>
          <p:nvPr>
            <p:ph type="title"/>
          </p:nvPr>
        </p:nvSpPr>
        <p:spPr>
          <a:xfrm>
            <a:off x="1707100" y="624110"/>
            <a:ext cx="8911687" cy="1280890"/>
          </a:xfrm>
        </p:spPr>
        <p:txBody>
          <a:bodyPr/>
          <a:lstStyle/>
          <a:p>
            <a:r>
              <a:rPr lang="en-ZW" dirty="0"/>
              <a:t>Add The Data</a:t>
            </a:r>
          </a:p>
        </p:txBody>
      </p:sp>
    </p:spTree>
    <p:extLst>
      <p:ext uri="{BB962C8B-B14F-4D97-AF65-F5344CB8AC3E}">
        <p14:creationId xmlns:p14="http://schemas.microsoft.com/office/powerpoint/2010/main" val="21985783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ADA77C-471B-617A-B2B5-413410F21A31}"/>
              </a:ext>
            </a:extLst>
          </p:cNvPr>
          <p:cNvSpPr>
            <a:spLocks noGrp="1"/>
          </p:cNvSpPr>
          <p:nvPr>
            <p:ph type="title"/>
          </p:nvPr>
        </p:nvSpPr>
        <p:spPr/>
        <p:txBody>
          <a:bodyPr/>
          <a:lstStyle/>
          <a:p>
            <a:r>
              <a:rPr lang="en-ZW" dirty="0"/>
              <a:t>Creating a timeline</a:t>
            </a:r>
          </a:p>
        </p:txBody>
      </p:sp>
      <p:sp>
        <p:nvSpPr>
          <p:cNvPr id="3" name="Content Placeholder 2">
            <a:extLst>
              <a:ext uri="{FF2B5EF4-FFF2-40B4-BE49-F238E27FC236}">
                <a16:creationId xmlns:a16="http://schemas.microsoft.com/office/drawing/2014/main" id="{978BDEFA-1F0F-0861-45C7-57C02883845B}"/>
              </a:ext>
            </a:extLst>
          </p:cNvPr>
          <p:cNvSpPr>
            <a:spLocks noGrp="1"/>
          </p:cNvSpPr>
          <p:nvPr>
            <p:ph idx="1"/>
          </p:nvPr>
        </p:nvSpPr>
        <p:spPr>
          <a:xfrm>
            <a:off x="1217612" y="1890712"/>
            <a:ext cx="10440988" cy="3777622"/>
          </a:xfrm>
        </p:spPr>
        <p:txBody>
          <a:bodyPr>
            <a:noAutofit/>
          </a:bodyPr>
          <a:lstStyle/>
          <a:p>
            <a:pPr algn="just"/>
            <a:r>
              <a:rPr lang="en-ZW" sz="3200" dirty="0"/>
              <a:t>It shows how long inventory remains in the system</a:t>
            </a:r>
          </a:p>
          <a:p>
            <a:pPr algn="just"/>
            <a:r>
              <a:rPr lang="en-ZW" sz="3200" dirty="0"/>
              <a:t>How long a product is processed for</a:t>
            </a:r>
          </a:p>
          <a:p>
            <a:pPr algn="just"/>
            <a:r>
              <a:rPr lang="en-ZW" sz="3200" dirty="0"/>
              <a:t>Processing time to process one item</a:t>
            </a:r>
          </a:p>
          <a:p>
            <a:pPr algn="just"/>
            <a:r>
              <a:rPr lang="en-ZW" sz="3200" dirty="0"/>
              <a:t>Use inventory and daily demand to calculate how many days of inventory you have.</a:t>
            </a:r>
          </a:p>
        </p:txBody>
      </p:sp>
    </p:spTree>
    <p:extLst>
      <p:ext uri="{BB962C8B-B14F-4D97-AF65-F5344CB8AC3E}">
        <p14:creationId xmlns:p14="http://schemas.microsoft.com/office/powerpoint/2010/main" val="6397882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Slide13.JPG">
            <a:extLst>
              <a:ext uri="{FF2B5EF4-FFF2-40B4-BE49-F238E27FC236}">
                <a16:creationId xmlns:a16="http://schemas.microsoft.com/office/drawing/2014/main" id="{BD54A3A9-1DE8-4FCE-8E2F-00CBAC04FEA7}"/>
              </a:ext>
            </a:extLst>
          </p:cNvPr>
          <p:cNvPicPr>
            <a:picLocks noChangeAspect="1"/>
          </p:cNvPicPr>
          <p:nvPr/>
        </p:nvPicPr>
        <p:blipFill rotWithShape="1">
          <a:blip r:embed="rId2"/>
          <a:srcRect t="19616" b="4669"/>
          <a:stretch/>
        </p:blipFill>
        <p:spPr>
          <a:xfrm>
            <a:off x="702365" y="1152939"/>
            <a:ext cx="11396870" cy="5705061"/>
          </a:xfrm>
          <a:prstGeom prst="rect">
            <a:avLst/>
          </a:prstGeom>
        </p:spPr>
      </p:pic>
      <p:sp>
        <p:nvSpPr>
          <p:cNvPr id="6" name="Title 1">
            <a:extLst>
              <a:ext uri="{FF2B5EF4-FFF2-40B4-BE49-F238E27FC236}">
                <a16:creationId xmlns:a16="http://schemas.microsoft.com/office/drawing/2014/main" id="{BE6D87F7-5DE5-F5D1-426B-5AF7C79D28AF}"/>
              </a:ext>
            </a:extLst>
          </p:cNvPr>
          <p:cNvSpPr>
            <a:spLocks noGrp="1"/>
          </p:cNvSpPr>
          <p:nvPr>
            <p:ph type="title"/>
          </p:nvPr>
        </p:nvSpPr>
        <p:spPr>
          <a:xfrm>
            <a:off x="1665272" y="160284"/>
            <a:ext cx="8911687" cy="1280890"/>
          </a:xfrm>
        </p:spPr>
        <p:txBody>
          <a:bodyPr/>
          <a:lstStyle/>
          <a:p>
            <a:r>
              <a:rPr lang="en-ZW" dirty="0"/>
              <a:t>Analyse the data</a:t>
            </a:r>
          </a:p>
        </p:txBody>
      </p:sp>
    </p:spTree>
    <p:extLst>
      <p:ext uri="{BB962C8B-B14F-4D97-AF65-F5344CB8AC3E}">
        <p14:creationId xmlns:p14="http://schemas.microsoft.com/office/powerpoint/2010/main" val="13299853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7C1618-8C61-80F4-DF4A-477EF0FF0DBD}"/>
              </a:ext>
            </a:extLst>
          </p:cNvPr>
          <p:cNvSpPr>
            <a:spLocks noGrp="1"/>
          </p:cNvSpPr>
          <p:nvPr>
            <p:ph type="title"/>
          </p:nvPr>
        </p:nvSpPr>
        <p:spPr>
          <a:xfrm>
            <a:off x="1692813" y="524098"/>
            <a:ext cx="8911687" cy="1280890"/>
          </a:xfrm>
        </p:spPr>
        <p:txBody>
          <a:bodyPr/>
          <a:lstStyle/>
          <a:p>
            <a:pPr algn="just"/>
            <a:r>
              <a:rPr lang="en-ZW" b="1" dirty="0"/>
              <a:t>What does our VSM tell us</a:t>
            </a:r>
          </a:p>
        </p:txBody>
      </p:sp>
      <p:sp>
        <p:nvSpPr>
          <p:cNvPr id="3" name="Content Placeholder 2">
            <a:extLst>
              <a:ext uri="{FF2B5EF4-FFF2-40B4-BE49-F238E27FC236}">
                <a16:creationId xmlns:a16="http://schemas.microsoft.com/office/drawing/2014/main" id="{C1F35FE3-0DD4-9393-A5EE-5A48F2B5193C}"/>
              </a:ext>
            </a:extLst>
          </p:cNvPr>
          <p:cNvSpPr>
            <a:spLocks noGrp="1"/>
          </p:cNvSpPr>
          <p:nvPr>
            <p:ph idx="1"/>
          </p:nvPr>
        </p:nvSpPr>
        <p:spPr>
          <a:xfrm>
            <a:off x="1000126" y="1776413"/>
            <a:ext cx="10318749" cy="3777622"/>
          </a:xfrm>
        </p:spPr>
        <p:txBody>
          <a:bodyPr>
            <a:normAutofit/>
          </a:bodyPr>
          <a:lstStyle/>
          <a:p>
            <a:pPr algn="just"/>
            <a:r>
              <a:rPr lang="en-ZW" sz="3200" dirty="0"/>
              <a:t>The timeline tells us that product takes only 8 minutes to be processes but a single piece of inventory can be within the organisation for over 8 days..</a:t>
            </a:r>
          </a:p>
          <a:p>
            <a:pPr algn="just"/>
            <a:r>
              <a:rPr lang="en-ZW" sz="3200" dirty="0"/>
              <a:t>The data boxes show  us which processes have long changeovers or poor quality performance and other issues</a:t>
            </a:r>
          </a:p>
        </p:txBody>
      </p:sp>
    </p:spTree>
    <p:extLst>
      <p:ext uri="{BB962C8B-B14F-4D97-AF65-F5344CB8AC3E}">
        <p14:creationId xmlns:p14="http://schemas.microsoft.com/office/powerpoint/2010/main" val="21959695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25C20B-83D5-4858-9A68-7ABB6086DB41}"/>
              </a:ext>
            </a:extLst>
          </p:cNvPr>
          <p:cNvSpPr>
            <a:spLocks noGrp="1"/>
          </p:cNvSpPr>
          <p:nvPr>
            <p:ph type="title"/>
          </p:nvPr>
        </p:nvSpPr>
        <p:spPr>
          <a:xfrm>
            <a:off x="1736724" y="671512"/>
            <a:ext cx="10018713" cy="1262276"/>
          </a:xfrm>
        </p:spPr>
        <p:txBody>
          <a:bodyPr/>
          <a:lstStyle/>
          <a:p>
            <a:r>
              <a:rPr lang="en-ZW" b="1" dirty="0"/>
              <a:t>Value Stream Mapping Definition</a:t>
            </a:r>
          </a:p>
        </p:txBody>
      </p:sp>
      <p:sp>
        <p:nvSpPr>
          <p:cNvPr id="3" name="Content Placeholder 2">
            <a:extLst>
              <a:ext uri="{FF2B5EF4-FFF2-40B4-BE49-F238E27FC236}">
                <a16:creationId xmlns:a16="http://schemas.microsoft.com/office/drawing/2014/main" id="{A1E2B90B-F50E-4E49-B8D5-D6C2292B0F9A}"/>
              </a:ext>
            </a:extLst>
          </p:cNvPr>
          <p:cNvSpPr>
            <a:spLocks noGrp="1"/>
          </p:cNvSpPr>
          <p:nvPr>
            <p:ph idx="1"/>
          </p:nvPr>
        </p:nvSpPr>
        <p:spPr>
          <a:xfrm>
            <a:off x="265112" y="2622273"/>
            <a:ext cx="11383549" cy="3124201"/>
          </a:xfrm>
        </p:spPr>
        <p:txBody>
          <a:bodyPr>
            <a:normAutofit lnSpcReduction="10000"/>
          </a:bodyPr>
          <a:lstStyle/>
          <a:p>
            <a:pPr algn="just"/>
            <a:r>
              <a:rPr lang="en-ZW" sz="4000" dirty="0"/>
              <a:t>Value Stream Mapping (VSM): </a:t>
            </a:r>
            <a:r>
              <a:rPr lang="en-US" sz="4000" dirty="0"/>
              <a:t>– Special type of flow chart that uses symbols known as "the language of Lean" to depict and improve the flow of inventory and </a:t>
            </a:r>
            <a:r>
              <a:rPr lang="en-ZW" sz="4000" dirty="0"/>
              <a:t>information.</a:t>
            </a:r>
          </a:p>
        </p:txBody>
      </p:sp>
    </p:spTree>
    <p:extLst>
      <p:ext uri="{BB962C8B-B14F-4D97-AF65-F5344CB8AC3E}">
        <p14:creationId xmlns:p14="http://schemas.microsoft.com/office/powerpoint/2010/main" val="29405134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Slide16.JPG">
            <a:extLst>
              <a:ext uri="{FF2B5EF4-FFF2-40B4-BE49-F238E27FC236}">
                <a16:creationId xmlns:a16="http://schemas.microsoft.com/office/drawing/2014/main" id="{0D3DE110-9437-4A71-AB95-ACC40BB12400}"/>
              </a:ext>
            </a:extLst>
          </p:cNvPr>
          <p:cNvPicPr>
            <a:picLocks noChangeAspect="1"/>
          </p:cNvPicPr>
          <p:nvPr/>
        </p:nvPicPr>
        <p:blipFill rotWithShape="1">
          <a:blip r:embed="rId2"/>
          <a:srcRect t="18769" b="12414"/>
          <a:stretch/>
        </p:blipFill>
        <p:spPr>
          <a:xfrm>
            <a:off x="808192" y="1563757"/>
            <a:ext cx="10522417" cy="5102086"/>
          </a:xfrm>
          <a:prstGeom prst="rect">
            <a:avLst/>
          </a:prstGeom>
        </p:spPr>
      </p:pic>
      <p:sp>
        <p:nvSpPr>
          <p:cNvPr id="11" name="TextBox 10">
            <a:extLst>
              <a:ext uri="{FF2B5EF4-FFF2-40B4-BE49-F238E27FC236}">
                <a16:creationId xmlns:a16="http://schemas.microsoft.com/office/drawing/2014/main" id="{0538DBA5-E398-A0C0-131B-A6BF43046474}"/>
              </a:ext>
            </a:extLst>
          </p:cNvPr>
          <p:cNvSpPr txBox="1"/>
          <p:nvPr/>
        </p:nvSpPr>
        <p:spPr>
          <a:xfrm>
            <a:off x="1683026" y="657496"/>
            <a:ext cx="9303026" cy="646331"/>
          </a:xfrm>
          <a:prstGeom prst="rect">
            <a:avLst/>
          </a:prstGeom>
          <a:noFill/>
        </p:spPr>
        <p:txBody>
          <a:bodyPr wrap="square">
            <a:spAutoFit/>
          </a:bodyPr>
          <a:lstStyle/>
          <a:p>
            <a:r>
              <a:rPr kumimoji="0" lang="en-ZW" sz="3600" b="1" i="0" u="none" strike="noStrike" kern="1200" cap="none" spc="0" normalizeH="0" baseline="0" noProof="0" dirty="0">
                <a:ln>
                  <a:noFill/>
                </a:ln>
                <a:solidFill>
                  <a:srgbClr val="31B4E6">
                    <a:lumMod val="75000"/>
                  </a:srgbClr>
                </a:solidFill>
                <a:effectLst/>
                <a:uLnTx/>
                <a:uFillTx/>
                <a:latin typeface="Century Gothic" panose="020B0502020202020204"/>
                <a:ea typeface="+mj-ea"/>
                <a:cs typeface="+mj-cs"/>
              </a:rPr>
              <a:t>Moving from Current State to Ideal State</a:t>
            </a:r>
            <a:endParaRPr lang="en-ZW" dirty="0"/>
          </a:p>
        </p:txBody>
      </p:sp>
    </p:spTree>
    <p:extLst>
      <p:ext uri="{BB962C8B-B14F-4D97-AF65-F5344CB8AC3E}">
        <p14:creationId xmlns:p14="http://schemas.microsoft.com/office/powerpoint/2010/main" val="65761150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A22136-E648-41B1-AA84-C6BCBAF1E016}"/>
              </a:ext>
            </a:extLst>
          </p:cNvPr>
          <p:cNvSpPr>
            <a:spLocks noGrp="1"/>
          </p:cNvSpPr>
          <p:nvPr>
            <p:ph type="title"/>
          </p:nvPr>
        </p:nvSpPr>
        <p:spPr>
          <a:xfrm>
            <a:off x="1327549" y="530945"/>
            <a:ext cx="10515600" cy="1325563"/>
          </a:xfrm>
        </p:spPr>
        <p:txBody>
          <a:bodyPr/>
          <a:lstStyle/>
          <a:p>
            <a:r>
              <a:rPr lang="en-ZW" dirty="0"/>
              <a:t>Control Chart</a:t>
            </a:r>
          </a:p>
        </p:txBody>
      </p:sp>
      <p:sp>
        <p:nvSpPr>
          <p:cNvPr id="3" name="Content Placeholder 2">
            <a:extLst>
              <a:ext uri="{FF2B5EF4-FFF2-40B4-BE49-F238E27FC236}">
                <a16:creationId xmlns:a16="http://schemas.microsoft.com/office/drawing/2014/main" id="{A9B447EC-2740-4574-8575-3B4B6913398A}"/>
              </a:ext>
            </a:extLst>
          </p:cNvPr>
          <p:cNvSpPr>
            <a:spLocks noGrp="1"/>
          </p:cNvSpPr>
          <p:nvPr>
            <p:ph idx="1"/>
          </p:nvPr>
        </p:nvSpPr>
        <p:spPr>
          <a:xfrm>
            <a:off x="970362" y="1707390"/>
            <a:ext cx="10515600" cy="4351338"/>
          </a:xfrm>
        </p:spPr>
        <p:txBody>
          <a:bodyPr>
            <a:normAutofit/>
          </a:bodyPr>
          <a:lstStyle/>
          <a:p>
            <a:pPr algn="just"/>
            <a:r>
              <a:rPr lang="en-US" dirty="0"/>
              <a:t>These charts are used to check, whether process data remains under control for the shorter time span. </a:t>
            </a:r>
          </a:p>
          <a:p>
            <a:pPr algn="just"/>
            <a:r>
              <a:rPr lang="en-US" dirty="0"/>
              <a:t>They involve process control limits and sometimes customer specification limits as operational ranges or bands. </a:t>
            </a:r>
          </a:p>
          <a:p>
            <a:pPr algn="just"/>
            <a:r>
              <a:rPr lang="en-US" dirty="0"/>
              <a:t>Process data is analyzed to remain within process control limits. Whenever data goes out of control limits, it certainly has some special causes – to be investigated &amp; removed immediately. </a:t>
            </a:r>
          </a:p>
          <a:p>
            <a:pPr algn="just"/>
            <a:r>
              <a:rPr lang="en-US" dirty="0"/>
              <a:t>The aim of these charts is to ensure process data doesn’t go beyond control limits. </a:t>
            </a:r>
          </a:p>
          <a:p>
            <a:r>
              <a:rPr lang="en-US" dirty="0"/>
              <a:t>However, some exception rules are also there to ascertain the condition of a process going out of control, while well within control limits.</a:t>
            </a:r>
            <a:endParaRPr lang="en-ZW" dirty="0"/>
          </a:p>
        </p:txBody>
      </p:sp>
    </p:spTree>
    <p:extLst>
      <p:ext uri="{BB962C8B-B14F-4D97-AF65-F5344CB8AC3E}">
        <p14:creationId xmlns:p14="http://schemas.microsoft.com/office/powerpoint/2010/main" val="13599802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a:extLst>
              <a:ext uri="{FF2B5EF4-FFF2-40B4-BE49-F238E27FC236}">
                <a16:creationId xmlns:a16="http://schemas.microsoft.com/office/drawing/2014/main" id="{C1864D81-724A-40AE-9059-3BF85020C57D}"/>
              </a:ext>
            </a:extLst>
          </p:cNvPr>
          <p:cNvSpPr>
            <a:spLocks noGrp="1" noChangeArrowheads="1"/>
          </p:cNvSpPr>
          <p:nvPr>
            <p:ph type="title"/>
          </p:nvPr>
        </p:nvSpPr>
        <p:spPr>
          <a:xfrm>
            <a:off x="1905000" y="533400"/>
            <a:ext cx="8229600" cy="704850"/>
          </a:xfrm>
        </p:spPr>
        <p:txBody>
          <a:bodyPr>
            <a:normAutofit/>
          </a:bodyPr>
          <a:lstStyle/>
          <a:p>
            <a:pPr algn="ctr" eaLnBrk="1" fontAlgn="auto" hangingPunct="1">
              <a:spcAft>
                <a:spcPts val="0"/>
              </a:spcAft>
              <a:defRPr/>
            </a:pPr>
            <a:r>
              <a:rPr lang="en-US" b="1" dirty="0">
                <a:solidFill>
                  <a:schemeClr val="accent3">
                    <a:lumMod val="50000"/>
                  </a:schemeClr>
                </a:solidFill>
                <a:latin typeface="Andalus" pitchFamily="18" charset="-78"/>
                <a:cs typeface="Andalus" pitchFamily="18" charset="-78"/>
              </a:rPr>
              <a:t>CONTROL CHARTS</a:t>
            </a:r>
          </a:p>
        </p:txBody>
      </p:sp>
      <p:sp>
        <p:nvSpPr>
          <p:cNvPr id="25603" name="Rectangle 3">
            <a:extLst>
              <a:ext uri="{FF2B5EF4-FFF2-40B4-BE49-F238E27FC236}">
                <a16:creationId xmlns:a16="http://schemas.microsoft.com/office/drawing/2014/main" id="{EDD3B056-D58B-435D-BA39-A5E06BA01AD8}"/>
              </a:ext>
            </a:extLst>
          </p:cNvPr>
          <p:cNvSpPr>
            <a:spLocks noGrp="1" noChangeArrowheads="1"/>
          </p:cNvSpPr>
          <p:nvPr>
            <p:ph sz="half" idx="1"/>
          </p:nvPr>
        </p:nvSpPr>
        <p:spPr>
          <a:xfrm>
            <a:off x="1430990" y="1488281"/>
            <a:ext cx="4038600" cy="2819400"/>
          </a:xfrm>
        </p:spPr>
        <p:txBody>
          <a:bodyPr>
            <a:normAutofit/>
          </a:bodyPr>
          <a:lstStyle/>
          <a:p>
            <a:pPr marL="274320" indent="-274320" eaLnBrk="1" fontAlgn="auto" hangingPunct="1">
              <a:lnSpc>
                <a:spcPct val="150000"/>
              </a:lnSpc>
              <a:spcAft>
                <a:spcPts val="0"/>
              </a:spcAft>
              <a:buClr>
                <a:schemeClr val="accent3"/>
              </a:buClr>
              <a:buFont typeface="Wingdings 2"/>
              <a:buChar char=""/>
              <a:defRPr/>
            </a:pPr>
            <a:r>
              <a:rPr lang="en-US" dirty="0">
                <a:solidFill>
                  <a:schemeClr val="accent3">
                    <a:lumMod val="50000"/>
                  </a:schemeClr>
                </a:solidFill>
                <a:latin typeface="Andalus" pitchFamily="18" charset="-78"/>
                <a:cs typeface="Andalus" pitchFamily="18" charset="-78"/>
              </a:rPr>
              <a:t>A graph that establishes control limits of a process</a:t>
            </a:r>
          </a:p>
          <a:p>
            <a:pPr marL="274320" indent="-274320" eaLnBrk="1" fontAlgn="auto" hangingPunct="1">
              <a:lnSpc>
                <a:spcPct val="150000"/>
              </a:lnSpc>
              <a:spcAft>
                <a:spcPts val="0"/>
              </a:spcAft>
              <a:buClr>
                <a:schemeClr val="accent3"/>
              </a:buClr>
              <a:buFont typeface="Wingdings 2"/>
              <a:buChar char=""/>
              <a:defRPr/>
            </a:pPr>
            <a:r>
              <a:rPr lang="en-US" dirty="0">
                <a:solidFill>
                  <a:schemeClr val="accent3">
                    <a:lumMod val="50000"/>
                  </a:schemeClr>
                </a:solidFill>
                <a:latin typeface="Andalus" pitchFamily="18" charset="-78"/>
                <a:cs typeface="Andalus" pitchFamily="18" charset="-78"/>
              </a:rPr>
              <a:t>Control limits</a:t>
            </a:r>
          </a:p>
          <a:p>
            <a:pPr marL="640080" lvl="1" indent="-246888" eaLnBrk="1" fontAlgn="auto" hangingPunct="1">
              <a:lnSpc>
                <a:spcPct val="150000"/>
              </a:lnSpc>
              <a:spcAft>
                <a:spcPts val="0"/>
              </a:spcAft>
              <a:buFont typeface="Wingdings 2"/>
              <a:buChar char=""/>
              <a:defRPr/>
            </a:pPr>
            <a:r>
              <a:rPr lang="en-US" sz="2000" dirty="0">
                <a:solidFill>
                  <a:schemeClr val="accent3">
                    <a:lumMod val="50000"/>
                  </a:schemeClr>
                </a:solidFill>
                <a:latin typeface="Andalus" pitchFamily="18" charset="-78"/>
                <a:cs typeface="Andalus" pitchFamily="18" charset="-78"/>
              </a:rPr>
              <a:t>upper and lower bands of a control chart</a:t>
            </a:r>
          </a:p>
        </p:txBody>
      </p:sp>
      <p:sp>
        <p:nvSpPr>
          <p:cNvPr id="25604" name="Rectangle 4">
            <a:extLst>
              <a:ext uri="{FF2B5EF4-FFF2-40B4-BE49-F238E27FC236}">
                <a16:creationId xmlns:a16="http://schemas.microsoft.com/office/drawing/2014/main" id="{DD688214-7A34-4DEF-9FEC-FD3DA37DAE09}"/>
              </a:ext>
            </a:extLst>
          </p:cNvPr>
          <p:cNvSpPr>
            <a:spLocks noGrp="1" noChangeArrowheads="1"/>
          </p:cNvSpPr>
          <p:nvPr>
            <p:ph sz="half" idx="2"/>
          </p:nvPr>
        </p:nvSpPr>
        <p:spPr>
          <a:xfrm>
            <a:off x="6265210" y="1562530"/>
            <a:ext cx="4495800" cy="2819400"/>
          </a:xfrm>
        </p:spPr>
        <p:txBody>
          <a:bodyPr>
            <a:noAutofit/>
          </a:bodyPr>
          <a:lstStyle/>
          <a:p>
            <a:pPr marL="274320" indent="-274320" eaLnBrk="1" fontAlgn="auto" hangingPunct="1">
              <a:spcAft>
                <a:spcPts val="0"/>
              </a:spcAft>
              <a:buClr>
                <a:schemeClr val="accent3"/>
              </a:buClr>
              <a:buFont typeface="Wingdings 2"/>
              <a:buNone/>
              <a:defRPr/>
            </a:pPr>
            <a:endParaRPr lang="en-US" sz="2000" b="1" dirty="0">
              <a:solidFill>
                <a:schemeClr val="accent3">
                  <a:lumMod val="50000"/>
                </a:schemeClr>
              </a:solidFill>
              <a:latin typeface="Andalus" pitchFamily="18" charset="-78"/>
              <a:cs typeface="Andalus" pitchFamily="18" charset="-78"/>
            </a:endParaRPr>
          </a:p>
          <a:p>
            <a:pPr marL="274320" indent="-274320" eaLnBrk="1" fontAlgn="auto" hangingPunct="1">
              <a:spcAft>
                <a:spcPts val="0"/>
              </a:spcAft>
              <a:buClr>
                <a:schemeClr val="accent3"/>
              </a:buClr>
              <a:buFont typeface="Wingdings 2"/>
              <a:buNone/>
              <a:defRPr/>
            </a:pPr>
            <a:endParaRPr lang="en-US" sz="2000" b="1" dirty="0">
              <a:solidFill>
                <a:schemeClr val="accent3">
                  <a:lumMod val="50000"/>
                </a:schemeClr>
              </a:solidFill>
              <a:latin typeface="Andalus" pitchFamily="18" charset="-78"/>
              <a:cs typeface="Andalus" pitchFamily="18" charset="-78"/>
            </a:endParaRPr>
          </a:p>
          <a:p>
            <a:pPr marL="274320" indent="-274320" eaLnBrk="1" fontAlgn="auto" hangingPunct="1">
              <a:spcAft>
                <a:spcPts val="0"/>
              </a:spcAft>
              <a:buClr>
                <a:schemeClr val="accent3"/>
              </a:buClr>
              <a:buFont typeface="Wingdings 2"/>
              <a:buNone/>
              <a:defRPr/>
            </a:pPr>
            <a:endParaRPr lang="en-US" sz="2000" b="1" dirty="0">
              <a:solidFill>
                <a:schemeClr val="accent3">
                  <a:lumMod val="50000"/>
                </a:schemeClr>
              </a:solidFill>
              <a:latin typeface="Andalus" pitchFamily="18" charset="-78"/>
              <a:cs typeface="Andalus" pitchFamily="18" charset="-78"/>
            </a:endParaRPr>
          </a:p>
          <a:p>
            <a:pPr marL="274320" indent="-274320" eaLnBrk="1" fontAlgn="auto" hangingPunct="1">
              <a:spcAft>
                <a:spcPts val="0"/>
              </a:spcAft>
              <a:buClr>
                <a:schemeClr val="accent3"/>
              </a:buClr>
              <a:buFont typeface="Wingdings 2"/>
              <a:buNone/>
              <a:defRPr/>
            </a:pPr>
            <a:r>
              <a:rPr lang="en-US" sz="2000" b="1" dirty="0">
                <a:solidFill>
                  <a:schemeClr val="accent3">
                    <a:lumMod val="50000"/>
                  </a:schemeClr>
                </a:solidFill>
                <a:latin typeface="Andalus" pitchFamily="18" charset="-78"/>
                <a:cs typeface="Andalus" pitchFamily="18" charset="-78"/>
              </a:rPr>
              <a:t>Types of charts</a:t>
            </a:r>
          </a:p>
          <a:p>
            <a:pPr marL="640080" lvl="1" indent="-246888" eaLnBrk="1" fontAlgn="auto" hangingPunct="1">
              <a:spcAft>
                <a:spcPts val="0"/>
              </a:spcAft>
              <a:buFont typeface="Wingdings 2"/>
              <a:buChar char=""/>
              <a:defRPr/>
            </a:pPr>
            <a:r>
              <a:rPr lang="en-US" sz="2000" b="1" dirty="0">
                <a:solidFill>
                  <a:schemeClr val="accent3">
                    <a:lumMod val="50000"/>
                  </a:schemeClr>
                </a:solidFill>
                <a:latin typeface="Andalus" pitchFamily="18" charset="-78"/>
                <a:cs typeface="Andalus" pitchFamily="18" charset="-78"/>
              </a:rPr>
              <a:t>Attributes</a:t>
            </a:r>
          </a:p>
          <a:p>
            <a:pPr lvl="2" indent="-246888" eaLnBrk="1" fontAlgn="auto" hangingPunct="1">
              <a:spcAft>
                <a:spcPts val="0"/>
              </a:spcAft>
              <a:buClr>
                <a:schemeClr val="accent1">
                  <a:shade val="75000"/>
                </a:schemeClr>
              </a:buClr>
              <a:buFont typeface="Wingdings 2"/>
              <a:buChar char=""/>
              <a:defRPr/>
            </a:pPr>
            <a:r>
              <a:rPr lang="en-US" sz="2000" dirty="0">
                <a:solidFill>
                  <a:schemeClr val="accent3">
                    <a:lumMod val="50000"/>
                  </a:schemeClr>
                </a:solidFill>
                <a:latin typeface="Andalus" pitchFamily="18" charset="-78"/>
                <a:cs typeface="Andalus" pitchFamily="18" charset="-78"/>
              </a:rPr>
              <a:t>p-chart - uses portion defective in a sample</a:t>
            </a:r>
          </a:p>
          <a:p>
            <a:pPr lvl="2" indent="-246888" eaLnBrk="1" fontAlgn="auto" hangingPunct="1">
              <a:spcAft>
                <a:spcPts val="0"/>
              </a:spcAft>
              <a:buClr>
                <a:schemeClr val="accent1">
                  <a:shade val="75000"/>
                </a:schemeClr>
              </a:buClr>
              <a:buFont typeface="Wingdings 2"/>
              <a:buChar char=""/>
              <a:defRPr/>
            </a:pPr>
            <a:r>
              <a:rPr lang="en-US" sz="2000" dirty="0">
                <a:solidFill>
                  <a:schemeClr val="accent3">
                    <a:lumMod val="50000"/>
                  </a:schemeClr>
                </a:solidFill>
                <a:latin typeface="Andalus" pitchFamily="18" charset="-78"/>
                <a:cs typeface="Andalus" pitchFamily="18" charset="-78"/>
              </a:rPr>
              <a:t>c-chart -uses number of  defects in an item</a:t>
            </a:r>
          </a:p>
          <a:p>
            <a:pPr lvl="2" indent="-246888" eaLnBrk="1" fontAlgn="auto" hangingPunct="1">
              <a:spcAft>
                <a:spcPts val="0"/>
              </a:spcAft>
              <a:buClr>
                <a:schemeClr val="accent1">
                  <a:shade val="75000"/>
                </a:schemeClr>
              </a:buClr>
              <a:buFont typeface="Wingdings 2"/>
              <a:buNone/>
              <a:defRPr/>
            </a:pPr>
            <a:endParaRPr lang="en-US" sz="2000" dirty="0">
              <a:solidFill>
                <a:schemeClr val="accent3">
                  <a:lumMod val="50000"/>
                </a:schemeClr>
              </a:solidFill>
              <a:latin typeface="Andalus" pitchFamily="18" charset="-78"/>
              <a:cs typeface="Andalus" pitchFamily="18" charset="-78"/>
            </a:endParaRPr>
          </a:p>
          <a:p>
            <a:pPr marL="640080" lvl="1" indent="-246888" eaLnBrk="1" fontAlgn="auto" hangingPunct="1">
              <a:spcAft>
                <a:spcPts val="0"/>
              </a:spcAft>
              <a:buFont typeface="Wingdings 2"/>
              <a:buChar char=""/>
              <a:defRPr/>
            </a:pPr>
            <a:r>
              <a:rPr lang="en-US" sz="2000" b="1" dirty="0">
                <a:solidFill>
                  <a:schemeClr val="accent3">
                    <a:lumMod val="50000"/>
                  </a:schemeClr>
                </a:solidFill>
                <a:latin typeface="Andalus" pitchFamily="18" charset="-78"/>
                <a:cs typeface="Andalus" pitchFamily="18" charset="-78"/>
              </a:rPr>
              <a:t>Variables</a:t>
            </a:r>
          </a:p>
          <a:p>
            <a:pPr lvl="2" indent="-246888" eaLnBrk="1" fontAlgn="auto" hangingPunct="1">
              <a:spcAft>
                <a:spcPts val="0"/>
              </a:spcAft>
              <a:buClr>
                <a:schemeClr val="accent1">
                  <a:shade val="75000"/>
                </a:schemeClr>
              </a:buClr>
              <a:buFont typeface="Wingdings 2"/>
              <a:buChar char=""/>
              <a:defRPr/>
            </a:pPr>
            <a:r>
              <a:rPr lang="en-US" sz="2000" dirty="0">
                <a:solidFill>
                  <a:schemeClr val="accent3">
                    <a:lumMod val="50000"/>
                  </a:schemeClr>
                </a:solidFill>
                <a:latin typeface="Andalus" pitchFamily="18" charset="-78"/>
                <a:cs typeface="Andalus" pitchFamily="18" charset="-78"/>
              </a:rPr>
              <a:t>range (R-chart)</a:t>
            </a:r>
          </a:p>
          <a:p>
            <a:pPr lvl="2" indent="-246888" eaLnBrk="1" fontAlgn="auto" hangingPunct="1">
              <a:spcAft>
                <a:spcPts val="0"/>
              </a:spcAft>
              <a:buClr>
                <a:schemeClr val="accent1">
                  <a:shade val="75000"/>
                </a:schemeClr>
              </a:buClr>
              <a:buFont typeface="Wingdings 2"/>
              <a:buChar char=""/>
              <a:defRPr/>
            </a:pPr>
            <a:r>
              <a:rPr lang="en-US" sz="2000" dirty="0">
                <a:solidFill>
                  <a:schemeClr val="accent3">
                    <a:lumMod val="50000"/>
                  </a:schemeClr>
                </a:solidFill>
                <a:latin typeface="Andalus" pitchFamily="18" charset="-78"/>
                <a:cs typeface="Andalus" pitchFamily="18" charset="-78"/>
              </a:rPr>
              <a:t>mean (x bar – chart)</a:t>
            </a:r>
          </a:p>
        </p:txBody>
      </p:sp>
      <p:sp>
        <p:nvSpPr>
          <p:cNvPr id="27654" name="Slide Number Placeholder 5">
            <a:extLst>
              <a:ext uri="{FF2B5EF4-FFF2-40B4-BE49-F238E27FC236}">
                <a16:creationId xmlns:a16="http://schemas.microsoft.com/office/drawing/2014/main" id="{53658761-FFAD-4FC3-BCF4-A5408FB36C7B}"/>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400">
                <a:solidFill>
                  <a:srgbClr val="FFFFFF"/>
                </a:solidFill>
              </a:rPr>
              <a:t>4-</a:t>
            </a:r>
            <a:fld id="{30CD83DA-143F-4082-933D-D4BE22DA8C26}" type="slidenum">
              <a:rPr lang="en-US" altLang="en-US" sz="1400">
                <a:solidFill>
                  <a:srgbClr val="FFFFFF"/>
                </a:solidFill>
              </a:rPr>
              <a:pPr eaLnBrk="1" hangingPunct="1"/>
              <a:t>22</a:t>
            </a:fld>
            <a:endParaRPr lang="en-US" altLang="en-US" sz="1400">
              <a:solidFill>
                <a:srgbClr val="FFFFFF"/>
              </a:solidFill>
            </a:endParaRPr>
          </a:p>
        </p:txBody>
      </p:sp>
      <p:sp>
        <p:nvSpPr>
          <p:cNvPr id="8" name="Rectangle 4">
            <a:extLst>
              <a:ext uri="{FF2B5EF4-FFF2-40B4-BE49-F238E27FC236}">
                <a16:creationId xmlns:a16="http://schemas.microsoft.com/office/drawing/2014/main" id="{3C6F203A-1A91-4221-97E0-5CC66CDE0340}"/>
              </a:ext>
            </a:extLst>
          </p:cNvPr>
          <p:cNvSpPr>
            <a:spLocks noChangeArrowheads="1"/>
          </p:cNvSpPr>
          <p:nvPr/>
        </p:nvSpPr>
        <p:spPr bwMode="auto">
          <a:xfrm>
            <a:off x="1430990" y="4011244"/>
            <a:ext cx="4343400" cy="2000548"/>
          </a:xfrm>
          <a:prstGeom prst="rect">
            <a:avLst/>
          </a:prstGeom>
          <a:noFill/>
          <a:ln w="9525">
            <a:noFill/>
            <a:miter lim="800000"/>
            <a:headEnd/>
            <a:tailEnd/>
          </a:ln>
          <a:effectLst/>
        </p:spPr>
        <p:txBody>
          <a:bodyPr wrap="square" anchor="ctr">
            <a:spAutoFit/>
          </a:bodyPr>
          <a:lstStyle/>
          <a:p>
            <a:pPr marL="381000" indent="-381000" algn="l">
              <a:buFont typeface="Wingdings" pitchFamily="2" charset="2"/>
              <a:buChar char="§"/>
              <a:defRPr/>
            </a:pPr>
            <a:r>
              <a:rPr lang="en-US" sz="2000" dirty="0">
                <a:solidFill>
                  <a:schemeClr val="accent3">
                    <a:lumMod val="50000"/>
                  </a:schemeClr>
                </a:solidFill>
                <a:latin typeface="Andalus" pitchFamily="18" charset="-78"/>
                <a:cs typeface="Andalus" pitchFamily="18" charset="-78"/>
              </a:rPr>
              <a:t>Attribute charts require larger sample sizes of 50 to 100 parts</a:t>
            </a:r>
          </a:p>
          <a:p>
            <a:pPr marL="381000" indent="-381000" algn="l">
              <a:buFont typeface="Wingdings" pitchFamily="2" charset="2"/>
              <a:buChar char="§"/>
              <a:defRPr/>
            </a:pPr>
            <a:endParaRPr lang="en-US" sz="2000" dirty="0">
              <a:solidFill>
                <a:schemeClr val="accent3">
                  <a:lumMod val="50000"/>
                </a:schemeClr>
              </a:solidFill>
              <a:latin typeface="Andalus" pitchFamily="18" charset="-78"/>
              <a:cs typeface="Andalus" pitchFamily="18" charset="-78"/>
            </a:endParaRPr>
          </a:p>
          <a:p>
            <a:pPr marL="381000" indent="-381000" algn="l">
              <a:spcBef>
                <a:spcPct val="20000"/>
              </a:spcBef>
              <a:buFont typeface="Wingdings" pitchFamily="2" charset="2"/>
              <a:buChar char="§"/>
              <a:defRPr/>
            </a:pPr>
            <a:r>
              <a:rPr lang="en-US" sz="2000" dirty="0">
                <a:solidFill>
                  <a:schemeClr val="accent3">
                    <a:lumMod val="50000"/>
                  </a:schemeClr>
                </a:solidFill>
                <a:latin typeface="Andalus" pitchFamily="18" charset="-78"/>
                <a:cs typeface="Andalus" pitchFamily="18" charset="-78"/>
              </a:rPr>
              <a:t>Variable charts require smaller samples of 2 to 10 parts in a sample</a:t>
            </a:r>
          </a:p>
        </p:txBody>
      </p:sp>
    </p:spTree>
    <p:extLst>
      <p:ext uri="{BB962C8B-B14F-4D97-AF65-F5344CB8AC3E}">
        <p14:creationId xmlns:p14="http://schemas.microsoft.com/office/powerpoint/2010/main" val="295660017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wipe(left)">
                                      <p:cBhvr>
                                        <p:cTn id="7" dur="500"/>
                                        <p:tgtEl>
                                          <p:spTgt spid="8">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8">
                                            <p:txEl>
                                              <p:pRg st="2" end="2"/>
                                            </p:txEl>
                                          </p:spTgt>
                                        </p:tgtEl>
                                        <p:attrNameLst>
                                          <p:attrName>style.visibility</p:attrName>
                                        </p:attrNameLst>
                                      </p:cBhvr>
                                      <p:to>
                                        <p:strVal val="visible"/>
                                      </p:to>
                                    </p:set>
                                    <p:animEffect transition="in" filter="wipe(left)">
                                      <p:cBhvr>
                                        <p:cTn id="12" dur="500"/>
                                        <p:tgtEl>
                                          <p:spTgt spid="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a:extLst>
              <a:ext uri="{FF2B5EF4-FFF2-40B4-BE49-F238E27FC236}">
                <a16:creationId xmlns:a16="http://schemas.microsoft.com/office/drawing/2014/main" id="{5387184C-5A83-4AEA-B68B-7CE27D4586B5}"/>
              </a:ext>
            </a:extLst>
          </p:cNvPr>
          <p:cNvSpPr>
            <a:spLocks noGrp="1" noChangeArrowheads="1"/>
          </p:cNvSpPr>
          <p:nvPr>
            <p:ph type="title"/>
          </p:nvPr>
        </p:nvSpPr>
        <p:spPr>
          <a:xfrm>
            <a:off x="2209800" y="609600"/>
            <a:ext cx="7543800" cy="1066800"/>
          </a:xfrm>
        </p:spPr>
        <p:txBody>
          <a:bodyPr lIns="90488" tIns="44450" rIns="90488" bIns="44450">
            <a:noAutofit/>
          </a:bodyPr>
          <a:lstStyle/>
          <a:p>
            <a:pPr algn="ctr" eaLnBrk="1" fontAlgn="auto" hangingPunct="1">
              <a:spcAft>
                <a:spcPts val="0"/>
              </a:spcAft>
              <a:defRPr/>
            </a:pPr>
            <a:r>
              <a:rPr lang="en-US" sz="4400" b="1" dirty="0">
                <a:solidFill>
                  <a:schemeClr val="accent3">
                    <a:lumMod val="50000"/>
                  </a:schemeClr>
                </a:solidFill>
                <a:latin typeface="Andalus" pitchFamily="18" charset="-78"/>
                <a:cs typeface="Andalus" pitchFamily="18" charset="-78"/>
              </a:rPr>
              <a:t>PROCESS CONTROL CHART</a:t>
            </a:r>
          </a:p>
        </p:txBody>
      </p:sp>
      <p:sp>
        <p:nvSpPr>
          <p:cNvPr id="28676" name="Slide Number Placeholder 46">
            <a:extLst>
              <a:ext uri="{FF2B5EF4-FFF2-40B4-BE49-F238E27FC236}">
                <a16:creationId xmlns:a16="http://schemas.microsoft.com/office/drawing/2014/main" id="{D39F1C1F-7E86-4E72-B4E8-BB6DD6D7F05A}"/>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400">
                <a:solidFill>
                  <a:srgbClr val="FFFFFF"/>
                </a:solidFill>
              </a:rPr>
              <a:t>4-</a:t>
            </a:r>
            <a:fld id="{01F56015-4948-4F28-979D-6C4547B409DC}" type="slidenum">
              <a:rPr lang="en-US" altLang="en-US" sz="1400">
                <a:solidFill>
                  <a:srgbClr val="FFFFFF"/>
                </a:solidFill>
              </a:rPr>
              <a:pPr eaLnBrk="1" hangingPunct="1"/>
              <a:t>23</a:t>
            </a:fld>
            <a:endParaRPr lang="en-US" altLang="en-US" sz="1400">
              <a:solidFill>
                <a:srgbClr val="FFFFFF"/>
              </a:solidFill>
            </a:endParaRPr>
          </a:p>
        </p:txBody>
      </p:sp>
      <p:grpSp>
        <p:nvGrpSpPr>
          <p:cNvPr id="28675" name="Group 50">
            <a:extLst>
              <a:ext uri="{FF2B5EF4-FFF2-40B4-BE49-F238E27FC236}">
                <a16:creationId xmlns:a16="http://schemas.microsoft.com/office/drawing/2014/main" id="{A8824894-7E4A-4D11-88B8-D09383B73B0D}"/>
              </a:ext>
            </a:extLst>
          </p:cNvPr>
          <p:cNvGrpSpPr>
            <a:grpSpLocks/>
          </p:cNvGrpSpPr>
          <p:nvPr/>
        </p:nvGrpSpPr>
        <p:grpSpPr bwMode="auto">
          <a:xfrm>
            <a:off x="2311400" y="2534356"/>
            <a:ext cx="7162800" cy="4114800"/>
            <a:chOff x="816" y="1104"/>
            <a:chExt cx="4752" cy="2886"/>
          </a:xfrm>
        </p:grpSpPr>
        <p:sp>
          <p:nvSpPr>
            <p:cNvPr id="27696" name="Rectangle 48">
              <a:extLst>
                <a:ext uri="{FF2B5EF4-FFF2-40B4-BE49-F238E27FC236}">
                  <a16:creationId xmlns:a16="http://schemas.microsoft.com/office/drawing/2014/main" id="{96524790-2191-4231-BBED-04EC8939A40D}"/>
                </a:ext>
              </a:extLst>
            </p:cNvPr>
            <p:cNvSpPr>
              <a:spLocks noChangeArrowheads="1"/>
            </p:cNvSpPr>
            <p:nvPr/>
          </p:nvSpPr>
          <p:spPr bwMode="auto">
            <a:xfrm>
              <a:off x="816" y="1104"/>
              <a:ext cx="4752" cy="2880"/>
            </a:xfrm>
            <a:prstGeom prst="rect">
              <a:avLst/>
            </a:prstGeom>
            <a:solidFill>
              <a:schemeClr val="accent1"/>
            </a:solidFill>
            <a:ln w="9525">
              <a:solidFill>
                <a:schemeClr val="tx1"/>
              </a:solidFill>
              <a:miter lim="800000"/>
              <a:headEnd/>
              <a:tailEnd/>
            </a:ln>
            <a:effectLst/>
          </p:spPr>
          <p:txBody>
            <a:bodyPr wrap="none" anchor="ctr"/>
            <a:lstStyle/>
            <a:p>
              <a:pPr>
                <a:defRPr/>
              </a:pPr>
              <a:endParaRPr lang="en-ZW" sz="2400">
                <a:solidFill>
                  <a:schemeClr val="accent3">
                    <a:lumMod val="50000"/>
                  </a:schemeClr>
                </a:solidFill>
              </a:endParaRPr>
            </a:p>
          </p:txBody>
        </p:sp>
        <p:sp>
          <p:nvSpPr>
            <p:cNvPr id="27652" name="Rectangle 4">
              <a:extLst>
                <a:ext uri="{FF2B5EF4-FFF2-40B4-BE49-F238E27FC236}">
                  <a16:creationId xmlns:a16="http://schemas.microsoft.com/office/drawing/2014/main" id="{7FB7A577-6319-4982-9635-2F3E6E504166}"/>
                </a:ext>
              </a:extLst>
            </p:cNvPr>
            <p:cNvSpPr>
              <a:spLocks noChangeArrowheads="1"/>
            </p:cNvSpPr>
            <p:nvPr/>
          </p:nvSpPr>
          <p:spPr bwMode="auto">
            <a:xfrm>
              <a:off x="1570" y="1620"/>
              <a:ext cx="3864" cy="1315"/>
            </a:xfrm>
            <a:prstGeom prst="rect">
              <a:avLst/>
            </a:prstGeom>
            <a:solidFill>
              <a:srgbClr val="FFCC99"/>
            </a:solidFill>
            <a:ln w="9525">
              <a:noFill/>
              <a:miter lim="800000"/>
              <a:headEnd/>
              <a:tailEnd/>
            </a:ln>
            <a:effectLst/>
          </p:spPr>
          <p:txBody>
            <a:bodyPr wrap="none" anchor="ctr"/>
            <a:lstStyle/>
            <a:p>
              <a:pPr>
                <a:defRPr/>
              </a:pPr>
              <a:endParaRPr lang="en-ZW" sz="2400">
                <a:solidFill>
                  <a:schemeClr val="accent3">
                    <a:lumMod val="50000"/>
                  </a:schemeClr>
                </a:solidFill>
              </a:endParaRPr>
            </a:p>
          </p:txBody>
        </p:sp>
        <p:sp>
          <p:nvSpPr>
            <p:cNvPr id="27653" name="Line 5">
              <a:extLst>
                <a:ext uri="{FF2B5EF4-FFF2-40B4-BE49-F238E27FC236}">
                  <a16:creationId xmlns:a16="http://schemas.microsoft.com/office/drawing/2014/main" id="{C9192873-4E81-4419-ACFC-3AC41915AC00}"/>
                </a:ext>
              </a:extLst>
            </p:cNvPr>
            <p:cNvSpPr>
              <a:spLocks noChangeShapeType="1"/>
            </p:cNvSpPr>
            <p:nvPr/>
          </p:nvSpPr>
          <p:spPr bwMode="auto">
            <a:xfrm flipV="1">
              <a:off x="2343" y="3474"/>
              <a:ext cx="0" cy="118"/>
            </a:xfrm>
            <a:prstGeom prst="line">
              <a:avLst/>
            </a:prstGeom>
            <a:noFill/>
            <a:ln w="38100">
              <a:solidFill>
                <a:srgbClr val="EEEEEE"/>
              </a:solidFill>
              <a:round/>
              <a:headEnd/>
              <a:tailEnd/>
            </a:ln>
            <a:effectLst/>
          </p:spPr>
          <p:txBody>
            <a:bodyPr wrap="none" anchor="ctr"/>
            <a:lstStyle/>
            <a:p>
              <a:pPr>
                <a:defRPr/>
              </a:pPr>
              <a:endParaRPr lang="en-ZW" sz="2400">
                <a:solidFill>
                  <a:schemeClr val="accent3">
                    <a:lumMod val="50000"/>
                  </a:schemeClr>
                </a:solidFill>
              </a:endParaRPr>
            </a:p>
          </p:txBody>
        </p:sp>
        <p:sp>
          <p:nvSpPr>
            <p:cNvPr id="27654" name="Line 6">
              <a:extLst>
                <a:ext uri="{FF2B5EF4-FFF2-40B4-BE49-F238E27FC236}">
                  <a16:creationId xmlns:a16="http://schemas.microsoft.com/office/drawing/2014/main" id="{59F131CF-8824-4E33-86F3-63C54DC34032}"/>
                </a:ext>
              </a:extLst>
            </p:cNvPr>
            <p:cNvSpPr>
              <a:spLocks noChangeShapeType="1"/>
            </p:cNvSpPr>
            <p:nvPr/>
          </p:nvSpPr>
          <p:spPr bwMode="auto">
            <a:xfrm flipV="1">
              <a:off x="3113" y="3474"/>
              <a:ext cx="0" cy="118"/>
            </a:xfrm>
            <a:prstGeom prst="line">
              <a:avLst/>
            </a:prstGeom>
            <a:noFill/>
            <a:ln w="38100">
              <a:solidFill>
                <a:srgbClr val="EEEEEE"/>
              </a:solidFill>
              <a:round/>
              <a:headEnd/>
              <a:tailEnd/>
            </a:ln>
            <a:effectLst/>
          </p:spPr>
          <p:txBody>
            <a:bodyPr wrap="none" anchor="ctr"/>
            <a:lstStyle/>
            <a:p>
              <a:pPr>
                <a:defRPr/>
              </a:pPr>
              <a:endParaRPr lang="en-ZW" sz="2400">
                <a:solidFill>
                  <a:schemeClr val="accent3">
                    <a:lumMod val="50000"/>
                  </a:schemeClr>
                </a:solidFill>
              </a:endParaRPr>
            </a:p>
          </p:txBody>
        </p:sp>
        <p:sp>
          <p:nvSpPr>
            <p:cNvPr id="27655" name="Line 7">
              <a:extLst>
                <a:ext uri="{FF2B5EF4-FFF2-40B4-BE49-F238E27FC236}">
                  <a16:creationId xmlns:a16="http://schemas.microsoft.com/office/drawing/2014/main" id="{9EC86A7D-B72A-480E-BEDD-B90D57ED2D29}"/>
                </a:ext>
              </a:extLst>
            </p:cNvPr>
            <p:cNvSpPr>
              <a:spLocks noChangeShapeType="1"/>
            </p:cNvSpPr>
            <p:nvPr/>
          </p:nvSpPr>
          <p:spPr bwMode="auto">
            <a:xfrm flipV="1">
              <a:off x="3884" y="3474"/>
              <a:ext cx="0" cy="118"/>
            </a:xfrm>
            <a:prstGeom prst="line">
              <a:avLst/>
            </a:prstGeom>
            <a:noFill/>
            <a:ln w="38100">
              <a:solidFill>
                <a:srgbClr val="EEEEEE"/>
              </a:solidFill>
              <a:round/>
              <a:headEnd/>
              <a:tailEnd/>
            </a:ln>
            <a:effectLst/>
          </p:spPr>
          <p:txBody>
            <a:bodyPr wrap="none" anchor="ctr"/>
            <a:lstStyle/>
            <a:p>
              <a:pPr>
                <a:defRPr/>
              </a:pPr>
              <a:endParaRPr lang="en-ZW" sz="2400">
                <a:solidFill>
                  <a:schemeClr val="accent3">
                    <a:lumMod val="50000"/>
                  </a:schemeClr>
                </a:solidFill>
              </a:endParaRPr>
            </a:p>
          </p:txBody>
        </p:sp>
        <p:sp>
          <p:nvSpPr>
            <p:cNvPr id="27656" name="Line 8">
              <a:extLst>
                <a:ext uri="{FF2B5EF4-FFF2-40B4-BE49-F238E27FC236}">
                  <a16:creationId xmlns:a16="http://schemas.microsoft.com/office/drawing/2014/main" id="{D9601BC2-BF6A-48B8-A7C0-E8FCB355633E}"/>
                </a:ext>
              </a:extLst>
            </p:cNvPr>
            <p:cNvSpPr>
              <a:spLocks noChangeShapeType="1"/>
            </p:cNvSpPr>
            <p:nvPr/>
          </p:nvSpPr>
          <p:spPr bwMode="auto">
            <a:xfrm flipV="1">
              <a:off x="4655" y="3474"/>
              <a:ext cx="0" cy="118"/>
            </a:xfrm>
            <a:prstGeom prst="line">
              <a:avLst/>
            </a:prstGeom>
            <a:noFill/>
            <a:ln w="38100">
              <a:solidFill>
                <a:srgbClr val="EEEEEE"/>
              </a:solidFill>
              <a:round/>
              <a:headEnd/>
              <a:tailEnd/>
            </a:ln>
            <a:effectLst/>
          </p:spPr>
          <p:txBody>
            <a:bodyPr wrap="none" anchor="ctr"/>
            <a:lstStyle/>
            <a:p>
              <a:pPr>
                <a:defRPr/>
              </a:pPr>
              <a:endParaRPr lang="en-ZW" sz="2400">
                <a:solidFill>
                  <a:schemeClr val="accent3">
                    <a:lumMod val="50000"/>
                  </a:schemeClr>
                </a:solidFill>
              </a:endParaRPr>
            </a:p>
          </p:txBody>
        </p:sp>
        <p:sp>
          <p:nvSpPr>
            <p:cNvPr id="27657" name="Line 9">
              <a:extLst>
                <a:ext uri="{FF2B5EF4-FFF2-40B4-BE49-F238E27FC236}">
                  <a16:creationId xmlns:a16="http://schemas.microsoft.com/office/drawing/2014/main" id="{800F3E54-CEE5-4CB8-9904-0301B26E0D36}"/>
                </a:ext>
              </a:extLst>
            </p:cNvPr>
            <p:cNvSpPr>
              <a:spLocks noChangeShapeType="1"/>
            </p:cNvSpPr>
            <p:nvPr/>
          </p:nvSpPr>
          <p:spPr bwMode="auto">
            <a:xfrm flipV="1">
              <a:off x="1958" y="3474"/>
              <a:ext cx="0" cy="118"/>
            </a:xfrm>
            <a:prstGeom prst="line">
              <a:avLst/>
            </a:prstGeom>
            <a:noFill/>
            <a:ln w="38100">
              <a:solidFill>
                <a:srgbClr val="EEEEEE"/>
              </a:solidFill>
              <a:round/>
              <a:headEnd/>
              <a:tailEnd/>
            </a:ln>
            <a:effectLst/>
          </p:spPr>
          <p:txBody>
            <a:bodyPr wrap="none" anchor="ctr"/>
            <a:lstStyle/>
            <a:p>
              <a:pPr>
                <a:defRPr/>
              </a:pPr>
              <a:endParaRPr lang="en-ZW" sz="2400">
                <a:solidFill>
                  <a:schemeClr val="accent3">
                    <a:lumMod val="50000"/>
                  </a:schemeClr>
                </a:solidFill>
              </a:endParaRPr>
            </a:p>
          </p:txBody>
        </p:sp>
        <p:sp>
          <p:nvSpPr>
            <p:cNvPr id="27658" name="Line 10">
              <a:extLst>
                <a:ext uri="{FF2B5EF4-FFF2-40B4-BE49-F238E27FC236}">
                  <a16:creationId xmlns:a16="http://schemas.microsoft.com/office/drawing/2014/main" id="{EC5546ED-6649-4D1F-9AA4-2E2ADB30E166}"/>
                </a:ext>
              </a:extLst>
            </p:cNvPr>
            <p:cNvSpPr>
              <a:spLocks noChangeShapeType="1"/>
            </p:cNvSpPr>
            <p:nvPr/>
          </p:nvSpPr>
          <p:spPr bwMode="auto">
            <a:xfrm flipV="1">
              <a:off x="2728" y="3474"/>
              <a:ext cx="0" cy="118"/>
            </a:xfrm>
            <a:prstGeom prst="line">
              <a:avLst/>
            </a:prstGeom>
            <a:noFill/>
            <a:ln w="38100">
              <a:solidFill>
                <a:srgbClr val="EEEEEE"/>
              </a:solidFill>
              <a:round/>
              <a:headEnd/>
              <a:tailEnd/>
            </a:ln>
            <a:effectLst/>
          </p:spPr>
          <p:txBody>
            <a:bodyPr wrap="none" anchor="ctr"/>
            <a:lstStyle/>
            <a:p>
              <a:pPr>
                <a:defRPr/>
              </a:pPr>
              <a:endParaRPr lang="en-ZW" sz="2400">
                <a:solidFill>
                  <a:schemeClr val="accent3">
                    <a:lumMod val="50000"/>
                  </a:schemeClr>
                </a:solidFill>
              </a:endParaRPr>
            </a:p>
          </p:txBody>
        </p:sp>
        <p:sp>
          <p:nvSpPr>
            <p:cNvPr id="27659" name="Line 11">
              <a:extLst>
                <a:ext uri="{FF2B5EF4-FFF2-40B4-BE49-F238E27FC236}">
                  <a16:creationId xmlns:a16="http://schemas.microsoft.com/office/drawing/2014/main" id="{D8A5373D-277D-4E20-8966-E15AFE2FCA33}"/>
                </a:ext>
              </a:extLst>
            </p:cNvPr>
            <p:cNvSpPr>
              <a:spLocks noChangeShapeType="1"/>
            </p:cNvSpPr>
            <p:nvPr/>
          </p:nvSpPr>
          <p:spPr bwMode="auto">
            <a:xfrm flipV="1">
              <a:off x="3498" y="3474"/>
              <a:ext cx="0" cy="118"/>
            </a:xfrm>
            <a:prstGeom prst="line">
              <a:avLst/>
            </a:prstGeom>
            <a:noFill/>
            <a:ln w="38100">
              <a:solidFill>
                <a:srgbClr val="EEEEEE"/>
              </a:solidFill>
              <a:round/>
              <a:headEnd/>
              <a:tailEnd/>
            </a:ln>
            <a:effectLst/>
          </p:spPr>
          <p:txBody>
            <a:bodyPr wrap="none" anchor="ctr"/>
            <a:lstStyle/>
            <a:p>
              <a:pPr>
                <a:defRPr/>
              </a:pPr>
              <a:endParaRPr lang="en-ZW" sz="2400">
                <a:solidFill>
                  <a:schemeClr val="accent3">
                    <a:lumMod val="50000"/>
                  </a:schemeClr>
                </a:solidFill>
              </a:endParaRPr>
            </a:p>
          </p:txBody>
        </p:sp>
        <p:sp>
          <p:nvSpPr>
            <p:cNvPr id="27660" name="Line 12">
              <a:extLst>
                <a:ext uri="{FF2B5EF4-FFF2-40B4-BE49-F238E27FC236}">
                  <a16:creationId xmlns:a16="http://schemas.microsoft.com/office/drawing/2014/main" id="{FC433209-6E33-4498-B1A5-8772357BB555}"/>
                </a:ext>
              </a:extLst>
            </p:cNvPr>
            <p:cNvSpPr>
              <a:spLocks noChangeShapeType="1"/>
            </p:cNvSpPr>
            <p:nvPr/>
          </p:nvSpPr>
          <p:spPr bwMode="auto">
            <a:xfrm flipV="1">
              <a:off x="4269" y="3474"/>
              <a:ext cx="0" cy="118"/>
            </a:xfrm>
            <a:prstGeom prst="line">
              <a:avLst/>
            </a:prstGeom>
            <a:noFill/>
            <a:ln w="38100">
              <a:solidFill>
                <a:srgbClr val="EEEEEE"/>
              </a:solidFill>
              <a:round/>
              <a:headEnd/>
              <a:tailEnd/>
            </a:ln>
            <a:effectLst/>
          </p:spPr>
          <p:txBody>
            <a:bodyPr wrap="none" anchor="ctr"/>
            <a:lstStyle/>
            <a:p>
              <a:pPr>
                <a:defRPr/>
              </a:pPr>
              <a:endParaRPr lang="en-ZW" sz="2400">
                <a:solidFill>
                  <a:schemeClr val="accent3">
                    <a:lumMod val="50000"/>
                  </a:schemeClr>
                </a:solidFill>
              </a:endParaRPr>
            </a:p>
          </p:txBody>
        </p:sp>
        <p:sp>
          <p:nvSpPr>
            <p:cNvPr id="27661" name="Rectangle 13">
              <a:extLst>
                <a:ext uri="{FF2B5EF4-FFF2-40B4-BE49-F238E27FC236}">
                  <a16:creationId xmlns:a16="http://schemas.microsoft.com/office/drawing/2014/main" id="{49D1A983-D999-4DCC-918E-AACD6F5C1D80}"/>
                </a:ext>
              </a:extLst>
            </p:cNvPr>
            <p:cNvSpPr>
              <a:spLocks noChangeArrowheads="1"/>
            </p:cNvSpPr>
            <p:nvPr/>
          </p:nvSpPr>
          <p:spPr bwMode="auto">
            <a:xfrm>
              <a:off x="1864" y="3605"/>
              <a:ext cx="187" cy="214"/>
            </a:xfrm>
            <a:prstGeom prst="rect">
              <a:avLst/>
            </a:prstGeom>
            <a:noFill/>
            <a:ln w="12700">
              <a:noFill/>
              <a:miter lim="800000"/>
              <a:headEnd/>
              <a:tailEnd/>
            </a:ln>
            <a:effectLst/>
          </p:spPr>
          <p:txBody>
            <a:bodyPr wrap="none" lIns="90488" tIns="44450" rIns="90488" bIns="44450">
              <a:spAutoFit/>
            </a:bodyPr>
            <a:lstStyle/>
            <a:p>
              <a:pPr eaLnBrk="0" hangingPunct="0">
                <a:defRPr/>
              </a:pPr>
              <a:r>
                <a:rPr lang="en-US" sz="1600" b="1">
                  <a:solidFill>
                    <a:schemeClr val="accent3">
                      <a:lumMod val="50000"/>
                    </a:schemeClr>
                  </a:solidFill>
                  <a:effectLst>
                    <a:outerShdw blurRad="38100" dist="38100" dir="2700000" algn="tl">
                      <a:srgbClr val="C0C0C0"/>
                    </a:outerShdw>
                  </a:effectLst>
                  <a:latin typeface="Arial" charset="0"/>
                </a:rPr>
                <a:t>1</a:t>
              </a:r>
            </a:p>
          </p:txBody>
        </p:sp>
        <p:sp>
          <p:nvSpPr>
            <p:cNvPr id="27662" name="Rectangle 14">
              <a:extLst>
                <a:ext uri="{FF2B5EF4-FFF2-40B4-BE49-F238E27FC236}">
                  <a16:creationId xmlns:a16="http://schemas.microsoft.com/office/drawing/2014/main" id="{8CBFE645-3DAF-4BEF-AF58-D56FB6045968}"/>
                </a:ext>
              </a:extLst>
            </p:cNvPr>
            <p:cNvSpPr>
              <a:spLocks noChangeArrowheads="1"/>
            </p:cNvSpPr>
            <p:nvPr/>
          </p:nvSpPr>
          <p:spPr bwMode="auto">
            <a:xfrm>
              <a:off x="2245" y="3605"/>
              <a:ext cx="184" cy="214"/>
            </a:xfrm>
            <a:prstGeom prst="rect">
              <a:avLst/>
            </a:prstGeom>
            <a:noFill/>
            <a:ln w="12700">
              <a:noFill/>
              <a:miter lim="800000"/>
              <a:headEnd/>
              <a:tailEnd/>
            </a:ln>
            <a:effectLst/>
          </p:spPr>
          <p:txBody>
            <a:bodyPr wrap="none" lIns="90488" tIns="44450" rIns="90488" bIns="44450">
              <a:spAutoFit/>
            </a:bodyPr>
            <a:lstStyle/>
            <a:p>
              <a:pPr eaLnBrk="0" hangingPunct="0">
                <a:defRPr/>
              </a:pPr>
              <a:r>
                <a:rPr lang="en-US" sz="1600" b="1">
                  <a:solidFill>
                    <a:schemeClr val="accent3">
                      <a:lumMod val="50000"/>
                    </a:schemeClr>
                  </a:solidFill>
                  <a:effectLst>
                    <a:outerShdw blurRad="38100" dist="38100" dir="2700000" algn="tl">
                      <a:srgbClr val="C0C0C0"/>
                    </a:outerShdw>
                  </a:effectLst>
                  <a:latin typeface="Arial" charset="0"/>
                </a:rPr>
                <a:t>2</a:t>
              </a:r>
            </a:p>
          </p:txBody>
        </p:sp>
        <p:sp>
          <p:nvSpPr>
            <p:cNvPr id="27663" name="Rectangle 15">
              <a:extLst>
                <a:ext uri="{FF2B5EF4-FFF2-40B4-BE49-F238E27FC236}">
                  <a16:creationId xmlns:a16="http://schemas.microsoft.com/office/drawing/2014/main" id="{3F58F56D-42F6-4DC7-9FC6-63850F6C11C3}"/>
                </a:ext>
              </a:extLst>
            </p:cNvPr>
            <p:cNvSpPr>
              <a:spLocks noChangeArrowheads="1"/>
            </p:cNvSpPr>
            <p:nvPr/>
          </p:nvSpPr>
          <p:spPr bwMode="auto">
            <a:xfrm>
              <a:off x="2625" y="3605"/>
              <a:ext cx="180" cy="214"/>
            </a:xfrm>
            <a:prstGeom prst="rect">
              <a:avLst/>
            </a:prstGeom>
            <a:noFill/>
            <a:ln w="12700">
              <a:noFill/>
              <a:miter lim="800000"/>
              <a:headEnd/>
              <a:tailEnd/>
            </a:ln>
            <a:effectLst/>
          </p:spPr>
          <p:txBody>
            <a:bodyPr wrap="none" lIns="90488" tIns="44450" rIns="90488" bIns="44450">
              <a:spAutoFit/>
            </a:bodyPr>
            <a:lstStyle/>
            <a:p>
              <a:pPr eaLnBrk="0" hangingPunct="0">
                <a:defRPr/>
              </a:pPr>
              <a:r>
                <a:rPr lang="en-US" sz="1600" b="1">
                  <a:solidFill>
                    <a:schemeClr val="accent3">
                      <a:lumMod val="50000"/>
                    </a:schemeClr>
                  </a:solidFill>
                  <a:effectLst>
                    <a:outerShdw blurRad="38100" dist="38100" dir="2700000" algn="tl">
                      <a:srgbClr val="C0C0C0"/>
                    </a:outerShdw>
                  </a:effectLst>
                  <a:latin typeface="Arial" charset="0"/>
                </a:rPr>
                <a:t>3</a:t>
              </a:r>
            </a:p>
          </p:txBody>
        </p:sp>
        <p:sp>
          <p:nvSpPr>
            <p:cNvPr id="27664" name="Rectangle 16">
              <a:extLst>
                <a:ext uri="{FF2B5EF4-FFF2-40B4-BE49-F238E27FC236}">
                  <a16:creationId xmlns:a16="http://schemas.microsoft.com/office/drawing/2014/main" id="{433FEA24-F8BB-4D93-8D27-425B6058B3B4}"/>
                </a:ext>
              </a:extLst>
            </p:cNvPr>
            <p:cNvSpPr>
              <a:spLocks noChangeArrowheads="1"/>
            </p:cNvSpPr>
            <p:nvPr/>
          </p:nvSpPr>
          <p:spPr bwMode="auto">
            <a:xfrm>
              <a:off x="3006" y="3605"/>
              <a:ext cx="187" cy="214"/>
            </a:xfrm>
            <a:prstGeom prst="rect">
              <a:avLst/>
            </a:prstGeom>
            <a:noFill/>
            <a:ln w="12700">
              <a:noFill/>
              <a:miter lim="800000"/>
              <a:headEnd/>
              <a:tailEnd/>
            </a:ln>
            <a:effectLst/>
          </p:spPr>
          <p:txBody>
            <a:bodyPr wrap="none" lIns="90488" tIns="44450" rIns="90488" bIns="44450">
              <a:spAutoFit/>
            </a:bodyPr>
            <a:lstStyle/>
            <a:p>
              <a:pPr eaLnBrk="0" hangingPunct="0">
                <a:defRPr/>
              </a:pPr>
              <a:r>
                <a:rPr lang="en-US" sz="1600" b="1">
                  <a:solidFill>
                    <a:schemeClr val="accent3">
                      <a:lumMod val="50000"/>
                    </a:schemeClr>
                  </a:solidFill>
                  <a:effectLst>
                    <a:outerShdw blurRad="38100" dist="38100" dir="2700000" algn="tl">
                      <a:srgbClr val="C0C0C0"/>
                    </a:outerShdw>
                  </a:effectLst>
                  <a:latin typeface="Arial" charset="0"/>
                </a:rPr>
                <a:t>4</a:t>
              </a:r>
            </a:p>
          </p:txBody>
        </p:sp>
        <p:sp>
          <p:nvSpPr>
            <p:cNvPr id="27665" name="Rectangle 17">
              <a:extLst>
                <a:ext uri="{FF2B5EF4-FFF2-40B4-BE49-F238E27FC236}">
                  <a16:creationId xmlns:a16="http://schemas.microsoft.com/office/drawing/2014/main" id="{611653CD-00EF-4D4C-BBCC-C417F8246B27}"/>
                </a:ext>
              </a:extLst>
            </p:cNvPr>
            <p:cNvSpPr>
              <a:spLocks noChangeArrowheads="1"/>
            </p:cNvSpPr>
            <p:nvPr/>
          </p:nvSpPr>
          <p:spPr bwMode="auto">
            <a:xfrm>
              <a:off x="3387" y="3605"/>
              <a:ext cx="187" cy="214"/>
            </a:xfrm>
            <a:prstGeom prst="rect">
              <a:avLst/>
            </a:prstGeom>
            <a:noFill/>
            <a:ln w="12700">
              <a:noFill/>
              <a:miter lim="800000"/>
              <a:headEnd/>
              <a:tailEnd/>
            </a:ln>
            <a:effectLst/>
          </p:spPr>
          <p:txBody>
            <a:bodyPr wrap="none" lIns="90488" tIns="44450" rIns="90488" bIns="44450">
              <a:spAutoFit/>
            </a:bodyPr>
            <a:lstStyle/>
            <a:p>
              <a:pPr eaLnBrk="0" hangingPunct="0">
                <a:defRPr/>
              </a:pPr>
              <a:r>
                <a:rPr lang="en-US" sz="1600" b="1">
                  <a:solidFill>
                    <a:schemeClr val="accent3">
                      <a:lumMod val="50000"/>
                    </a:schemeClr>
                  </a:solidFill>
                  <a:effectLst>
                    <a:outerShdw blurRad="38100" dist="38100" dir="2700000" algn="tl">
                      <a:srgbClr val="C0C0C0"/>
                    </a:outerShdw>
                  </a:effectLst>
                  <a:latin typeface="Arial" charset="0"/>
                </a:rPr>
                <a:t>5</a:t>
              </a:r>
            </a:p>
          </p:txBody>
        </p:sp>
        <p:sp>
          <p:nvSpPr>
            <p:cNvPr id="27666" name="Rectangle 18">
              <a:extLst>
                <a:ext uri="{FF2B5EF4-FFF2-40B4-BE49-F238E27FC236}">
                  <a16:creationId xmlns:a16="http://schemas.microsoft.com/office/drawing/2014/main" id="{ED7AE495-5AB6-42AD-B3FD-2D81D27427DE}"/>
                </a:ext>
              </a:extLst>
            </p:cNvPr>
            <p:cNvSpPr>
              <a:spLocks noChangeArrowheads="1"/>
            </p:cNvSpPr>
            <p:nvPr/>
          </p:nvSpPr>
          <p:spPr bwMode="auto">
            <a:xfrm>
              <a:off x="3768" y="3605"/>
              <a:ext cx="186" cy="214"/>
            </a:xfrm>
            <a:prstGeom prst="rect">
              <a:avLst/>
            </a:prstGeom>
            <a:noFill/>
            <a:ln w="12700">
              <a:noFill/>
              <a:miter lim="800000"/>
              <a:headEnd/>
              <a:tailEnd/>
            </a:ln>
            <a:effectLst/>
          </p:spPr>
          <p:txBody>
            <a:bodyPr wrap="none" lIns="90488" tIns="44450" rIns="90488" bIns="44450">
              <a:spAutoFit/>
            </a:bodyPr>
            <a:lstStyle/>
            <a:p>
              <a:pPr eaLnBrk="0" hangingPunct="0">
                <a:defRPr/>
              </a:pPr>
              <a:r>
                <a:rPr lang="en-US" sz="1600" b="1">
                  <a:solidFill>
                    <a:schemeClr val="accent3">
                      <a:lumMod val="50000"/>
                    </a:schemeClr>
                  </a:solidFill>
                  <a:effectLst>
                    <a:outerShdw blurRad="38100" dist="38100" dir="2700000" algn="tl">
                      <a:srgbClr val="C0C0C0"/>
                    </a:outerShdw>
                  </a:effectLst>
                  <a:latin typeface="Arial" charset="0"/>
                </a:rPr>
                <a:t>6</a:t>
              </a:r>
            </a:p>
          </p:txBody>
        </p:sp>
        <p:sp>
          <p:nvSpPr>
            <p:cNvPr id="27667" name="Rectangle 19">
              <a:extLst>
                <a:ext uri="{FF2B5EF4-FFF2-40B4-BE49-F238E27FC236}">
                  <a16:creationId xmlns:a16="http://schemas.microsoft.com/office/drawing/2014/main" id="{E0C568E3-94D5-4570-A2F4-837A6A57CB8D}"/>
                </a:ext>
              </a:extLst>
            </p:cNvPr>
            <p:cNvSpPr>
              <a:spLocks noChangeArrowheads="1"/>
            </p:cNvSpPr>
            <p:nvPr/>
          </p:nvSpPr>
          <p:spPr bwMode="auto">
            <a:xfrm>
              <a:off x="4148" y="3605"/>
              <a:ext cx="182" cy="214"/>
            </a:xfrm>
            <a:prstGeom prst="rect">
              <a:avLst/>
            </a:prstGeom>
            <a:noFill/>
            <a:ln w="12700">
              <a:noFill/>
              <a:miter lim="800000"/>
              <a:headEnd/>
              <a:tailEnd/>
            </a:ln>
            <a:effectLst/>
          </p:spPr>
          <p:txBody>
            <a:bodyPr wrap="none" lIns="90488" tIns="44450" rIns="90488" bIns="44450">
              <a:spAutoFit/>
            </a:bodyPr>
            <a:lstStyle/>
            <a:p>
              <a:pPr eaLnBrk="0" hangingPunct="0">
                <a:defRPr/>
              </a:pPr>
              <a:r>
                <a:rPr lang="en-US" sz="1600" b="1">
                  <a:solidFill>
                    <a:schemeClr val="accent3">
                      <a:lumMod val="50000"/>
                    </a:schemeClr>
                  </a:solidFill>
                  <a:effectLst>
                    <a:outerShdw blurRad="38100" dist="38100" dir="2700000" algn="tl">
                      <a:srgbClr val="C0C0C0"/>
                    </a:outerShdw>
                  </a:effectLst>
                  <a:latin typeface="Arial" charset="0"/>
                </a:rPr>
                <a:t>7</a:t>
              </a:r>
            </a:p>
          </p:txBody>
        </p:sp>
        <p:sp>
          <p:nvSpPr>
            <p:cNvPr id="27668" name="Line 20">
              <a:extLst>
                <a:ext uri="{FF2B5EF4-FFF2-40B4-BE49-F238E27FC236}">
                  <a16:creationId xmlns:a16="http://schemas.microsoft.com/office/drawing/2014/main" id="{7040F71E-A3F4-47FC-ADC4-BF52A7F135BC}"/>
                </a:ext>
              </a:extLst>
            </p:cNvPr>
            <p:cNvSpPr>
              <a:spLocks noChangeShapeType="1"/>
            </p:cNvSpPr>
            <p:nvPr/>
          </p:nvSpPr>
          <p:spPr bwMode="auto">
            <a:xfrm flipV="1">
              <a:off x="5040" y="3474"/>
              <a:ext cx="0" cy="118"/>
            </a:xfrm>
            <a:prstGeom prst="line">
              <a:avLst/>
            </a:prstGeom>
            <a:noFill/>
            <a:ln w="38100">
              <a:solidFill>
                <a:srgbClr val="EEEEEE"/>
              </a:solidFill>
              <a:round/>
              <a:headEnd/>
              <a:tailEnd/>
            </a:ln>
            <a:effectLst/>
          </p:spPr>
          <p:txBody>
            <a:bodyPr wrap="none" anchor="ctr"/>
            <a:lstStyle/>
            <a:p>
              <a:pPr>
                <a:defRPr/>
              </a:pPr>
              <a:endParaRPr lang="en-ZW" sz="2400">
                <a:solidFill>
                  <a:schemeClr val="accent3">
                    <a:lumMod val="50000"/>
                  </a:schemeClr>
                </a:solidFill>
              </a:endParaRPr>
            </a:p>
          </p:txBody>
        </p:sp>
        <p:sp>
          <p:nvSpPr>
            <p:cNvPr id="27669" name="Line 21">
              <a:extLst>
                <a:ext uri="{FF2B5EF4-FFF2-40B4-BE49-F238E27FC236}">
                  <a16:creationId xmlns:a16="http://schemas.microsoft.com/office/drawing/2014/main" id="{83F2AE70-BB3A-4FB8-956F-227FA1E20553}"/>
                </a:ext>
              </a:extLst>
            </p:cNvPr>
            <p:cNvSpPr>
              <a:spLocks noChangeShapeType="1"/>
            </p:cNvSpPr>
            <p:nvPr/>
          </p:nvSpPr>
          <p:spPr bwMode="auto">
            <a:xfrm flipV="1">
              <a:off x="5425" y="3474"/>
              <a:ext cx="0" cy="118"/>
            </a:xfrm>
            <a:prstGeom prst="line">
              <a:avLst/>
            </a:prstGeom>
            <a:noFill/>
            <a:ln w="38100">
              <a:solidFill>
                <a:srgbClr val="EEEEEE"/>
              </a:solidFill>
              <a:round/>
              <a:headEnd/>
              <a:tailEnd/>
            </a:ln>
            <a:effectLst/>
          </p:spPr>
          <p:txBody>
            <a:bodyPr wrap="none" anchor="ctr"/>
            <a:lstStyle/>
            <a:p>
              <a:pPr>
                <a:defRPr/>
              </a:pPr>
              <a:endParaRPr lang="en-ZW" sz="2400">
                <a:solidFill>
                  <a:schemeClr val="accent3">
                    <a:lumMod val="50000"/>
                  </a:schemeClr>
                </a:solidFill>
              </a:endParaRPr>
            </a:p>
          </p:txBody>
        </p:sp>
        <p:sp>
          <p:nvSpPr>
            <p:cNvPr id="27670" name="Rectangle 22">
              <a:extLst>
                <a:ext uri="{FF2B5EF4-FFF2-40B4-BE49-F238E27FC236}">
                  <a16:creationId xmlns:a16="http://schemas.microsoft.com/office/drawing/2014/main" id="{831C9B86-5728-4566-A93B-759E8565964C}"/>
                </a:ext>
              </a:extLst>
            </p:cNvPr>
            <p:cNvSpPr>
              <a:spLocks noChangeArrowheads="1"/>
            </p:cNvSpPr>
            <p:nvPr/>
          </p:nvSpPr>
          <p:spPr bwMode="auto">
            <a:xfrm>
              <a:off x="4529" y="3605"/>
              <a:ext cx="186" cy="214"/>
            </a:xfrm>
            <a:prstGeom prst="rect">
              <a:avLst/>
            </a:prstGeom>
            <a:noFill/>
            <a:ln w="12700">
              <a:noFill/>
              <a:miter lim="800000"/>
              <a:headEnd/>
              <a:tailEnd/>
            </a:ln>
            <a:effectLst/>
          </p:spPr>
          <p:txBody>
            <a:bodyPr wrap="none" lIns="90488" tIns="44450" rIns="90488" bIns="44450">
              <a:spAutoFit/>
            </a:bodyPr>
            <a:lstStyle/>
            <a:p>
              <a:pPr eaLnBrk="0" hangingPunct="0">
                <a:defRPr/>
              </a:pPr>
              <a:r>
                <a:rPr lang="en-US" sz="1600" b="1">
                  <a:solidFill>
                    <a:schemeClr val="accent3">
                      <a:lumMod val="50000"/>
                    </a:schemeClr>
                  </a:solidFill>
                  <a:effectLst>
                    <a:outerShdw blurRad="38100" dist="38100" dir="2700000" algn="tl">
                      <a:srgbClr val="C0C0C0"/>
                    </a:outerShdw>
                  </a:effectLst>
                  <a:latin typeface="Arial" charset="0"/>
                </a:rPr>
                <a:t>8</a:t>
              </a:r>
            </a:p>
          </p:txBody>
        </p:sp>
        <p:sp>
          <p:nvSpPr>
            <p:cNvPr id="27671" name="Rectangle 23">
              <a:extLst>
                <a:ext uri="{FF2B5EF4-FFF2-40B4-BE49-F238E27FC236}">
                  <a16:creationId xmlns:a16="http://schemas.microsoft.com/office/drawing/2014/main" id="{FB8DC6BC-C356-44EF-8479-6028009927B5}"/>
                </a:ext>
              </a:extLst>
            </p:cNvPr>
            <p:cNvSpPr>
              <a:spLocks noChangeArrowheads="1"/>
            </p:cNvSpPr>
            <p:nvPr/>
          </p:nvSpPr>
          <p:spPr bwMode="auto">
            <a:xfrm>
              <a:off x="4909" y="3605"/>
              <a:ext cx="187" cy="214"/>
            </a:xfrm>
            <a:prstGeom prst="rect">
              <a:avLst/>
            </a:prstGeom>
            <a:noFill/>
            <a:ln w="12700">
              <a:noFill/>
              <a:miter lim="800000"/>
              <a:headEnd/>
              <a:tailEnd/>
            </a:ln>
            <a:effectLst/>
          </p:spPr>
          <p:txBody>
            <a:bodyPr wrap="none" lIns="90488" tIns="44450" rIns="90488" bIns="44450">
              <a:spAutoFit/>
            </a:bodyPr>
            <a:lstStyle/>
            <a:p>
              <a:pPr eaLnBrk="0" hangingPunct="0">
                <a:defRPr/>
              </a:pPr>
              <a:r>
                <a:rPr lang="en-US" sz="1600" b="1">
                  <a:solidFill>
                    <a:schemeClr val="accent3">
                      <a:lumMod val="50000"/>
                    </a:schemeClr>
                  </a:solidFill>
                  <a:effectLst>
                    <a:outerShdw blurRad="38100" dist="38100" dir="2700000" algn="tl">
                      <a:srgbClr val="C0C0C0"/>
                    </a:outerShdw>
                  </a:effectLst>
                  <a:latin typeface="Arial" charset="0"/>
                </a:rPr>
                <a:t>9</a:t>
              </a:r>
            </a:p>
          </p:txBody>
        </p:sp>
        <p:sp>
          <p:nvSpPr>
            <p:cNvPr id="27672" name="Rectangle 24">
              <a:extLst>
                <a:ext uri="{FF2B5EF4-FFF2-40B4-BE49-F238E27FC236}">
                  <a16:creationId xmlns:a16="http://schemas.microsoft.com/office/drawing/2014/main" id="{2435F14D-885C-44AF-AED7-EC1E7A161E2D}"/>
                </a:ext>
              </a:extLst>
            </p:cNvPr>
            <p:cNvSpPr>
              <a:spLocks noChangeArrowheads="1"/>
            </p:cNvSpPr>
            <p:nvPr/>
          </p:nvSpPr>
          <p:spPr bwMode="auto">
            <a:xfrm>
              <a:off x="5286" y="3605"/>
              <a:ext cx="259" cy="214"/>
            </a:xfrm>
            <a:prstGeom prst="rect">
              <a:avLst/>
            </a:prstGeom>
            <a:noFill/>
            <a:ln w="12700">
              <a:noFill/>
              <a:miter lim="800000"/>
              <a:headEnd/>
              <a:tailEnd/>
            </a:ln>
            <a:effectLst/>
          </p:spPr>
          <p:txBody>
            <a:bodyPr wrap="none" lIns="90488" tIns="44450" rIns="90488" bIns="44450">
              <a:spAutoFit/>
            </a:bodyPr>
            <a:lstStyle/>
            <a:p>
              <a:pPr eaLnBrk="0" hangingPunct="0">
                <a:defRPr/>
              </a:pPr>
              <a:r>
                <a:rPr lang="en-US" sz="1600" b="1">
                  <a:solidFill>
                    <a:schemeClr val="accent3">
                      <a:lumMod val="50000"/>
                    </a:schemeClr>
                  </a:solidFill>
                  <a:effectLst>
                    <a:outerShdw blurRad="38100" dist="38100" dir="2700000" algn="tl">
                      <a:srgbClr val="C0C0C0"/>
                    </a:outerShdw>
                  </a:effectLst>
                  <a:latin typeface="Arial" charset="0"/>
                </a:rPr>
                <a:t>10</a:t>
              </a:r>
            </a:p>
          </p:txBody>
        </p:sp>
        <p:sp>
          <p:nvSpPr>
            <p:cNvPr id="27673" name="Rectangle 25">
              <a:extLst>
                <a:ext uri="{FF2B5EF4-FFF2-40B4-BE49-F238E27FC236}">
                  <a16:creationId xmlns:a16="http://schemas.microsoft.com/office/drawing/2014/main" id="{EE188804-5801-4D22-92EB-8FD468FD5ADD}"/>
                </a:ext>
              </a:extLst>
            </p:cNvPr>
            <p:cNvSpPr>
              <a:spLocks noChangeArrowheads="1"/>
            </p:cNvSpPr>
            <p:nvPr/>
          </p:nvSpPr>
          <p:spPr bwMode="auto">
            <a:xfrm>
              <a:off x="2878" y="3750"/>
              <a:ext cx="1226" cy="245"/>
            </a:xfrm>
            <a:prstGeom prst="rect">
              <a:avLst/>
            </a:prstGeom>
            <a:noFill/>
            <a:ln w="12700">
              <a:noFill/>
              <a:miter lim="800000"/>
              <a:headEnd/>
              <a:tailEnd/>
            </a:ln>
            <a:effectLst/>
          </p:spPr>
          <p:txBody>
            <a:bodyPr wrap="none" lIns="106362" tIns="52388" rIns="106362" bIns="52388">
              <a:spAutoFit/>
            </a:bodyPr>
            <a:lstStyle/>
            <a:p>
              <a:pPr defTabSz="1208088" eaLnBrk="0" hangingPunct="0">
                <a:defRPr/>
              </a:pPr>
              <a:r>
                <a:rPr lang="en-US" sz="1800" b="1">
                  <a:solidFill>
                    <a:schemeClr val="accent3">
                      <a:lumMod val="50000"/>
                    </a:schemeClr>
                  </a:solidFill>
                  <a:effectLst>
                    <a:outerShdw blurRad="38100" dist="38100" dir="2700000" algn="tl">
                      <a:srgbClr val="C0C0C0"/>
                    </a:outerShdw>
                  </a:effectLst>
                  <a:latin typeface="Arial" charset="0"/>
                </a:rPr>
                <a:t>Sample number</a:t>
              </a:r>
            </a:p>
          </p:txBody>
        </p:sp>
        <p:sp>
          <p:nvSpPr>
            <p:cNvPr id="27674" name="Rectangle 26">
              <a:extLst>
                <a:ext uri="{FF2B5EF4-FFF2-40B4-BE49-F238E27FC236}">
                  <a16:creationId xmlns:a16="http://schemas.microsoft.com/office/drawing/2014/main" id="{F051EECD-894C-4583-9AEE-2E3DDAE9EFEA}"/>
                </a:ext>
              </a:extLst>
            </p:cNvPr>
            <p:cNvSpPr>
              <a:spLocks noChangeArrowheads="1"/>
            </p:cNvSpPr>
            <p:nvPr/>
          </p:nvSpPr>
          <p:spPr bwMode="auto">
            <a:xfrm>
              <a:off x="930" y="1404"/>
              <a:ext cx="609" cy="501"/>
            </a:xfrm>
            <a:prstGeom prst="rect">
              <a:avLst/>
            </a:prstGeom>
            <a:noFill/>
            <a:ln w="12700">
              <a:noFill/>
              <a:miter lim="800000"/>
              <a:headEnd/>
              <a:tailEnd/>
            </a:ln>
            <a:effectLst/>
          </p:spPr>
          <p:txBody>
            <a:bodyPr wrap="none" lIns="90488" tIns="44450" rIns="90488" bIns="44450">
              <a:spAutoFit/>
            </a:bodyPr>
            <a:lstStyle/>
            <a:p>
              <a:pPr algn="r" eaLnBrk="0" hangingPunct="0">
                <a:lnSpc>
                  <a:spcPct val="85000"/>
                </a:lnSpc>
                <a:defRPr/>
              </a:pPr>
              <a:r>
                <a:rPr lang="en-US" sz="1800" b="1">
                  <a:solidFill>
                    <a:schemeClr val="accent3">
                      <a:lumMod val="50000"/>
                    </a:schemeClr>
                  </a:solidFill>
                  <a:effectLst>
                    <a:outerShdw blurRad="38100" dist="38100" dir="2700000" algn="tl">
                      <a:srgbClr val="C0C0C0"/>
                    </a:outerShdw>
                  </a:effectLst>
                  <a:latin typeface="Arial" charset="0"/>
                </a:rPr>
                <a:t>Upper</a:t>
              </a:r>
            </a:p>
            <a:p>
              <a:pPr algn="r" eaLnBrk="0" hangingPunct="0">
                <a:lnSpc>
                  <a:spcPct val="85000"/>
                </a:lnSpc>
                <a:defRPr/>
              </a:pPr>
              <a:r>
                <a:rPr lang="en-US" sz="1800" b="1">
                  <a:solidFill>
                    <a:schemeClr val="accent3">
                      <a:lumMod val="50000"/>
                    </a:schemeClr>
                  </a:solidFill>
                  <a:effectLst>
                    <a:outerShdw blurRad="38100" dist="38100" dir="2700000" algn="tl">
                      <a:srgbClr val="C0C0C0"/>
                    </a:outerShdw>
                  </a:effectLst>
                  <a:latin typeface="Arial" charset="0"/>
                </a:rPr>
                <a:t>control</a:t>
              </a:r>
            </a:p>
            <a:p>
              <a:pPr algn="r" eaLnBrk="0" hangingPunct="0">
                <a:lnSpc>
                  <a:spcPct val="85000"/>
                </a:lnSpc>
                <a:defRPr/>
              </a:pPr>
              <a:r>
                <a:rPr lang="en-US" sz="1800" b="1">
                  <a:solidFill>
                    <a:schemeClr val="accent3">
                      <a:lumMod val="50000"/>
                    </a:schemeClr>
                  </a:solidFill>
                  <a:effectLst>
                    <a:outerShdw blurRad="38100" dist="38100" dir="2700000" algn="tl">
                      <a:srgbClr val="C0C0C0"/>
                    </a:outerShdw>
                  </a:effectLst>
                  <a:latin typeface="Arial" charset="0"/>
                </a:rPr>
                <a:t>limit</a:t>
              </a:r>
            </a:p>
          </p:txBody>
        </p:sp>
        <p:sp>
          <p:nvSpPr>
            <p:cNvPr id="27675" name="Rectangle 27">
              <a:extLst>
                <a:ext uri="{FF2B5EF4-FFF2-40B4-BE49-F238E27FC236}">
                  <a16:creationId xmlns:a16="http://schemas.microsoft.com/office/drawing/2014/main" id="{FFC28458-2913-4F48-849D-DA3D4756716B}"/>
                </a:ext>
              </a:extLst>
            </p:cNvPr>
            <p:cNvSpPr>
              <a:spLocks noChangeArrowheads="1"/>
            </p:cNvSpPr>
            <p:nvPr/>
          </p:nvSpPr>
          <p:spPr bwMode="auto">
            <a:xfrm>
              <a:off x="857" y="2127"/>
              <a:ext cx="681" cy="353"/>
            </a:xfrm>
            <a:prstGeom prst="rect">
              <a:avLst/>
            </a:prstGeom>
            <a:noFill/>
            <a:ln w="12700">
              <a:noFill/>
              <a:miter lim="800000"/>
              <a:headEnd/>
              <a:tailEnd/>
            </a:ln>
            <a:effectLst/>
          </p:spPr>
          <p:txBody>
            <a:bodyPr wrap="none" lIns="90488" tIns="44450" rIns="90488" bIns="44450">
              <a:spAutoFit/>
            </a:bodyPr>
            <a:lstStyle/>
            <a:p>
              <a:pPr algn="r" eaLnBrk="0" hangingPunct="0">
                <a:lnSpc>
                  <a:spcPct val="85000"/>
                </a:lnSpc>
                <a:defRPr/>
              </a:pPr>
              <a:r>
                <a:rPr lang="en-US" sz="1800" b="1">
                  <a:solidFill>
                    <a:schemeClr val="accent3">
                      <a:lumMod val="50000"/>
                    </a:schemeClr>
                  </a:solidFill>
                  <a:effectLst>
                    <a:outerShdw blurRad="38100" dist="38100" dir="2700000" algn="tl">
                      <a:srgbClr val="C0C0C0"/>
                    </a:outerShdw>
                  </a:effectLst>
                  <a:latin typeface="Arial" charset="0"/>
                </a:rPr>
                <a:t>Process</a:t>
              </a:r>
            </a:p>
            <a:p>
              <a:pPr algn="r" eaLnBrk="0" hangingPunct="0">
                <a:lnSpc>
                  <a:spcPct val="85000"/>
                </a:lnSpc>
                <a:defRPr/>
              </a:pPr>
              <a:r>
                <a:rPr lang="en-US" sz="1800" b="1">
                  <a:solidFill>
                    <a:schemeClr val="accent3">
                      <a:lumMod val="50000"/>
                    </a:schemeClr>
                  </a:solidFill>
                  <a:effectLst>
                    <a:outerShdw blurRad="38100" dist="38100" dir="2700000" algn="tl">
                      <a:srgbClr val="C0C0C0"/>
                    </a:outerShdw>
                  </a:effectLst>
                  <a:latin typeface="Arial" charset="0"/>
                </a:rPr>
                <a:t>average</a:t>
              </a:r>
            </a:p>
          </p:txBody>
        </p:sp>
        <p:sp>
          <p:nvSpPr>
            <p:cNvPr id="27676" name="Rectangle 28">
              <a:extLst>
                <a:ext uri="{FF2B5EF4-FFF2-40B4-BE49-F238E27FC236}">
                  <a16:creationId xmlns:a16="http://schemas.microsoft.com/office/drawing/2014/main" id="{8884B569-9E4B-4600-B3E4-D15A8D279A3E}"/>
                </a:ext>
              </a:extLst>
            </p:cNvPr>
            <p:cNvSpPr>
              <a:spLocks noChangeArrowheads="1"/>
            </p:cNvSpPr>
            <p:nvPr/>
          </p:nvSpPr>
          <p:spPr bwMode="auto">
            <a:xfrm>
              <a:off x="930" y="2714"/>
              <a:ext cx="609" cy="501"/>
            </a:xfrm>
            <a:prstGeom prst="rect">
              <a:avLst/>
            </a:prstGeom>
            <a:noFill/>
            <a:ln w="12700">
              <a:noFill/>
              <a:miter lim="800000"/>
              <a:headEnd/>
              <a:tailEnd/>
            </a:ln>
            <a:effectLst/>
          </p:spPr>
          <p:txBody>
            <a:bodyPr wrap="none" lIns="90488" tIns="44450" rIns="90488" bIns="44450">
              <a:spAutoFit/>
            </a:bodyPr>
            <a:lstStyle/>
            <a:p>
              <a:pPr algn="r" eaLnBrk="0" hangingPunct="0">
                <a:lnSpc>
                  <a:spcPct val="85000"/>
                </a:lnSpc>
                <a:defRPr/>
              </a:pPr>
              <a:r>
                <a:rPr lang="en-US" sz="1800" b="1">
                  <a:solidFill>
                    <a:schemeClr val="accent3">
                      <a:lumMod val="50000"/>
                    </a:schemeClr>
                  </a:solidFill>
                  <a:effectLst>
                    <a:outerShdw blurRad="38100" dist="38100" dir="2700000" algn="tl">
                      <a:srgbClr val="C0C0C0"/>
                    </a:outerShdw>
                  </a:effectLst>
                  <a:latin typeface="Arial" charset="0"/>
                </a:rPr>
                <a:t>Lower</a:t>
              </a:r>
            </a:p>
            <a:p>
              <a:pPr algn="r" eaLnBrk="0" hangingPunct="0">
                <a:lnSpc>
                  <a:spcPct val="85000"/>
                </a:lnSpc>
                <a:defRPr/>
              </a:pPr>
              <a:r>
                <a:rPr lang="en-US" sz="1800" b="1">
                  <a:solidFill>
                    <a:schemeClr val="accent3">
                      <a:lumMod val="50000"/>
                    </a:schemeClr>
                  </a:solidFill>
                  <a:effectLst>
                    <a:outerShdw blurRad="38100" dist="38100" dir="2700000" algn="tl">
                      <a:srgbClr val="C0C0C0"/>
                    </a:outerShdw>
                  </a:effectLst>
                  <a:latin typeface="Arial" charset="0"/>
                </a:rPr>
                <a:t>control</a:t>
              </a:r>
            </a:p>
            <a:p>
              <a:pPr algn="r" eaLnBrk="0" hangingPunct="0">
                <a:lnSpc>
                  <a:spcPct val="85000"/>
                </a:lnSpc>
                <a:defRPr/>
              </a:pPr>
              <a:r>
                <a:rPr lang="en-US" sz="1800" b="1">
                  <a:solidFill>
                    <a:schemeClr val="accent3">
                      <a:lumMod val="50000"/>
                    </a:schemeClr>
                  </a:solidFill>
                  <a:effectLst>
                    <a:outerShdw blurRad="38100" dist="38100" dir="2700000" algn="tl">
                      <a:srgbClr val="C0C0C0"/>
                    </a:outerShdw>
                  </a:effectLst>
                  <a:latin typeface="Arial" charset="0"/>
                </a:rPr>
                <a:t>limit</a:t>
              </a:r>
            </a:p>
          </p:txBody>
        </p:sp>
        <p:sp>
          <p:nvSpPr>
            <p:cNvPr id="27677" name="Line 29">
              <a:extLst>
                <a:ext uri="{FF2B5EF4-FFF2-40B4-BE49-F238E27FC236}">
                  <a16:creationId xmlns:a16="http://schemas.microsoft.com/office/drawing/2014/main" id="{B6102E1F-D549-4FE0-BC0C-5C71528E677E}"/>
                </a:ext>
              </a:extLst>
            </p:cNvPr>
            <p:cNvSpPr>
              <a:spLocks noChangeShapeType="1"/>
            </p:cNvSpPr>
            <p:nvPr/>
          </p:nvSpPr>
          <p:spPr bwMode="auto">
            <a:xfrm>
              <a:off x="1572" y="2274"/>
              <a:ext cx="3862" cy="0"/>
            </a:xfrm>
            <a:prstGeom prst="line">
              <a:avLst/>
            </a:prstGeom>
            <a:noFill/>
            <a:ln w="38100">
              <a:solidFill>
                <a:schemeClr val="tx1"/>
              </a:solidFill>
              <a:prstDash val="dash"/>
              <a:round/>
              <a:headEnd/>
              <a:tailEnd/>
            </a:ln>
            <a:effectLst/>
          </p:spPr>
          <p:txBody>
            <a:bodyPr wrap="none" anchor="ctr"/>
            <a:lstStyle/>
            <a:p>
              <a:pPr>
                <a:defRPr/>
              </a:pPr>
              <a:endParaRPr lang="en-ZW" sz="2400">
                <a:solidFill>
                  <a:schemeClr val="accent3">
                    <a:lumMod val="50000"/>
                  </a:schemeClr>
                </a:solidFill>
              </a:endParaRPr>
            </a:p>
          </p:txBody>
        </p:sp>
        <p:sp>
          <p:nvSpPr>
            <p:cNvPr id="27678" name="Line 30">
              <a:extLst>
                <a:ext uri="{FF2B5EF4-FFF2-40B4-BE49-F238E27FC236}">
                  <a16:creationId xmlns:a16="http://schemas.microsoft.com/office/drawing/2014/main" id="{5DE6C547-DAF6-4880-9F18-FE29D8B6CECB}"/>
                </a:ext>
              </a:extLst>
            </p:cNvPr>
            <p:cNvSpPr>
              <a:spLocks noChangeShapeType="1"/>
            </p:cNvSpPr>
            <p:nvPr/>
          </p:nvSpPr>
          <p:spPr bwMode="auto">
            <a:xfrm>
              <a:off x="1577" y="1620"/>
              <a:ext cx="3857" cy="0"/>
            </a:xfrm>
            <a:prstGeom prst="line">
              <a:avLst/>
            </a:prstGeom>
            <a:noFill/>
            <a:ln w="38100">
              <a:solidFill>
                <a:schemeClr val="tx1"/>
              </a:solidFill>
              <a:round/>
              <a:headEnd/>
              <a:tailEnd/>
            </a:ln>
            <a:effectLst/>
          </p:spPr>
          <p:txBody>
            <a:bodyPr wrap="none" anchor="ctr"/>
            <a:lstStyle/>
            <a:p>
              <a:pPr>
                <a:defRPr/>
              </a:pPr>
              <a:endParaRPr lang="en-ZW" sz="2400">
                <a:solidFill>
                  <a:schemeClr val="accent3">
                    <a:lumMod val="50000"/>
                  </a:schemeClr>
                </a:solidFill>
              </a:endParaRPr>
            </a:p>
          </p:txBody>
        </p:sp>
        <p:sp>
          <p:nvSpPr>
            <p:cNvPr id="27679" name="Line 31">
              <a:extLst>
                <a:ext uri="{FF2B5EF4-FFF2-40B4-BE49-F238E27FC236}">
                  <a16:creationId xmlns:a16="http://schemas.microsoft.com/office/drawing/2014/main" id="{658A8361-462E-415D-8222-D1D746993677}"/>
                </a:ext>
              </a:extLst>
            </p:cNvPr>
            <p:cNvSpPr>
              <a:spLocks noChangeShapeType="1"/>
            </p:cNvSpPr>
            <p:nvPr/>
          </p:nvSpPr>
          <p:spPr bwMode="auto">
            <a:xfrm>
              <a:off x="1577" y="2937"/>
              <a:ext cx="3857" cy="0"/>
            </a:xfrm>
            <a:prstGeom prst="line">
              <a:avLst/>
            </a:prstGeom>
            <a:noFill/>
            <a:ln w="38100">
              <a:solidFill>
                <a:schemeClr val="tx1"/>
              </a:solidFill>
              <a:round/>
              <a:headEnd/>
              <a:tailEnd/>
            </a:ln>
            <a:effectLst/>
          </p:spPr>
          <p:txBody>
            <a:bodyPr wrap="none" anchor="ctr"/>
            <a:lstStyle/>
            <a:p>
              <a:pPr>
                <a:defRPr/>
              </a:pPr>
              <a:endParaRPr lang="en-ZW" sz="2400">
                <a:solidFill>
                  <a:schemeClr val="accent3">
                    <a:lumMod val="50000"/>
                  </a:schemeClr>
                </a:solidFill>
              </a:endParaRPr>
            </a:p>
          </p:txBody>
        </p:sp>
        <p:sp>
          <p:nvSpPr>
            <p:cNvPr id="27680" name="Oval 32">
              <a:extLst>
                <a:ext uri="{FF2B5EF4-FFF2-40B4-BE49-F238E27FC236}">
                  <a16:creationId xmlns:a16="http://schemas.microsoft.com/office/drawing/2014/main" id="{A68F06C9-C47B-4A82-A7AD-9DDAB068B59A}"/>
                </a:ext>
              </a:extLst>
            </p:cNvPr>
            <p:cNvSpPr>
              <a:spLocks noChangeArrowheads="1"/>
            </p:cNvSpPr>
            <p:nvPr/>
          </p:nvSpPr>
          <p:spPr bwMode="auto">
            <a:xfrm>
              <a:off x="1911" y="2610"/>
              <a:ext cx="79" cy="77"/>
            </a:xfrm>
            <a:prstGeom prst="ellipse">
              <a:avLst/>
            </a:prstGeom>
            <a:solidFill>
              <a:schemeClr val="tx1"/>
            </a:solidFill>
            <a:ln w="9525">
              <a:solidFill>
                <a:schemeClr val="tx1"/>
              </a:solidFill>
              <a:round/>
              <a:headEnd/>
              <a:tailEnd/>
            </a:ln>
            <a:effectLst/>
          </p:spPr>
          <p:txBody>
            <a:bodyPr wrap="none" anchor="ctr"/>
            <a:lstStyle/>
            <a:p>
              <a:pPr>
                <a:defRPr/>
              </a:pPr>
              <a:endParaRPr lang="en-ZW" sz="2400">
                <a:solidFill>
                  <a:schemeClr val="accent3">
                    <a:lumMod val="50000"/>
                  </a:schemeClr>
                </a:solidFill>
              </a:endParaRPr>
            </a:p>
          </p:txBody>
        </p:sp>
        <p:sp>
          <p:nvSpPr>
            <p:cNvPr id="27681" name="Oval 33">
              <a:extLst>
                <a:ext uri="{FF2B5EF4-FFF2-40B4-BE49-F238E27FC236}">
                  <a16:creationId xmlns:a16="http://schemas.microsoft.com/office/drawing/2014/main" id="{FCE7A027-8257-449B-8B4D-5294C23F118F}"/>
                </a:ext>
              </a:extLst>
            </p:cNvPr>
            <p:cNvSpPr>
              <a:spLocks noChangeArrowheads="1"/>
            </p:cNvSpPr>
            <p:nvPr/>
          </p:nvSpPr>
          <p:spPr bwMode="auto">
            <a:xfrm>
              <a:off x="3837" y="2620"/>
              <a:ext cx="79" cy="77"/>
            </a:xfrm>
            <a:prstGeom prst="ellipse">
              <a:avLst/>
            </a:prstGeom>
            <a:solidFill>
              <a:schemeClr val="tx1"/>
            </a:solidFill>
            <a:ln w="9525">
              <a:solidFill>
                <a:schemeClr val="tx1"/>
              </a:solidFill>
              <a:round/>
              <a:headEnd/>
              <a:tailEnd/>
            </a:ln>
            <a:effectLst/>
          </p:spPr>
          <p:txBody>
            <a:bodyPr wrap="none" anchor="ctr"/>
            <a:lstStyle/>
            <a:p>
              <a:pPr>
                <a:defRPr/>
              </a:pPr>
              <a:endParaRPr lang="en-ZW" sz="2400">
                <a:solidFill>
                  <a:schemeClr val="accent3">
                    <a:lumMod val="50000"/>
                  </a:schemeClr>
                </a:solidFill>
              </a:endParaRPr>
            </a:p>
          </p:txBody>
        </p:sp>
        <p:sp>
          <p:nvSpPr>
            <p:cNvPr id="27682" name="Oval 34">
              <a:extLst>
                <a:ext uri="{FF2B5EF4-FFF2-40B4-BE49-F238E27FC236}">
                  <a16:creationId xmlns:a16="http://schemas.microsoft.com/office/drawing/2014/main" id="{1ADE559D-51EE-4845-BB63-99EC031F906E}"/>
                </a:ext>
              </a:extLst>
            </p:cNvPr>
            <p:cNvSpPr>
              <a:spLocks noChangeArrowheads="1"/>
            </p:cNvSpPr>
            <p:nvPr/>
          </p:nvSpPr>
          <p:spPr bwMode="auto">
            <a:xfrm>
              <a:off x="4611" y="1730"/>
              <a:ext cx="80" cy="76"/>
            </a:xfrm>
            <a:prstGeom prst="ellipse">
              <a:avLst/>
            </a:prstGeom>
            <a:solidFill>
              <a:schemeClr val="tx1"/>
            </a:solidFill>
            <a:ln w="9525">
              <a:solidFill>
                <a:schemeClr val="tx1"/>
              </a:solidFill>
              <a:round/>
              <a:headEnd/>
              <a:tailEnd/>
            </a:ln>
            <a:effectLst/>
          </p:spPr>
          <p:txBody>
            <a:bodyPr wrap="none" anchor="ctr"/>
            <a:lstStyle/>
            <a:p>
              <a:pPr>
                <a:defRPr/>
              </a:pPr>
              <a:endParaRPr lang="en-ZW" sz="2400">
                <a:solidFill>
                  <a:schemeClr val="accent3">
                    <a:lumMod val="50000"/>
                  </a:schemeClr>
                </a:solidFill>
              </a:endParaRPr>
            </a:p>
          </p:txBody>
        </p:sp>
        <p:sp>
          <p:nvSpPr>
            <p:cNvPr id="27683" name="Oval 35">
              <a:extLst>
                <a:ext uri="{FF2B5EF4-FFF2-40B4-BE49-F238E27FC236}">
                  <a16:creationId xmlns:a16="http://schemas.microsoft.com/office/drawing/2014/main" id="{CDCEF0EF-1C0C-4383-AA5C-BBC48876E286}"/>
                </a:ext>
              </a:extLst>
            </p:cNvPr>
            <p:cNvSpPr>
              <a:spLocks noChangeArrowheads="1"/>
            </p:cNvSpPr>
            <p:nvPr/>
          </p:nvSpPr>
          <p:spPr bwMode="auto">
            <a:xfrm>
              <a:off x="3452" y="2361"/>
              <a:ext cx="79" cy="75"/>
            </a:xfrm>
            <a:prstGeom prst="ellipse">
              <a:avLst/>
            </a:prstGeom>
            <a:solidFill>
              <a:schemeClr val="tx1"/>
            </a:solidFill>
            <a:ln w="9525">
              <a:solidFill>
                <a:schemeClr val="tx1"/>
              </a:solidFill>
              <a:round/>
              <a:headEnd/>
              <a:tailEnd/>
            </a:ln>
            <a:effectLst/>
          </p:spPr>
          <p:txBody>
            <a:bodyPr wrap="none" anchor="ctr"/>
            <a:lstStyle/>
            <a:p>
              <a:pPr>
                <a:defRPr/>
              </a:pPr>
              <a:endParaRPr lang="en-ZW" sz="2400">
                <a:solidFill>
                  <a:schemeClr val="accent3">
                    <a:lumMod val="50000"/>
                  </a:schemeClr>
                </a:solidFill>
              </a:endParaRPr>
            </a:p>
          </p:txBody>
        </p:sp>
        <p:sp>
          <p:nvSpPr>
            <p:cNvPr id="27684" name="Oval 36">
              <a:extLst>
                <a:ext uri="{FF2B5EF4-FFF2-40B4-BE49-F238E27FC236}">
                  <a16:creationId xmlns:a16="http://schemas.microsoft.com/office/drawing/2014/main" id="{0DFE2EC5-7FC2-4432-8EE4-2F282D12686C}"/>
                </a:ext>
              </a:extLst>
            </p:cNvPr>
            <p:cNvSpPr>
              <a:spLocks noChangeArrowheads="1"/>
            </p:cNvSpPr>
            <p:nvPr/>
          </p:nvSpPr>
          <p:spPr bwMode="auto">
            <a:xfrm>
              <a:off x="5385" y="1661"/>
              <a:ext cx="80" cy="77"/>
            </a:xfrm>
            <a:prstGeom prst="ellipse">
              <a:avLst/>
            </a:prstGeom>
            <a:solidFill>
              <a:schemeClr val="tx1"/>
            </a:solidFill>
            <a:ln w="9525">
              <a:solidFill>
                <a:schemeClr val="tx1"/>
              </a:solidFill>
              <a:round/>
              <a:headEnd/>
              <a:tailEnd/>
            </a:ln>
            <a:effectLst/>
          </p:spPr>
          <p:txBody>
            <a:bodyPr wrap="none" anchor="ctr"/>
            <a:lstStyle/>
            <a:p>
              <a:pPr>
                <a:defRPr/>
              </a:pPr>
              <a:endParaRPr lang="en-ZW" sz="2400">
                <a:solidFill>
                  <a:schemeClr val="accent3">
                    <a:lumMod val="50000"/>
                  </a:schemeClr>
                </a:solidFill>
              </a:endParaRPr>
            </a:p>
          </p:txBody>
        </p:sp>
        <p:sp>
          <p:nvSpPr>
            <p:cNvPr id="27685" name="Oval 37">
              <a:extLst>
                <a:ext uri="{FF2B5EF4-FFF2-40B4-BE49-F238E27FC236}">
                  <a16:creationId xmlns:a16="http://schemas.microsoft.com/office/drawing/2014/main" id="{BF9F39F5-934B-40A6-A4AD-17616ACDCD1A}"/>
                </a:ext>
              </a:extLst>
            </p:cNvPr>
            <p:cNvSpPr>
              <a:spLocks noChangeArrowheads="1"/>
            </p:cNvSpPr>
            <p:nvPr/>
          </p:nvSpPr>
          <p:spPr bwMode="auto">
            <a:xfrm>
              <a:off x="5000" y="1486"/>
              <a:ext cx="79" cy="76"/>
            </a:xfrm>
            <a:prstGeom prst="ellipse">
              <a:avLst/>
            </a:prstGeom>
            <a:solidFill>
              <a:schemeClr val="tx1"/>
            </a:solidFill>
            <a:ln w="9525">
              <a:solidFill>
                <a:schemeClr val="tx1"/>
              </a:solidFill>
              <a:round/>
              <a:headEnd/>
              <a:tailEnd/>
            </a:ln>
            <a:effectLst/>
          </p:spPr>
          <p:txBody>
            <a:bodyPr wrap="none" anchor="ctr"/>
            <a:lstStyle/>
            <a:p>
              <a:pPr>
                <a:defRPr/>
              </a:pPr>
              <a:endParaRPr lang="en-ZW" sz="2400">
                <a:solidFill>
                  <a:schemeClr val="accent3">
                    <a:lumMod val="50000"/>
                  </a:schemeClr>
                </a:solidFill>
              </a:endParaRPr>
            </a:p>
          </p:txBody>
        </p:sp>
        <p:sp>
          <p:nvSpPr>
            <p:cNvPr id="27686" name="Oval 38">
              <a:extLst>
                <a:ext uri="{FF2B5EF4-FFF2-40B4-BE49-F238E27FC236}">
                  <a16:creationId xmlns:a16="http://schemas.microsoft.com/office/drawing/2014/main" id="{6480BEAA-2C01-4B25-96BD-05C5F2EAC1C5}"/>
                </a:ext>
              </a:extLst>
            </p:cNvPr>
            <p:cNvSpPr>
              <a:spLocks noChangeArrowheads="1"/>
            </p:cNvSpPr>
            <p:nvPr/>
          </p:nvSpPr>
          <p:spPr bwMode="auto">
            <a:xfrm>
              <a:off x="4226" y="2165"/>
              <a:ext cx="79" cy="76"/>
            </a:xfrm>
            <a:prstGeom prst="ellipse">
              <a:avLst/>
            </a:prstGeom>
            <a:solidFill>
              <a:schemeClr val="tx1"/>
            </a:solidFill>
            <a:ln w="9525">
              <a:solidFill>
                <a:schemeClr val="tx1"/>
              </a:solidFill>
              <a:round/>
              <a:headEnd/>
              <a:tailEnd/>
            </a:ln>
            <a:effectLst/>
          </p:spPr>
          <p:txBody>
            <a:bodyPr wrap="none" anchor="ctr"/>
            <a:lstStyle/>
            <a:p>
              <a:pPr>
                <a:defRPr/>
              </a:pPr>
              <a:endParaRPr lang="en-ZW" sz="2400">
                <a:solidFill>
                  <a:schemeClr val="accent3">
                    <a:lumMod val="50000"/>
                  </a:schemeClr>
                </a:solidFill>
              </a:endParaRPr>
            </a:p>
          </p:txBody>
        </p:sp>
        <p:sp>
          <p:nvSpPr>
            <p:cNvPr id="27687" name="Oval 39">
              <a:extLst>
                <a:ext uri="{FF2B5EF4-FFF2-40B4-BE49-F238E27FC236}">
                  <a16:creationId xmlns:a16="http://schemas.microsoft.com/office/drawing/2014/main" id="{84237269-80E1-45E7-8B5B-17B7026713CB}"/>
                </a:ext>
              </a:extLst>
            </p:cNvPr>
            <p:cNvSpPr>
              <a:spLocks noChangeArrowheads="1"/>
            </p:cNvSpPr>
            <p:nvPr/>
          </p:nvSpPr>
          <p:spPr bwMode="auto">
            <a:xfrm>
              <a:off x="2300" y="2244"/>
              <a:ext cx="79" cy="76"/>
            </a:xfrm>
            <a:prstGeom prst="ellipse">
              <a:avLst/>
            </a:prstGeom>
            <a:solidFill>
              <a:schemeClr val="tx1"/>
            </a:solidFill>
            <a:ln w="9525">
              <a:solidFill>
                <a:schemeClr val="tx1"/>
              </a:solidFill>
              <a:round/>
              <a:headEnd/>
              <a:tailEnd/>
            </a:ln>
            <a:effectLst/>
          </p:spPr>
          <p:txBody>
            <a:bodyPr wrap="none" anchor="ctr"/>
            <a:lstStyle/>
            <a:p>
              <a:pPr>
                <a:defRPr/>
              </a:pPr>
              <a:endParaRPr lang="en-ZW" sz="2400">
                <a:solidFill>
                  <a:schemeClr val="accent3">
                    <a:lumMod val="50000"/>
                  </a:schemeClr>
                </a:solidFill>
              </a:endParaRPr>
            </a:p>
          </p:txBody>
        </p:sp>
        <p:sp>
          <p:nvSpPr>
            <p:cNvPr id="27688" name="Oval 40">
              <a:extLst>
                <a:ext uri="{FF2B5EF4-FFF2-40B4-BE49-F238E27FC236}">
                  <a16:creationId xmlns:a16="http://schemas.microsoft.com/office/drawing/2014/main" id="{4073A5B9-B314-48DD-BAB4-DA479B2800F2}"/>
                </a:ext>
              </a:extLst>
            </p:cNvPr>
            <p:cNvSpPr>
              <a:spLocks noChangeArrowheads="1"/>
            </p:cNvSpPr>
            <p:nvPr/>
          </p:nvSpPr>
          <p:spPr bwMode="auto">
            <a:xfrm>
              <a:off x="2681" y="2416"/>
              <a:ext cx="80" cy="78"/>
            </a:xfrm>
            <a:prstGeom prst="ellipse">
              <a:avLst/>
            </a:prstGeom>
            <a:solidFill>
              <a:schemeClr val="tx1"/>
            </a:solidFill>
            <a:ln w="9525">
              <a:solidFill>
                <a:schemeClr val="tx1"/>
              </a:solidFill>
              <a:round/>
              <a:headEnd/>
              <a:tailEnd/>
            </a:ln>
            <a:effectLst/>
          </p:spPr>
          <p:txBody>
            <a:bodyPr wrap="none" anchor="ctr"/>
            <a:lstStyle/>
            <a:p>
              <a:pPr>
                <a:defRPr/>
              </a:pPr>
              <a:endParaRPr lang="en-ZW" sz="2400">
                <a:solidFill>
                  <a:schemeClr val="accent3">
                    <a:lumMod val="50000"/>
                  </a:schemeClr>
                </a:solidFill>
              </a:endParaRPr>
            </a:p>
          </p:txBody>
        </p:sp>
        <p:sp>
          <p:nvSpPr>
            <p:cNvPr id="27689" name="Oval 41">
              <a:extLst>
                <a:ext uri="{FF2B5EF4-FFF2-40B4-BE49-F238E27FC236}">
                  <a16:creationId xmlns:a16="http://schemas.microsoft.com/office/drawing/2014/main" id="{05C9D2CA-26B2-4DAC-A648-CF6D305A95C0}"/>
                </a:ext>
              </a:extLst>
            </p:cNvPr>
            <p:cNvSpPr>
              <a:spLocks noChangeArrowheads="1"/>
            </p:cNvSpPr>
            <p:nvPr/>
          </p:nvSpPr>
          <p:spPr bwMode="auto">
            <a:xfrm>
              <a:off x="3074" y="2138"/>
              <a:ext cx="79" cy="75"/>
            </a:xfrm>
            <a:prstGeom prst="ellipse">
              <a:avLst/>
            </a:prstGeom>
            <a:solidFill>
              <a:schemeClr val="tx1"/>
            </a:solidFill>
            <a:ln w="9525">
              <a:solidFill>
                <a:schemeClr val="tx1"/>
              </a:solidFill>
              <a:round/>
              <a:headEnd/>
              <a:tailEnd/>
            </a:ln>
            <a:effectLst/>
          </p:spPr>
          <p:txBody>
            <a:bodyPr wrap="none" anchor="ctr"/>
            <a:lstStyle/>
            <a:p>
              <a:pPr>
                <a:defRPr/>
              </a:pPr>
              <a:endParaRPr lang="en-ZW" sz="2400">
                <a:solidFill>
                  <a:schemeClr val="accent3">
                    <a:lumMod val="50000"/>
                  </a:schemeClr>
                </a:solidFill>
              </a:endParaRPr>
            </a:p>
          </p:txBody>
        </p:sp>
        <p:sp>
          <p:nvSpPr>
            <p:cNvPr id="27690" name="Freeform 42">
              <a:extLst>
                <a:ext uri="{FF2B5EF4-FFF2-40B4-BE49-F238E27FC236}">
                  <a16:creationId xmlns:a16="http://schemas.microsoft.com/office/drawing/2014/main" id="{BB15C7D1-0F6A-4464-9668-5ED8265021BE}"/>
                </a:ext>
              </a:extLst>
            </p:cNvPr>
            <p:cNvSpPr>
              <a:spLocks/>
            </p:cNvSpPr>
            <p:nvPr/>
          </p:nvSpPr>
          <p:spPr bwMode="auto">
            <a:xfrm>
              <a:off x="1945" y="1522"/>
              <a:ext cx="3485" cy="1138"/>
            </a:xfrm>
            <a:custGeom>
              <a:avLst/>
              <a:gdLst/>
              <a:ahLst/>
              <a:cxnLst>
                <a:cxn ang="0">
                  <a:pos x="0" y="1312"/>
                </a:cxn>
                <a:cxn ang="0">
                  <a:pos x="436" y="884"/>
                </a:cxn>
                <a:cxn ang="0">
                  <a:pos x="864" y="1084"/>
                </a:cxn>
                <a:cxn ang="0">
                  <a:pos x="1300" y="756"/>
                </a:cxn>
                <a:cxn ang="0">
                  <a:pos x="1720" y="1016"/>
                </a:cxn>
                <a:cxn ang="0">
                  <a:pos x="2148" y="1324"/>
                </a:cxn>
                <a:cxn ang="0">
                  <a:pos x="2576" y="796"/>
                </a:cxn>
                <a:cxn ang="0">
                  <a:pos x="3000" y="284"/>
                </a:cxn>
                <a:cxn ang="0">
                  <a:pos x="3436" y="0"/>
                </a:cxn>
                <a:cxn ang="0">
                  <a:pos x="3872" y="204"/>
                </a:cxn>
              </a:cxnLst>
              <a:rect l="0" t="0" r="r" b="b"/>
              <a:pathLst>
                <a:path w="3872" h="1324">
                  <a:moveTo>
                    <a:pt x="0" y="1312"/>
                  </a:moveTo>
                  <a:lnTo>
                    <a:pt x="436" y="884"/>
                  </a:lnTo>
                  <a:lnTo>
                    <a:pt x="864" y="1084"/>
                  </a:lnTo>
                  <a:lnTo>
                    <a:pt x="1300" y="756"/>
                  </a:lnTo>
                  <a:lnTo>
                    <a:pt x="1720" y="1016"/>
                  </a:lnTo>
                  <a:lnTo>
                    <a:pt x="2148" y="1324"/>
                  </a:lnTo>
                  <a:lnTo>
                    <a:pt x="2576" y="796"/>
                  </a:lnTo>
                  <a:lnTo>
                    <a:pt x="3000" y="284"/>
                  </a:lnTo>
                  <a:lnTo>
                    <a:pt x="3436" y="0"/>
                  </a:lnTo>
                  <a:lnTo>
                    <a:pt x="3872" y="204"/>
                  </a:lnTo>
                </a:path>
              </a:pathLst>
            </a:custGeom>
            <a:noFill/>
            <a:ln w="57150" cap="flat" cmpd="sng">
              <a:solidFill>
                <a:schemeClr val="tx1"/>
              </a:solidFill>
              <a:prstDash val="solid"/>
              <a:round/>
              <a:headEnd/>
              <a:tailEnd/>
            </a:ln>
            <a:effectLst/>
          </p:spPr>
          <p:txBody>
            <a:bodyPr wrap="none" anchor="ctr"/>
            <a:lstStyle/>
            <a:p>
              <a:pPr>
                <a:defRPr/>
              </a:pPr>
              <a:endParaRPr lang="en-ZW" sz="2400">
                <a:solidFill>
                  <a:schemeClr val="accent3">
                    <a:lumMod val="50000"/>
                  </a:schemeClr>
                </a:solidFill>
              </a:endParaRPr>
            </a:p>
          </p:txBody>
        </p:sp>
        <p:sp>
          <p:nvSpPr>
            <p:cNvPr id="27691" name="Rectangle 43">
              <a:extLst>
                <a:ext uri="{FF2B5EF4-FFF2-40B4-BE49-F238E27FC236}">
                  <a16:creationId xmlns:a16="http://schemas.microsoft.com/office/drawing/2014/main" id="{CD284F54-67CA-4288-B472-FF6FBA2F6B1C}"/>
                </a:ext>
              </a:extLst>
            </p:cNvPr>
            <p:cNvSpPr>
              <a:spLocks noChangeArrowheads="1"/>
            </p:cNvSpPr>
            <p:nvPr/>
          </p:nvSpPr>
          <p:spPr bwMode="auto">
            <a:xfrm>
              <a:off x="3504" y="1200"/>
              <a:ext cx="1068" cy="233"/>
            </a:xfrm>
            <a:prstGeom prst="rect">
              <a:avLst/>
            </a:prstGeom>
            <a:noFill/>
            <a:ln w="9525">
              <a:noFill/>
              <a:miter lim="800000"/>
              <a:headEnd/>
              <a:tailEnd/>
            </a:ln>
            <a:effectLst/>
          </p:spPr>
          <p:txBody>
            <a:bodyPr wrap="none" anchor="ctr">
              <a:spAutoFit/>
            </a:bodyPr>
            <a:lstStyle/>
            <a:p>
              <a:pPr algn="l" eaLnBrk="0" hangingPunct="0">
                <a:defRPr/>
              </a:pPr>
              <a:r>
                <a:rPr lang="en-US" sz="1800" b="1">
                  <a:solidFill>
                    <a:schemeClr val="accent3">
                      <a:lumMod val="50000"/>
                    </a:schemeClr>
                  </a:solidFill>
                  <a:effectLst>
                    <a:outerShdw blurRad="38100" dist="38100" dir="2700000" algn="tl">
                      <a:srgbClr val="C0C0C0"/>
                    </a:outerShdw>
                  </a:effectLst>
                  <a:latin typeface="Arial" charset="0"/>
                </a:rPr>
                <a:t>Out of control</a:t>
              </a:r>
            </a:p>
          </p:txBody>
        </p:sp>
        <p:sp>
          <p:nvSpPr>
            <p:cNvPr id="27692" name="Line 44">
              <a:extLst>
                <a:ext uri="{FF2B5EF4-FFF2-40B4-BE49-F238E27FC236}">
                  <a16:creationId xmlns:a16="http://schemas.microsoft.com/office/drawing/2014/main" id="{5557F558-D461-41EE-9ADA-C72D66C9B085}"/>
                </a:ext>
              </a:extLst>
            </p:cNvPr>
            <p:cNvSpPr>
              <a:spLocks noChangeShapeType="1"/>
            </p:cNvSpPr>
            <p:nvPr/>
          </p:nvSpPr>
          <p:spPr bwMode="auto">
            <a:xfrm>
              <a:off x="4560" y="1345"/>
              <a:ext cx="440" cy="147"/>
            </a:xfrm>
            <a:prstGeom prst="line">
              <a:avLst/>
            </a:prstGeom>
            <a:noFill/>
            <a:ln w="38100">
              <a:solidFill>
                <a:schemeClr val="folHlink"/>
              </a:solidFill>
              <a:round/>
              <a:headEnd/>
              <a:tailEnd/>
            </a:ln>
            <a:effectLst/>
          </p:spPr>
          <p:txBody>
            <a:bodyPr wrap="none" anchor="ctr"/>
            <a:lstStyle/>
            <a:p>
              <a:pPr>
                <a:defRPr/>
              </a:pPr>
              <a:endParaRPr lang="en-ZW" sz="2400">
                <a:solidFill>
                  <a:schemeClr val="accent3">
                    <a:lumMod val="50000"/>
                  </a:schemeClr>
                </a:solidFill>
              </a:endParaRPr>
            </a:p>
          </p:txBody>
        </p:sp>
        <p:sp>
          <p:nvSpPr>
            <p:cNvPr id="27693" name="Freeform 45">
              <a:extLst>
                <a:ext uri="{FF2B5EF4-FFF2-40B4-BE49-F238E27FC236}">
                  <a16:creationId xmlns:a16="http://schemas.microsoft.com/office/drawing/2014/main" id="{26113372-B694-4792-B716-B34BCCF5BF8E}"/>
                </a:ext>
              </a:extLst>
            </p:cNvPr>
            <p:cNvSpPr>
              <a:spLocks/>
            </p:cNvSpPr>
            <p:nvPr/>
          </p:nvSpPr>
          <p:spPr bwMode="auto">
            <a:xfrm>
              <a:off x="1570" y="1399"/>
              <a:ext cx="3888" cy="2202"/>
            </a:xfrm>
            <a:custGeom>
              <a:avLst/>
              <a:gdLst/>
              <a:ahLst/>
              <a:cxnLst>
                <a:cxn ang="0">
                  <a:pos x="0" y="0"/>
                </a:cxn>
                <a:cxn ang="0">
                  <a:pos x="0" y="2569"/>
                </a:cxn>
                <a:cxn ang="0">
                  <a:pos x="4320" y="2569"/>
                </a:cxn>
              </a:cxnLst>
              <a:rect l="0" t="0" r="r" b="b"/>
              <a:pathLst>
                <a:path w="4320" h="2569">
                  <a:moveTo>
                    <a:pt x="0" y="0"/>
                  </a:moveTo>
                  <a:lnTo>
                    <a:pt x="0" y="2569"/>
                  </a:lnTo>
                  <a:lnTo>
                    <a:pt x="4320" y="2569"/>
                  </a:lnTo>
                </a:path>
              </a:pathLst>
            </a:custGeom>
            <a:noFill/>
            <a:ln w="57150" cap="flat" cmpd="sng">
              <a:solidFill>
                <a:srgbClr val="EEEEEE"/>
              </a:solidFill>
              <a:prstDash val="solid"/>
              <a:round/>
              <a:headEnd/>
              <a:tailEnd/>
            </a:ln>
            <a:effectLst/>
          </p:spPr>
          <p:txBody>
            <a:bodyPr wrap="none" anchor="ctr"/>
            <a:lstStyle/>
            <a:p>
              <a:pPr>
                <a:defRPr/>
              </a:pPr>
              <a:endParaRPr lang="en-ZW" sz="2400">
                <a:solidFill>
                  <a:schemeClr val="accent3">
                    <a:lumMod val="50000"/>
                  </a:schemeClr>
                </a:solidFill>
              </a:endParaRPr>
            </a:p>
          </p:txBody>
        </p:sp>
      </p:grpSp>
    </p:spTree>
    <p:extLst>
      <p:ext uri="{BB962C8B-B14F-4D97-AF65-F5344CB8AC3E}">
        <p14:creationId xmlns:p14="http://schemas.microsoft.com/office/powerpoint/2010/main" val="2397528390"/>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a:extLst>
              <a:ext uri="{FF2B5EF4-FFF2-40B4-BE49-F238E27FC236}">
                <a16:creationId xmlns:a16="http://schemas.microsoft.com/office/drawing/2014/main" id="{4B8919DF-F1D8-4CBC-AE0A-BDBCF44C264B}"/>
              </a:ext>
            </a:extLst>
          </p:cNvPr>
          <p:cNvSpPr>
            <a:spLocks noGrp="1" noChangeArrowheads="1"/>
          </p:cNvSpPr>
          <p:nvPr>
            <p:ph type="title"/>
          </p:nvPr>
        </p:nvSpPr>
        <p:spPr>
          <a:xfrm>
            <a:off x="636104" y="1201847"/>
            <a:ext cx="10028583" cy="847725"/>
          </a:xfrm>
        </p:spPr>
        <p:txBody>
          <a:bodyPr lIns="90488" tIns="44450" rIns="90488" bIns="44450">
            <a:normAutofit/>
          </a:bodyPr>
          <a:lstStyle/>
          <a:p>
            <a:pPr eaLnBrk="1" fontAlgn="auto" hangingPunct="1">
              <a:spcAft>
                <a:spcPts val="0"/>
              </a:spcAft>
              <a:defRPr/>
            </a:pPr>
            <a:r>
              <a:rPr lang="en-US" b="1" dirty="0">
                <a:solidFill>
                  <a:schemeClr val="accent3">
                    <a:lumMod val="50000"/>
                  </a:schemeClr>
                </a:solidFill>
                <a:latin typeface="Andalus" pitchFamily="18" charset="-78"/>
                <a:cs typeface="Andalus" pitchFamily="18" charset="-78"/>
              </a:rPr>
              <a:t>A PROCESS IS IN CONTROL IF …</a:t>
            </a:r>
          </a:p>
        </p:txBody>
      </p:sp>
      <p:sp>
        <p:nvSpPr>
          <p:cNvPr id="29700" name="Slide Number Placeholder 3">
            <a:extLst>
              <a:ext uri="{FF2B5EF4-FFF2-40B4-BE49-F238E27FC236}">
                <a16:creationId xmlns:a16="http://schemas.microsoft.com/office/drawing/2014/main" id="{8C0D40B5-44C2-4DD2-9BE1-AB2B0E946DC2}"/>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400">
                <a:solidFill>
                  <a:srgbClr val="FFFFFF"/>
                </a:solidFill>
              </a:rPr>
              <a:t>4-</a:t>
            </a:r>
            <a:fld id="{5B800019-5B91-47CB-9BFE-62047AA12927}" type="slidenum">
              <a:rPr lang="en-US" altLang="en-US" sz="1400">
                <a:solidFill>
                  <a:srgbClr val="FFFFFF"/>
                </a:solidFill>
              </a:rPr>
              <a:pPr eaLnBrk="1" hangingPunct="1"/>
              <a:t>24</a:t>
            </a:fld>
            <a:endParaRPr lang="en-US" altLang="en-US" sz="1400">
              <a:solidFill>
                <a:srgbClr val="FFFFFF"/>
              </a:solidFill>
            </a:endParaRPr>
          </a:p>
        </p:txBody>
      </p:sp>
      <p:sp>
        <p:nvSpPr>
          <p:cNvPr id="29699" name="Rectangle 3">
            <a:extLst>
              <a:ext uri="{FF2B5EF4-FFF2-40B4-BE49-F238E27FC236}">
                <a16:creationId xmlns:a16="http://schemas.microsoft.com/office/drawing/2014/main" id="{BA0B5A01-2BA5-45EB-9DA1-476CCAEE3028}"/>
              </a:ext>
            </a:extLst>
          </p:cNvPr>
          <p:cNvSpPr>
            <a:spLocks noChangeArrowheads="1"/>
          </p:cNvSpPr>
          <p:nvPr/>
        </p:nvSpPr>
        <p:spPr bwMode="auto">
          <a:xfrm>
            <a:off x="658824" y="2458597"/>
            <a:ext cx="10351911" cy="3409138"/>
          </a:xfrm>
          <a:prstGeom prst="rect">
            <a:avLst/>
          </a:prstGeom>
          <a:noFill/>
          <a:ln w="9525">
            <a:noFill/>
            <a:miter lim="800000"/>
            <a:headEnd/>
            <a:tailEnd/>
          </a:ln>
          <a:effectLst/>
        </p:spPr>
        <p:txBody>
          <a:bodyPr wrap="square" anchor="ctr">
            <a:spAutoFit/>
          </a:bodyPr>
          <a:lstStyle/>
          <a:p>
            <a:pPr marL="577850" indent="-577850" algn="l">
              <a:lnSpc>
                <a:spcPct val="200000"/>
              </a:lnSpc>
              <a:spcBef>
                <a:spcPct val="20000"/>
              </a:spcBef>
              <a:buFont typeface="Times" charset="0"/>
              <a:buAutoNum type="arabicPeriod"/>
              <a:defRPr/>
            </a:pPr>
            <a:r>
              <a:rPr lang="en-US" sz="2600" dirty="0">
                <a:solidFill>
                  <a:schemeClr val="accent3">
                    <a:lumMod val="50000"/>
                  </a:schemeClr>
                </a:solidFill>
                <a:latin typeface="Andalus" pitchFamily="18" charset="-78"/>
                <a:cs typeface="Andalus" pitchFamily="18" charset="-78"/>
              </a:rPr>
              <a:t>… no sample points outside limits</a:t>
            </a:r>
          </a:p>
          <a:p>
            <a:pPr marL="577850" indent="-577850" algn="l">
              <a:lnSpc>
                <a:spcPct val="200000"/>
              </a:lnSpc>
              <a:spcBef>
                <a:spcPct val="20000"/>
              </a:spcBef>
              <a:buFont typeface="Times" charset="0"/>
              <a:buAutoNum type="arabicPeriod"/>
              <a:defRPr/>
            </a:pPr>
            <a:r>
              <a:rPr lang="en-US" sz="2600" dirty="0">
                <a:solidFill>
                  <a:schemeClr val="accent3">
                    <a:lumMod val="50000"/>
                  </a:schemeClr>
                </a:solidFill>
                <a:latin typeface="Andalus" pitchFamily="18" charset="-78"/>
                <a:cs typeface="Andalus" pitchFamily="18" charset="-78"/>
              </a:rPr>
              <a:t>… most points near process average</a:t>
            </a:r>
          </a:p>
          <a:p>
            <a:pPr marL="577850" indent="-577850" algn="l">
              <a:lnSpc>
                <a:spcPct val="200000"/>
              </a:lnSpc>
              <a:spcBef>
                <a:spcPct val="20000"/>
              </a:spcBef>
              <a:buFont typeface="Times" charset="0"/>
              <a:buAutoNum type="arabicPeriod"/>
              <a:defRPr/>
            </a:pPr>
            <a:r>
              <a:rPr lang="en-US" sz="2600" dirty="0">
                <a:solidFill>
                  <a:schemeClr val="accent3">
                    <a:lumMod val="50000"/>
                  </a:schemeClr>
                </a:solidFill>
                <a:latin typeface="Andalus" pitchFamily="18" charset="-78"/>
                <a:cs typeface="Andalus" pitchFamily="18" charset="-78"/>
              </a:rPr>
              <a:t>… about equal number of points above and below centerline</a:t>
            </a:r>
          </a:p>
          <a:p>
            <a:pPr marL="577850" indent="-577850" algn="l">
              <a:lnSpc>
                <a:spcPct val="200000"/>
              </a:lnSpc>
              <a:spcBef>
                <a:spcPct val="20000"/>
              </a:spcBef>
              <a:buFont typeface="Times" charset="0"/>
              <a:buAutoNum type="arabicPeriod"/>
              <a:defRPr/>
            </a:pPr>
            <a:r>
              <a:rPr lang="en-US" sz="2600" dirty="0">
                <a:solidFill>
                  <a:schemeClr val="accent3">
                    <a:lumMod val="50000"/>
                  </a:schemeClr>
                </a:solidFill>
                <a:latin typeface="Andalus" pitchFamily="18" charset="-78"/>
                <a:cs typeface="Andalus" pitchFamily="18" charset="-78"/>
              </a:rPr>
              <a:t>… points appear randomly distributed</a:t>
            </a:r>
          </a:p>
        </p:txBody>
      </p:sp>
    </p:spTree>
    <p:extLst>
      <p:ext uri="{BB962C8B-B14F-4D97-AF65-F5344CB8AC3E}">
        <p14:creationId xmlns:p14="http://schemas.microsoft.com/office/powerpoint/2010/main" val="3564067109"/>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9699">
                                            <p:txEl>
                                              <p:pRg st="0" end="0"/>
                                            </p:txEl>
                                          </p:spTgt>
                                        </p:tgtEl>
                                        <p:attrNameLst>
                                          <p:attrName>style.visibility</p:attrName>
                                        </p:attrNameLst>
                                      </p:cBhvr>
                                      <p:to>
                                        <p:strVal val="visible"/>
                                      </p:to>
                                    </p:set>
                                    <p:animEffect transition="in" filter="wipe(left)">
                                      <p:cBhvr>
                                        <p:cTn id="7" dur="500"/>
                                        <p:tgtEl>
                                          <p:spTgt spid="2969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9699">
                                            <p:txEl>
                                              <p:pRg st="1" end="1"/>
                                            </p:txEl>
                                          </p:spTgt>
                                        </p:tgtEl>
                                        <p:attrNameLst>
                                          <p:attrName>style.visibility</p:attrName>
                                        </p:attrNameLst>
                                      </p:cBhvr>
                                      <p:to>
                                        <p:strVal val="visible"/>
                                      </p:to>
                                    </p:set>
                                    <p:animEffect transition="in" filter="wipe(left)">
                                      <p:cBhvr>
                                        <p:cTn id="12" dur="500"/>
                                        <p:tgtEl>
                                          <p:spTgt spid="29699">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9699">
                                            <p:txEl>
                                              <p:pRg st="2" end="2"/>
                                            </p:txEl>
                                          </p:spTgt>
                                        </p:tgtEl>
                                        <p:attrNameLst>
                                          <p:attrName>style.visibility</p:attrName>
                                        </p:attrNameLst>
                                      </p:cBhvr>
                                      <p:to>
                                        <p:strVal val="visible"/>
                                      </p:to>
                                    </p:set>
                                    <p:animEffect transition="in" filter="wipe(left)">
                                      <p:cBhvr>
                                        <p:cTn id="17" dur="500"/>
                                        <p:tgtEl>
                                          <p:spTgt spid="29699">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29699">
                                            <p:txEl>
                                              <p:pRg st="3" end="3"/>
                                            </p:txEl>
                                          </p:spTgt>
                                        </p:tgtEl>
                                        <p:attrNameLst>
                                          <p:attrName>style.visibility</p:attrName>
                                        </p:attrNameLst>
                                      </p:cBhvr>
                                      <p:to>
                                        <p:strVal val="visible"/>
                                      </p:to>
                                    </p:set>
                                    <p:animEffect transition="in" filter="wipe(left)">
                                      <p:cBhvr>
                                        <p:cTn id="22" dur="500"/>
                                        <p:tgtEl>
                                          <p:spTgt spid="2969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9" grpId="0" build="p"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F51686-4005-4500-8ECD-921BF93C8107}"/>
              </a:ext>
            </a:extLst>
          </p:cNvPr>
          <p:cNvSpPr>
            <a:spLocks noGrp="1"/>
          </p:cNvSpPr>
          <p:nvPr>
            <p:ph type="title"/>
          </p:nvPr>
        </p:nvSpPr>
        <p:spPr>
          <a:xfrm>
            <a:off x="1785938" y="126103"/>
            <a:ext cx="8410023" cy="1388373"/>
          </a:xfrm>
        </p:spPr>
        <p:txBody>
          <a:bodyPr/>
          <a:lstStyle/>
          <a:p>
            <a:br>
              <a:rPr lang="en-ZW" b="1" dirty="0"/>
            </a:br>
            <a:r>
              <a:rPr lang="en-ZW" b="1" dirty="0"/>
              <a:t>Value Stream Purpose</a:t>
            </a:r>
          </a:p>
        </p:txBody>
      </p:sp>
      <p:sp>
        <p:nvSpPr>
          <p:cNvPr id="3" name="Content Placeholder 2">
            <a:extLst>
              <a:ext uri="{FF2B5EF4-FFF2-40B4-BE49-F238E27FC236}">
                <a16:creationId xmlns:a16="http://schemas.microsoft.com/office/drawing/2014/main" id="{FDB07C6B-0AAD-4154-9516-EDAB2B59286D}"/>
              </a:ext>
            </a:extLst>
          </p:cNvPr>
          <p:cNvSpPr>
            <a:spLocks noGrp="1"/>
          </p:cNvSpPr>
          <p:nvPr>
            <p:ph idx="1"/>
          </p:nvPr>
        </p:nvSpPr>
        <p:spPr>
          <a:xfrm>
            <a:off x="992022" y="2150164"/>
            <a:ext cx="10018713" cy="3124201"/>
          </a:xfrm>
        </p:spPr>
        <p:txBody>
          <a:bodyPr>
            <a:normAutofit/>
          </a:bodyPr>
          <a:lstStyle/>
          <a:p>
            <a:pPr algn="just"/>
            <a:r>
              <a:rPr lang="en-US" sz="4000" b="0" i="0" dirty="0">
                <a:solidFill>
                  <a:srgbClr val="282C33"/>
                </a:solidFill>
                <a:effectLst/>
                <a:latin typeface="Graphik"/>
              </a:rPr>
              <a:t>Once someone maps the current state of the process from beginning to end, he or she should find areas that do not add value to the process and reduce those areas.</a:t>
            </a:r>
            <a:endParaRPr lang="en-ZW" sz="4000" dirty="0"/>
          </a:p>
        </p:txBody>
      </p:sp>
    </p:spTree>
    <p:extLst>
      <p:ext uri="{BB962C8B-B14F-4D97-AF65-F5344CB8AC3E}">
        <p14:creationId xmlns:p14="http://schemas.microsoft.com/office/powerpoint/2010/main" val="25079653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D2A602-7491-4405-81F2-8A62FA5E80DB}"/>
              </a:ext>
            </a:extLst>
          </p:cNvPr>
          <p:cNvSpPr>
            <a:spLocks noGrp="1"/>
          </p:cNvSpPr>
          <p:nvPr>
            <p:ph type="title"/>
          </p:nvPr>
        </p:nvSpPr>
        <p:spPr>
          <a:xfrm>
            <a:off x="1814513" y="599326"/>
            <a:ext cx="9196222" cy="729412"/>
          </a:xfrm>
        </p:spPr>
        <p:txBody>
          <a:bodyPr/>
          <a:lstStyle/>
          <a:p>
            <a:r>
              <a:rPr lang="en-ZW" dirty="0"/>
              <a:t>Why?</a:t>
            </a:r>
          </a:p>
        </p:txBody>
      </p:sp>
      <p:sp>
        <p:nvSpPr>
          <p:cNvPr id="3" name="Content Placeholder 2">
            <a:extLst>
              <a:ext uri="{FF2B5EF4-FFF2-40B4-BE49-F238E27FC236}">
                <a16:creationId xmlns:a16="http://schemas.microsoft.com/office/drawing/2014/main" id="{B46B8221-AAFD-4901-8E71-360D88D96279}"/>
              </a:ext>
            </a:extLst>
          </p:cNvPr>
          <p:cNvSpPr>
            <a:spLocks noGrp="1"/>
          </p:cNvSpPr>
          <p:nvPr>
            <p:ph idx="1"/>
          </p:nvPr>
        </p:nvSpPr>
        <p:spPr>
          <a:xfrm>
            <a:off x="565784" y="1668109"/>
            <a:ext cx="11035665" cy="4351338"/>
          </a:xfrm>
        </p:spPr>
        <p:txBody>
          <a:bodyPr>
            <a:normAutofit lnSpcReduction="10000"/>
          </a:bodyPr>
          <a:lstStyle/>
          <a:p>
            <a:pPr algn="just"/>
            <a:r>
              <a:rPr lang="en-US" sz="3200" dirty="0"/>
              <a:t>Many organizations pursuing “lean” conversions have realized that improvement events alone </a:t>
            </a:r>
            <a:r>
              <a:rPr lang="en-ZW" sz="3200" dirty="0"/>
              <a:t>are not enough</a:t>
            </a:r>
          </a:p>
          <a:p>
            <a:pPr algn="just"/>
            <a:r>
              <a:rPr lang="en-ZW" sz="3200" dirty="0"/>
              <a:t> Improvement events create localized </a:t>
            </a:r>
            <a:r>
              <a:rPr lang="en-US" sz="3200" dirty="0"/>
              <a:t>improvements, value stream mapping &amp; analysis strengthens the gains by providing vision and plans that connect all improvement activities</a:t>
            </a:r>
          </a:p>
          <a:p>
            <a:pPr marL="0" indent="0" algn="just">
              <a:buNone/>
            </a:pPr>
            <a:r>
              <a:rPr lang="en-US" sz="3200" dirty="0"/>
              <a:t>• Value stream mapping &amp; analysis is a tool that allows you to see waste, and plan to eliminate it</a:t>
            </a:r>
            <a:endParaRPr lang="en-ZW" sz="3200" dirty="0"/>
          </a:p>
        </p:txBody>
      </p:sp>
    </p:spTree>
    <p:extLst>
      <p:ext uri="{BB962C8B-B14F-4D97-AF65-F5344CB8AC3E}">
        <p14:creationId xmlns:p14="http://schemas.microsoft.com/office/powerpoint/2010/main" val="31187975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72958B-E073-49C8-BE0E-F8F923DA64C0}"/>
              </a:ext>
            </a:extLst>
          </p:cNvPr>
          <p:cNvSpPr>
            <a:spLocks noGrp="1"/>
          </p:cNvSpPr>
          <p:nvPr>
            <p:ph type="title"/>
          </p:nvPr>
        </p:nvSpPr>
        <p:spPr>
          <a:xfrm>
            <a:off x="1923902" y="671512"/>
            <a:ext cx="8534400" cy="1093563"/>
          </a:xfrm>
        </p:spPr>
        <p:txBody>
          <a:bodyPr/>
          <a:lstStyle/>
          <a:p>
            <a:r>
              <a:rPr lang="en-ZW" b="1" dirty="0"/>
              <a:t>What is Value?</a:t>
            </a:r>
          </a:p>
        </p:txBody>
      </p:sp>
      <p:sp>
        <p:nvSpPr>
          <p:cNvPr id="3" name="Content Placeholder 2">
            <a:extLst>
              <a:ext uri="{FF2B5EF4-FFF2-40B4-BE49-F238E27FC236}">
                <a16:creationId xmlns:a16="http://schemas.microsoft.com/office/drawing/2014/main" id="{805354F6-92D6-4599-B977-40DBB28DED77}"/>
              </a:ext>
            </a:extLst>
          </p:cNvPr>
          <p:cNvSpPr>
            <a:spLocks noGrp="1"/>
          </p:cNvSpPr>
          <p:nvPr>
            <p:ph idx="1"/>
          </p:nvPr>
        </p:nvSpPr>
        <p:spPr>
          <a:xfrm>
            <a:off x="1404797" y="2080591"/>
            <a:ext cx="10018713" cy="3124201"/>
          </a:xfrm>
        </p:spPr>
        <p:txBody>
          <a:bodyPr>
            <a:normAutofit fontScale="85000" lnSpcReduction="20000"/>
          </a:bodyPr>
          <a:lstStyle/>
          <a:p>
            <a:pPr algn="just"/>
            <a:r>
              <a:rPr lang="en-US" sz="3600" dirty="0"/>
              <a:t>capability provided to a customer</a:t>
            </a:r>
          </a:p>
          <a:p>
            <a:pPr marL="0" indent="0" algn="just">
              <a:buNone/>
            </a:pPr>
            <a:r>
              <a:rPr lang="en-ZW" sz="3600" dirty="0"/>
              <a:t>– of the highest quality,</a:t>
            </a:r>
          </a:p>
          <a:p>
            <a:pPr marL="0" indent="0" algn="just">
              <a:buNone/>
            </a:pPr>
            <a:r>
              <a:rPr lang="en-ZW" sz="3600" dirty="0"/>
              <a:t>– at the right time,</a:t>
            </a:r>
          </a:p>
          <a:p>
            <a:pPr marL="0" indent="0" algn="just">
              <a:buNone/>
            </a:pPr>
            <a:r>
              <a:rPr lang="en-ZW" sz="3600" dirty="0"/>
              <a:t>– at an appropriate price,</a:t>
            </a:r>
          </a:p>
          <a:p>
            <a:pPr marL="0" indent="0" algn="just">
              <a:buNone/>
            </a:pPr>
            <a:r>
              <a:rPr lang="en-US" sz="3600" b="1" dirty="0"/>
              <a:t>as defined by the customer.</a:t>
            </a:r>
          </a:p>
          <a:p>
            <a:pPr marL="0" indent="0" algn="just">
              <a:buNone/>
            </a:pPr>
            <a:r>
              <a:rPr lang="en-US" sz="3600" dirty="0"/>
              <a:t>• "Value" is what the customer is buying</a:t>
            </a:r>
            <a:endParaRPr lang="en-ZW" sz="3600" dirty="0"/>
          </a:p>
        </p:txBody>
      </p:sp>
    </p:spTree>
    <p:extLst>
      <p:ext uri="{BB962C8B-B14F-4D97-AF65-F5344CB8AC3E}">
        <p14:creationId xmlns:p14="http://schemas.microsoft.com/office/powerpoint/2010/main" val="34818430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422DE4-4874-4121-8002-A76535046BC6}"/>
              </a:ext>
            </a:extLst>
          </p:cNvPr>
          <p:cNvSpPr>
            <a:spLocks noGrp="1"/>
          </p:cNvSpPr>
          <p:nvPr>
            <p:ph type="title"/>
          </p:nvPr>
        </p:nvSpPr>
        <p:spPr>
          <a:xfrm>
            <a:off x="1856201" y="528638"/>
            <a:ext cx="10018713" cy="954991"/>
          </a:xfrm>
        </p:spPr>
        <p:txBody>
          <a:bodyPr/>
          <a:lstStyle/>
          <a:p>
            <a:r>
              <a:rPr lang="en-ZW" b="1" dirty="0"/>
              <a:t>What Is Value Stream Analysis?</a:t>
            </a:r>
          </a:p>
        </p:txBody>
      </p:sp>
      <p:sp>
        <p:nvSpPr>
          <p:cNvPr id="3" name="Content Placeholder 2">
            <a:extLst>
              <a:ext uri="{FF2B5EF4-FFF2-40B4-BE49-F238E27FC236}">
                <a16:creationId xmlns:a16="http://schemas.microsoft.com/office/drawing/2014/main" id="{46B9FC27-116F-42C0-BE49-F62A8CDFFCEF}"/>
              </a:ext>
            </a:extLst>
          </p:cNvPr>
          <p:cNvSpPr>
            <a:spLocks noGrp="1"/>
          </p:cNvSpPr>
          <p:nvPr>
            <p:ph idx="1"/>
          </p:nvPr>
        </p:nvSpPr>
        <p:spPr>
          <a:xfrm>
            <a:off x="577206" y="1861653"/>
            <a:ext cx="10660637" cy="2212071"/>
          </a:xfrm>
        </p:spPr>
        <p:txBody>
          <a:bodyPr>
            <a:normAutofit/>
          </a:bodyPr>
          <a:lstStyle/>
          <a:p>
            <a:pPr marL="0" indent="0">
              <a:buNone/>
            </a:pPr>
            <a:r>
              <a:rPr lang="en-ZW" sz="3600" dirty="0"/>
              <a:t>Planning tool to optimize results of eliminating waste</a:t>
            </a:r>
          </a:p>
        </p:txBody>
      </p:sp>
      <p:pic>
        <p:nvPicPr>
          <p:cNvPr id="4" name="Picture 3">
            <a:extLst>
              <a:ext uri="{FF2B5EF4-FFF2-40B4-BE49-F238E27FC236}">
                <a16:creationId xmlns:a16="http://schemas.microsoft.com/office/drawing/2014/main" id="{822E5653-E034-439E-BFB5-9408DDE71B92}"/>
              </a:ext>
            </a:extLst>
          </p:cNvPr>
          <p:cNvPicPr>
            <a:picLocks noChangeAspect="1"/>
          </p:cNvPicPr>
          <p:nvPr/>
        </p:nvPicPr>
        <p:blipFill>
          <a:blip r:embed="rId2"/>
          <a:stretch>
            <a:fillRect/>
          </a:stretch>
        </p:blipFill>
        <p:spPr>
          <a:xfrm>
            <a:off x="1610293" y="3213314"/>
            <a:ext cx="8971414" cy="2523006"/>
          </a:xfrm>
          <a:prstGeom prst="rect">
            <a:avLst/>
          </a:prstGeom>
        </p:spPr>
      </p:pic>
    </p:spTree>
    <p:extLst>
      <p:ext uri="{BB962C8B-B14F-4D97-AF65-F5344CB8AC3E}">
        <p14:creationId xmlns:p14="http://schemas.microsoft.com/office/powerpoint/2010/main" val="1954936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ct 5">
            <a:extLst>
              <a:ext uri="{FF2B5EF4-FFF2-40B4-BE49-F238E27FC236}">
                <a16:creationId xmlns:a16="http://schemas.microsoft.com/office/drawing/2014/main" id="{B010846F-39C1-4B20-A3CC-A4B569C280A5}"/>
              </a:ext>
            </a:extLst>
          </p:cNvPr>
          <p:cNvGraphicFramePr>
            <a:graphicFrameLocks noChangeAspect="1"/>
          </p:cNvGraphicFramePr>
          <p:nvPr>
            <p:extLst>
              <p:ext uri="{D42A27DB-BD31-4B8C-83A1-F6EECF244321}">
                <p14:modId xmlns:p14="http://schemas.microsoft.com/office/powerpoint/2010/main" val="1056008897"/>
              </p:ext>
            </p:extLst>
          </p:nvPr>
        </p:nvGraphicFramePr>
        <p:xfrm>
          <a:off x="1636229" y="647700"/>
          <a:ext cx="9865210" cy="6038850"/>
        </p:xfrm>
        <a:graphic>
          <a:graphicData uri="http://schemas.openxmlformats.org/presentationml/2006/ole">
            <mc:AlternateContent xmlns:mc="http://schemas.openxmlformats.org/markup-compatibility/2006">
              <mc:Choice xmlns:v="urn:schemas-microsoft-com:vml" Requires="v">
                <p:oleObj name="Slide" r:id="rId2" imgW="3842557" imgH="2955989" progId="PowerPoint.Slide.8">
                  <p:embed/>
                </p:oleObj>
              </mc:Choice>
              <mc:Fallback>
                <p:oleObj name="Slide" r:id="rId2" imgW="3842557" imgH="2955989" progId="PowerPoint.Slide.8">
                  <p:embed/>
                  <p:pic>
                    <p:nvPicPr>
                      <p:cNvPr id="6" name="Object 5">
                        <a:extLst>
                          <a:ext uri="{FF2B5EF4-FFF2-40B4-BE49-F238E27FC236}">
                            <a16:creationId xmlns:a16="http://schemas.microsoft.com/office/drawing/2014/main" id="{B010846F-39C1-4B20-A3CC-A4B569C280A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36229" y="647700"/>
                        <a:ext cx="9865210" cy="6038850"/>
                      </a:xfrm>
                      <a:prstGeom prst="rect">
                        <a:avLst/>
                      </a:prstGeom>
                      <a:noFill/>
                      <a:ln>
                        <a:noFill/>
                      </a:ln>
                      <a:effectLst/>
                    </p:spPr>
                  </p:pic>
                </p:oleObj>
              </mc:Fallback>
            </mc:AlternateContent>
          </a:graphicData>
        </a:graphic>
      </p:graphicFrame>
    </p:spTree>
    <p:extLst>
      <p:ext uri="{BB962C8B-B14F-4D97-AF65-F5344CB8AC3E}">
        <p14:creationId xmlns:p14="http://schemas.microsoft.com/office/powerpoint/2010/main" val="15898261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FFEF95-218D-479A-BD4F-294B185077B8}"/>
              </a:ext>
            </a:extLst>
          </p:cNvPr>
          <p:cNvSpPr>
            <a:spLocks noGrp="1"/>
          </p:cNvSpPr>
          <p:nvPr>
            <p:ph type="title"/>
          </p:nvPr>
        </p:nvSpPr>
        <p:spPr>
          <a:xfrm>
            <a:off x="1800226" y="656696"/>
            <a:ext cx="9586911" cy="1316015"/>
          </a:xfrm>
        </p:spPr>
        <p:txBody>
          <a:bodyPr/>
          <a:lstStyle/>
          <a:p>
            <a:r>
              <a:rPr lang="en-ZW" dirty="0"/>
              <a:t>Value Added Non Value Added</a:t>
            </a:r>
          </a:p>
        </p:txBody>
      </p:sp>
      <p:graphicFrame>
        <p:nvGraphicFramePr>
          <p:cNvPr id="3" name="Table 5">
            <a:extLst>
              <a:ext uri="{FF2B5EF4-FFF2-40B4-BE49-F238E27FC236}">
                <a16:creationId xmlns:a16="http://schemas.microsoft.com/office/drawing/2014/main" id="{7B9F946B-C20F-0839-8326-9AE190A0AF87}"/>
              </a:ext>
            </a:extLst>
          </p:cNvPr>
          <p:cNvGraphicFramePr>
            <a:graphicFrameLocks noGrp="1"/>
          </p:cNvGraphicFramePr>
          <p:nvPr>
            <p:extLst>
              <p:ext uri="{D42A27DB-BD31-4B8C-83A1-F6EECF244321}">
                <p14:modId xmlns:p14="http://schemas.microsoft.com/office/powerpoint/2010/main" val="3614908217"/>
              </p:ext>
            </p:extLst>
          </p:nvPr>
        </p:nvGraphicFramePr>
        <p:xfrm>
          <a:off x="785813" y="2491316"/>
          <a:ext cx="10244138" cy="2103120"/>
        </p:xfrm>
        <a:graphic>
          <a:graphicData uri="http://schemas.openxmlformats.org/drawingml/2006/table">
            <a:tbl>
              <a:tblPr firstRow="1" bandRow="1">
                <a:tableStyleId>{5940675A-B579-460E-94D1-54222C63F5DA}</a:tableStyleId>
              </a:tblPr>
              <a:tblGrid>
                <a:gridCol w="5122069">
                  <a:extLst>
                    <a:ext uri="{9D8B030D-6E8A-4147-A177-3AD203B41FA5}">
                      <a16:colId xmlns:a16="http://schemas.microsoft.com/office/drawing/2014/main" val="3950067317"/>
                    </a:ext>
                  </a:extLst>
                </a:gridCol>
                <a:gridCol w="5122069">
                  <a:extLst>
                    <a:ext uri="{9D8B030D-6E8A-4147-A177-3AD203B41FA5}">
                      <a16:colId xmlns:a16="http://schemas.microsoft.com/office/drawing/2014/main" val="2668896988"/>
                    </a:ext>
                  </a:extLst>
                </a:gridCol>
              </a:tblGrid>
              <a:tr h="370840">
                <a:tc>
                  <a:txBody>
                    <a:bodyPr/>
                    <a:lstStyle/>
                    <a:p>
                      <a:pPr algn="just"/>
                      <a:r>
                        <a:rPr lang="en-ZW" b="1" dirty="0"/>
                        <a:t>Examples</a:t>
                      </a:r>
                      <a:r>
                        <a:rPr lang="en-ZW" dirty="0"/>
                        <a:t>: moulding welding, adding components</a:t>
                      </a:r>
                    </a:p>
                  </a:txBody>
                  <a:tcPr/>
                </a:tc>
                <a:tc>
                  <a:txBody>
                    <a:bodyPr/>
                    <a:lstStyle/>
                    <a:p>
                      <a:pPr algn="just"/>
                      <a:r>
                        <a:rPr lang="en-ZW" b="1" dirty="0"/>
                        <a:t>Value Added</a:t>
                      </a:r>
                    </a:p>
                    <a:p>
                      <a:pPr algn="just"/>
                      <a:r>
                        <a:rPr lang="en-ZW" b="0" dirty="0"/>
                        <a:t>Adds real value or worth to the product. Usually something the customer pays for.</a:t>
                      </a:r>
                    </a:p>
                  </a:txBody>
                  <a:tcPr/>
                </a:tc>
                <a:extLst>
                  <a:ext uri="{0D108BD9-81ED-4DB2-BD59-A6C34878D82A}">
                    <a16:rowId xmlns:a16="http://schemas.microsoft.com/office/drawing/2014/main" val="693164902"/>
                  </a:ext>
                </a:extLst>
              </a:tr>
              <a:tr h="370840">
                <a:tc>
                  <a:txBody>
                    <a:bodyPr/>
                    <a:lstStyle/>
                    <a:p>
                      <a:pPr algn="just"/>
                      <a:r>
                        <a:rPr lang="en-ZW" b="1" dirty="0"/>
                        <a:t>Examples: </a:t>
                      </a:r>
                      <a:r>
                        <a:rPr lang="en-ZW" dirty="0"/>
                        <a:t>handling, adjusting, bending, walking, reworking, reaching, inspecting, searching, reading, packing, waiting</a:t>
                      </a:r>
                    </a:p>
                  </a:txBody>
                  <a:tcPr/>
                </a:tc>
                <a:tc>
                  <a:txBody>
                    <a:bodyPr/>
                    <a:lstStyle/>
                    <a:p>
                      <a:pPr algn="just"/>
                      <a:r>
                        <a:rPr lang="en-ZW" b="1" dirty="0"/>
                        <a:t>Non- Value Added</a:t>
                      </a:r>
                    </a:p>
                    <a:p>
                      <a:pPr algn="just"/>
                      <a:r>
                        <a:rPr lang="en-ZW" dirty="0"/>
                        <a:t>Does not add real value or quality to the product. Assumes activities have to occur in order to do the job.</a:t>
                      </a:r>
                    </a:p>
                  </a:txBody>
                  <a:tcPr/>
                </a:tc>
                <a:extLst>
                  <a:ext uri="{0D108BD9-81ED-4DB2-BD59-A6C34878D82A}">
                    <a16:rowId xmlns:a16="http://schemas.microsoft.com/office/drawing/2014/main" val="1312465901"/>
                  </a:ext>
                </a:extLst>
              </a:tr>
            </a:tbl>
          </a:graphicData>
        </a:graphic>
      </p:graphicFrame>
    </p:spTree>
    <p:extLst>
      <p:ext uri="{BB962C8B-B14F-4D97-AF65-F5344CB8AC3E}">
        <p14:creationId xmlns:p14="http://schemas.microsoft.com/office/powerpoint/2010/main" val="16845730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Value Stream Mapping Symbols">
            <a:extLst>
              <a:ext uri="{FF2B5EF4-FFF2-40B4-BE49-F238E27FC236}">
                <a16:creationId xmlns:a16="http://schemas.microsoft.com/office/drawing/2014/main" id="{EAFE8A6A-EEC1-5361-0D76-11D704AFB94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 r="148" b="50756"/>
          <a:stretch/>
        </p:blipFill>
        <p:spPr bwMode="auto">
          <a:xfrm>
            <a:off x="4319175" y="424070"/>
            <a:ext cx="6254185" cy="6255026"/>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C0FD46D2-775A-143C-8AC2-6C30DC9CFA4E}"/>
              </a:ext>
            </a:extLst>
          </p:cNvPr>
          <p:cNvSpPr>
            <a:spLocks noGrp="1"/>
          </p:cNvSpPr>
          <p:nvPr>
            <p:ph type="title"/>
          </p:nvPr>
        </p:nvSpPr>
        <p:spPr>
          <a:xfrm>
            <a:off x="1627948" y="285636"/>
            <a:ext cx="9586911" cy="1316015"/>
          </a:xfrm>
        </p:spPr>
        <p:txBody>
          <a:bodyPr/>
          <a:lstStyle/>
          <a:p>
            <a:r>
              <a:rPr lang="en-ZW" dirty="0"/>
              <a:t>VSM Icons</a:t>
            </a:r>
          </a:p>
        </p:txBody>
      </p:sp>
    </p:spTree>
    <p:extLst>
      <p:ext uri="{BB962C8B-B14F-4D97-AF65-F5344CB8AC3E}">
        <p14:creationId xmlns:p14="http://schemas.microsoft.com/office/powerpoint/2010/main" val="3633881635"/>
      </p:ext>
    </p:extLst>
  </p:cSld>
  <p:clrMapOvr>
    <a:masterClrMapping/>
  </p:clrMapOvr>
</p:sld>
</file>

<file path=ppt/theme/theme1.xml><?xml version="1.0" encoding="utf-8"?>
<a:theme xmlns:a="http://schemas.openxmlformats.org/drawingml/2006/main" name="A4 Landscape Document">
  <a:themeElements>
    <a:clrScheme name="BDO new 2017">
      <a:dk1>
        <a:srgbClr val="404040"/>
      </a:dk1>
      <a:lt1>
        <a:srgbClr val="FFFFFF"/>
      </a:lt1>
      <a:dk2>
        <a:srgbClr val="ED1A3B"/>
      </a:dk2>
      <a:lt2>
        <a:srgbClr val="218F8B"/>
      </a:lt2>
      <a:accent1>
        <a:srgbClr val="02A5E2"/>
      </a:accent1>
      <a:accent2>
        <a:srgbClr val="DF8639"/>
      </a:accent2>
      <a:accent3>
        <a:srgbClr val="98002E"/>
      </a:accent3>
      <a:accent4>
        <a:srgbClr val="657C91"/>
      </a:accent4>
      <a:accent5>
        <a:srgbClr val="E7E7E7"/>
      </a:accent5>
      <a:accent6>
        <a:srgbClr val="FFFFFF"/>
      </a:accent6>
      <a:hlink>
        <a:srgbClr val="FFFFFF"/>
      </a:hlink>
      <a:folHlink>
        <a:srgbClr val="FFFFFF"/>
      </a:folHlink>
    </a:clrScheme>
    <a:fontScheme name="BDO Template">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A4 Landscape Document_global_040517.potx" id="{B6C74164-96A1-48EE-A30D-F4766E04FC2E}" vid="{F42FD3D3-CCBF-4345-9D13-E8E21E520CA0}"/>
    </a:ext>
  </a:extLst>
</a:theme>
</file>

<file path=ppt/theme/theme2.xml><?xml version="1.0" encoding="utf-8"?>
<a:theme xmlns:a="http://schemas.openxmlformats.org/drawingml/2006/main" name="Wisp">
  <a:themeElements>
    <a:clrScheme name="Wisp">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9992</TotalTime>
  <Words>816</Words>
  <Application>Microsoft Office PowerPoint</Application>
  <PresentationFormat>Widescreen</PresentationFormat>
  <Paragraphs>120</Paragraphs>
  <Slides>24</Slides>
  <Notes>2</Notes>
  <HiddenSlides>0</HiddenSlides>
  <MMClips>0</MMClips>
  <ScaleCrop>false</ScaleCrop>
  <HeadingPairs>
    <vt:vector size="8" baseType="variant">
      <vt:variant>
        <vt:lpstr>Fonts Used</vt:lpstr>
      </vt:variant>
      <vt:variant>
        <vt:i4>12</vt:i4>
      </vt:variant>
      <vt:variant>
        <vt:lpstr>Theme</vt:lpstr>
      </vt:variant>
      <vt:variant>
        <vt:i4>2</vt:i4>
      </vt:variant>
      <vt:variant>
        <vt:lpstr>Embedded OLE Servers</vt:lpstr>
      </vt:variant>
      <vt:variant>
        <vt:i4>1</vt:i4>
      </vt:variant>
      <vt:variant>
        <vt:lpstr>Slide Titles</vt:lpstr>
      </vt:variant>
      <vt:variant>
        <vt:i4>24</vt:i4>
      </vt:variant>
    </vt:vector>
  </HeadingPairs>
  <TitlesOfParts>
    <vt:vector size="39" baseType="lpstr">
      <vt:lpstr>Andalus</vt:lpstr>
      <vt:lpstr>Arial</vt:lpstr>
      <vt:lpstr>Calibri</vt:lpstr>
      <vt:lpstr>Century Gothic</vt:lpstr>
      <vt:lpstr>Comic Sans</vt:lpstr>
      <vt:lpstr>Graphik</vt:lpstr>
      <vt:lpstr>Times</vt:lpstr>
      <vt:lpstr>Times New Roman</vt:lpstr>
      <vt:lpstr>Trebuchet MS</vt:lpstr>
      <vt:lpstr>Wingdings</vt:lpstr>
      <vt:lpstr>Wingdings 2</vt:lpstr>
      <vt:lpstr>Wingdings 3</vt:lpstr>
      <vt:lpstr>A4 Landscape Document</vt:lpstr>
      <vt:lpstr>Wisp</vt:lpstr>
      <vt:lpstr>Slide</vt:lpstr>
      <vt:lpstr>Value Stream Mapping &amp; Control Charts</vt:lpstr>
      <vt:lpstr>Value Stream Mapping Definition</vt:lpstr>
      <vt:lpstr> Value Stream Purpose</vt:lpstr>
      <vt:lpstr>Why?</vt:lpstr>
      <vt:lpstr>What is Value?</vt:lpstr>
      <vt:lpstr>What Is Value Stream Analysis?</vt:lpstr>
      <vt:lpstr>PowerPoint Presentation</vt:lpstr>
      <vt:lpstr>Value Added Non Value Added</vt:lpstr>
      <vt:lpstr>VSM Icons</vt:lpstr>
      <vt:lpstr>Where do we start?</vt:lpstr>
      <vt:lpstr>Map the Process flow</vt:lpstr>
      <vt:lpstr>Information flows</vt:lpstr>
      <vt:lpstr>Add Information flow</vt:lpstr>
      <vt:lpstr>Collect Process Data</vt:lpstr>
      <vt:lpstr>Data box in VSM</vt:lpstr>
      <vt:lpstr>Add The Data</vt:lpstr>
      <vt:lpstr>Creating a timeline</vt:lpstr>
      <vt:lpstr>Analyse the data</vt:lpstr>
      <vt:lpstr>What does our VSM tell us</vt:lpstr>
      <vt:lpstr>PowerPoint Presentation</vt:lpstr>
      <vt:lpstr>Control Chart</vt:lpstr>
      <vt:lpstr>CONTROL CHARTS</vt:lpstr>
      <vt:lpstr>PROCESS CONTROL CHART</vt:lpstr>
      <vt:lpstr>A PROCESS IS IN CONTROL IF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Value stream mapping &amp; control charts</dc:title>
  <dc:creator>Natalie Musvaire</dc:creator>
  <cp:lastModifiedBy>Natalie Musvaire</cp:lastModifiedBy>
  <cp:revision>30</cp:revision>
  <dcterms:created xsi:type="dcterms:W3CDTF">2020-01-27T15:29:38Z</dcterms:created>
  <dcterms:modified xsi:type="dcterms:W3CDTF">2023-02-15T13:05:14Z</dcterms:modified>
</cp:coreProperties>
</file>