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787" r:id="rId2"/>
  </p:sldMasterIdLst>
  <p:sldIdLst>
    <p:sldId id="267" r:id="rId3"/>
    <p:sldId id="262" r:id="rId4"/>
    <p:sldId id="263" r:id="rId5"/>
    <p:sldId id="264" r:id="rId6"/>
    <p:sldId id="258" r:id="rId7"/>
    <p:sldId id="260" r:id="rId8"/>
    <p:sldId id="265" r:id="rId9"/>
    <p:sldId id="259"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4" autoAdjust="0"/>
    <p:restoredTop sz="94660"/>
  </p:normalViewPr>
  <p:slideViewPr>
    <p:cSldViewPr snapToGrid="0">
      <p:cViewPr varScale="1">
        <p:scale>
          <a:sx n="72" d="100"/>
          <a:sy n="72" d="100"/>
        </p:scale>
        <p:origin x="576" y="66"/>
      </p:cViewPr>
      <p:guideLst/>
    </p:cSldViewPr>
  </p:slideViewPr>
  <p:notesTextViewPr>
    <p:cViewPr>
      <p:scale>
        <a:sx n="1" d="1"/>
        <a:sy n="1" d="1"/>
      </p:scale>
      <p:origin x="0" y="0"/>
    </p:cViewPr>
  </p:notesTextViewPr>
  <p:sorterViewPr>
    <p:cViewPr>
      <p:scale>
        <a:sx n="100" d="100"/>
        <a:sy n="100" d="100"/>
      </p:scale>
      <p:origin x="0" y="-4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356D5E-7C2A-496D-B86A-6541E1B81CAA}" type="datetimeFigureOut">
              <a:rPr lang="en-ZW" smtClean="0"/>
              <a:t>16/2/2023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DC4753-4719-47AD-AD7F-538D518B4976}" type="slidenum">
              <a:rPr lang="en-ZW" smtClean="0"/>
              <a:t>‹#›</a:t>
            </a:fld>
            <a:endParaRPr lang="en-ZW"/>
          </a:p>
        </p:txBody>
      </p:sp>
    </p:spTree>
    <p:extLst>
      <p:ext uri="{BB962C8B-B14F-4D97-AF65-F5344CB8AC3E}">
        <p14:creationId xmlns:p14="http://schemas.microsoft.com/office/powerpoint/2010/main" val="3269819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35451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9940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755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00205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5980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84555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79573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356D5E-7C2A-496D-B86A-6541E1B81CAA}" type="datetimeFigureOut">
              <a:rPr lang="en-ZW" smtClean="0"/>
              <a:t>16/2/2023</a:t>
            </a:fld>
            <a:endParaRPr lang="en-ZW"/>
          </a:p>
        </p:txBody>
      </p:sp>
      <p:sp>
        <p:nvSpPr>
          <p:cNvPr id="5" name="Footer Placeholder 4"/>
          <p:cNvSpPr>
            <a:spLocks noGrp="1"/>
          </p:cNvSpPr>
          <p:nvPr>
            <p:ph type="ftr" sz="quarter" idx="11"/>
          </p:nvPr>
        </p:nvSpPr>
        <p:spPr/>
        <p:txBody>
          <a:bodyPr/>
          <a:lstStyle/>
          <a:p>
            <a:endParaRPr lang="en-ZW"/>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8DC4753-4719-47AD-AD7F-538D518B4976}" type="slidenum">
              <a:rPr lang="en-ZW" smtClean="0"/>
              <a:t>‹#›</a:t>
            </a:fld>
            <a:endParaRPr lang="en-ZW"/>
          </a:p>
        </p:txBody>
      </p:sp>
    </p:spTree>
    <p:extLst>
      <p:ext uri="{BB962C8B-B14F-4D97-AF65-F5344CB8AC3E}">
        <p14:creationId xmlns:p14="http://schemas.microsoft.com/office/powerpoint/2010/main" val="588630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9691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356D5E-7C2A-496D-B86A-6541E1B81CAA}" type="datetimeFigureOut">
              <a:rPr lang="en-ZW" smtClean="0"/>
              <a:t>16/2/2023</a:t>
            </a:fld>
            <a:endParaRPr lang="en-ZW"/>
          </a:p>
        </p:txBody>
      </p:sp>
      <p:sp>
        <p:nvSpPr>
          <p:cNvPr id="5" name="Footer Placeholder 4"/>
          <p:cNvSpPr>
            <a:spLocks noGrp="1"/>
          </p:cNvSpPr>
          <p:nvPr>
            <p:ph type="ftr" sz="quarter" idx="11"/>
          </p:nvPr>
        </p:nvSpPr>
        <p:spPr/>
        <p:txBody>
          <a:bodyPr/>
          <a:lstStyle/>
          <a:p>
            <a:endParaRPr lang="en-ZW"/>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DC4753-4719-47AD-AD7F-538D518B4976}" type="slidenum">
              <a:rPr lang="en-ZW" smtClean="0"/>
              <a:t>‹#›</a:t>
            </a:fld>
            <a:endParaRPr lang="en-ZW"/>
          </a:p>
        </p:txBody>
      </p:sp>
    </p:spTree>
    <p:extLst>
      <p:ext uri="{BB962C8B-B14F-4D97-AF65-F5344CB8AC3E}">
        <p14:creationId xmlns:p14="http://schemas.microsoft.com/office/powerpoint/2010/main" val="343558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89531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2351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356D5E-7C2A-496D-B86A-6541E1B81CAA}" type="datetimeFigureOut">
              <a:rPr lang="en-ZW" smtClean="0"/>
              <a:t>16/2/2023</a:t>
            </a:fld>
            <a:endParaRPr lang="en-ZW"/>
          </a:p>
        </p:txBody>
      </p:sp>
      <p:sp>
        <p:nvSpPr>
          <p:cNvPr id="4" name="Footer Placeholder 3"/>
          <p:cNvSpPr>
            <a:spLocks noGrp="1"/>
          </p:cNvSpPr>
          <p:nvPr>
            <p:ph type="ftr" sz="quarter" idx="11"/>
          </p:nvPr>
        </p:nvSpPr>
        <p:spPr/>
        <p:txBody>
          <a:bodyPr/>
          <a:lstStyle/>
          <a:p>
            <a:endParaRPr lang="en-ZW"/>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8DC4753-4719-47AD-AD7F-538D518B4976}" type="slidenum">
              <a:rPr lang="en-ZW" smtClean="0"/>
              <a:t>‹#›</a:t>
            </a:fld>
            <a:endParaRPr lang="en-ZW"/>
          </a:p>
        </p:txBody>
      </p:sp>
    </p:spTree>
    <p:extLst>
      <p:ext uri="{BB962C8B-B14F-4D97-AF65-F5344CB8AC3E}">
        <p14:creationId xmlns:p14="http://schemas.microsoft.com/office/powerpoint/2010/main" val="1903118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356D5E-7C2A-496D-B86A-6541E1B81CAA}" type="datetimeFigureOut">
              <a:rPr lang="en-ZW" smtClean="0"/>
              <a:t>16/2/2023</a:t>
            </a:fld>
            <a:endParaRPr lang="en-ZW"/>
          </a:p>
        </p:txBody>
      </p:sp>
      <p:sp>
        <p:nvSpPr>
          <p:cNvPr id="3" name="Footer Placeholder 2"/>
          <p:cNvSpPr>
            <a:spLocks noGrp="1"/>
          </p:cNvSpPr>
          <p:nvPr>
            <p:ph type="ftr" sz="quarter" idx="11"/>
          </p:nvPr>
        </p:nvSpPr>
        <p:spPr/>
        <p:txBody>
          <a:bodyPr/>
          <a:lstStyle/>
          <a:p>
            <a:endParaRPr lang="en-ZW"/>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8DC4753-4719-47AD-AD7F-538D518B4976}" type="slidenum">
              <a:rPr lang="en-ZW" smtClean="0"/>
              <a:t>‹#›</a:t>
            </a:fld>
            <a:endParaRPr lang="en-ZW"/>
          </a:p>
        </p:txBody>
      </p:sp>
    </p:spTree>
    <p:extLst>
      <p:ext uri="{BB962C8B-B14F-4D97-AF65-F5344CB8AC3E}">
        <p14:creationId xmlns:p14="http://schemas.microsoft.com/office/powerpoint/2010/main" val="3020778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2/16/2023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4612167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2/16/2023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47828943"/>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50430-47CE-4A76-B358-2D59D6A055A9}"/>
              </a:ext>
            </a:extLst>
          </p:cNvPr>
          <p:cNvSpPr>
            <a:spLocks noGrp="1"/>
          </p:cNvSpPr>
          <p:nvPr>
            <p:ph type="ctrTitle"/>
          </p:nvPr>
        </p:nvSpPr>
        <p:spPr/>
        <p:txBody>
          <a:bodyPr>
            <a:normAutofit fontScale="90000"/>
          </a:bodyPr>
          <a:lstStyle/>
          <a:p>
            <a:r>
              <a:rPr lang="en-ZW" b="1" dirty="0"/>
              <a:t>Lean Management &amp; Lean Inventory Management</a:t>
            </a:r>
          </a:p>
        </p:txBody>
      </p:sp>
    </p:spTree>
    <p:extLst>
      <p:ext uri="{BB962C8B-B14F-4D97-AF65-F5344CB8AC3E}">
        <p14:creationId xmlns:p14="http://schemas.microsoft.com/office/powerpoint/2010/main" val="582825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F7C13-9892-499C-A806-D3359F22517F}"/>
              </a:ext>
            </a:extLst>
          </p:cNvPr>
          <p:cNvSpPr>
            <a:spLocks noGrp="1"/>
          </p:cNvSpPr>
          <p:nvPr>
            <p:ph type="title"/>
          </p:nvPr>
        </p:nvSpPr>
        <p:spPr>
          <a:xfrm>
            <a:off x="2000651" y="677179"/>
            <a:ext cx="5127031" cy="1676603"/>
          </a:xfrm>
        </p:spPr>
        <p:txBody>
          <a:bodyPr>
            <a:normAutofit/>
          </a:bodyPr>
          <a:lstStyle/>
          <a:p>
            <a:r>
              <a:rPr lang="en-ZW" b="1" dirty="0"/>
              <a:t>Lean Inventory Management</a:t>
            </a:r>
          </a:p>
        </p:txBody>
      </p:sp>
      <p:sp>
        <p:nvSpPr>
          <p:cNvPr id="3" name="Content Placeholder 2">
            <a:extLst>
              <a:ext uri="{FF2B5EF4-FFF2-40B4-BE49-F238E27FC236}">
                <a16:creationId xmlns:a16="http://schemas.microsoft.com/office/drawing/2014/main" id="{8735FD92-7231-40BE-B2FC-CC895D623988}"/>
              </a:ext>
            </a:extLst>
          </p:cNvPr>
          <p:cNvSpPr>
            <a:spLocks noGrp="1"/>
          </p:cNvSpPr>
          <p:nvPr>
            <p:ph idx="1"/>
          </p:nvPr>
        </p:nvSpPr>
        <p:spPr>
          <a:xfrm>
            <a:off x="648930" y="2438400"/>
            <a:ext cx="5127029" cy="3785419"/>
          </a:xfrm>
        </p:spPr>
        <p:txBody>
          <a:bodyPr>
            <a:normAutofit fontScale="92500" lnSpcReduction="10000"/>
          </a:bodyPr>
          <a:lstStyle/>
          <a:p>
            <a:pPr algn="just"/>
            <a:r>
              <a:rPr lang="en-US" sz="2400" dirty="0"/>
              <a:t>A Lean inventory management system allows a distributor to meet or exceed customers’ expectations of product availability with the amount of each item that will maximize the distributor’s net profits.</a:t>
            </a:r>
          </a:p>
          <a:p>
            <a:pPr algn="just"/>
            <a:r>
              <a:rPr lang="en-US" sz="2400" dirty="0"/>
              <a:t>In a Lean system, inventory is regarded as a sign of a sick factory that is in desperate need of some type of treatment.</a:t>
            </a:r>
            <a:endParaRPr lang="en-ZW" sz="2400" dirty="0"/>
          </a:p>
        </p:txBody>
      </p:sp>
      <p:pic>
        <p:nvPicPr>
          <p:cNvPr id="2052" name="Picture 4" descr="Image result for inventory management">
            <a:extLst>
              <a:ext uri="{FF2B5EF4-FFF2-40B4-BE49-F238E27FC236}">
                <a16:creationId xmlns:a16="http://schemas.microsoft.com/office/drawing/2014/main" id="{3474246B-404B-4A0A-AE53-CA7FB0CF2E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1" t="-282" r="1582" b="17945"/>
          <a:stretch/>
        </p:blipFill>
        <p:spPr bwMode="auto">
          <a:xfrm>
            <a:off x="6289396" y="2272134"/>
            <a:ext cx="4882187" cy="385037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652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B0FA1-9583-46E2-9D77-BA2D962F46F9}"/>
              </a:ext>
            </a:extLst>
          </p:cNvPr>
          <p:cNvSpPr>
            <a:spLocks noGrp="1"/>
          </p:cNvSpPr>
          <p:nvPr>
            <p:ph type="title"/>
          </p:nvPr>
        </p:nvSpPr>
        <p:spPr>
          <a:xfrm>
            <a:off x="5764696" y="802955"/>
            <a:ext cx="5307385" cy="1454051"/>
          </a:xfrm>
        </p:spPr>
        <p:txBody>
          <a:bodyPr>
            <a:normAutofit/>
          </a:bodyPr>
          <a:lstStyle/>
          <a:p>
            <a:r>
              <a:rPr lang="en-ZW" b="1" dirty="0"/>
              <a:t>Ways that enables inventory build up </a:t>
            </a:r>
          </a:p>
        </p:txBody>
      </p:sp>
      <p:sp>
        <p:nvSpPr>
          <p:cNvPr id="3" name="Content Placeholder 2">
            <a:extLst>
              <a:ext uri="{FF2B5EF4-FFF2-40B4-BE49-F238E27FC236}">
                <a16:creationId xmlns:a16="http://schemas.microsoft.com/office/drawing/2014/main" id="{7AE21714-4770-4BF3-A57B-39F93287A0A6}"/>
              </a:ext>
            </a:extLst>
          </p:cNvPr>
          <p:cNvSpPr>
            <a:spLocks noGrp="1"/>
          </p:cNvSpPr>
          <p:nvPr>
            <p:ph idx="1"/>
          </p:nvPr>
        </p:nvSpPr>
        <p:spPr>
          <a:xfrm>
            <a:off x="6090574" y="2421682"/>
            <a:ext cx="4977578" cy="3639289"/>
          </a:xfrm>
        </p:spPr>
        <p:txBody>
          <a:bodyPr anchor="ctr">
            <a:normAutofit fontScale="92500" lnSpcReduction="20000"/>
          </a:bodyPr>
          <a:lstStyle/>
          <a:p>
            <a:pPr algn="just"/>
            <a:r>
              <a:rPr lang="en-US" sz="2000" dirty="0"/>
              <a:t>The customer orders 15 pieces and the buyer must make a minimum order of 30 pieces (15 go in inventory). </a:t>
            </a:r>
          </a:p>
          <a:p>
            <a:pPr algn="just"/>
            <a:r>
              <a:rPr lang="en-US" sz="2000" dirty="0"/>
              <a:t>Customer cancellation or return of some items. </a:t>
            </a:r>
          </a:p>
          <a:p>
            <a:pPr algn="just"/>
            <a:r>
              <a:rPr lang="en-US" sz="2000" dirty="0"/>
              <a:t>A customer stops buying product especially stocked for them. </a:t>
            </a:r>
          </a:p>
          <a:p>
            <a:pPr algn="just"/>
            <a:r>
              <a:rPr lang="en-US" sz="2000" dirty="0"/>
              <a:t>Left over quantities of discontinued products. </a:t>
            </a:r>
          </a:p>
          <a:p>
            <a:pPr algn="just"/>
            <a:r>
              <a:rPr lang="en-US" sz="2000" dirty="0"/>
              <a:t>Left over stock items that were ordered on expected sales. </a:t>
            </a:r>
            <a:endParaRPr lang="en-ZW" sz="2000" dirty="0"/>
          </a:p>
        </p:txBody>
      </p:sp>
      <p:pic>
        <p:nvPicPr>
          <p:cNvPr id="1026" name="Picture 2" descr="Image result for inventory">
            <a:extLst>
              <a:ext uri="{FF2B5EF4-FFF2-40B4-BE49-F238E27FC236}">
                <a16:creationId xmlns:a16="http://schemas.microsoft.com/office/drawing/2014/main" id="{EE4259E9-34A6-4D28-B7CA-82F90A9A3A4B}"/>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11280" r="25141" b="1"/>
          <a:stretch/>
        </p:blipFill>
        <p:spPr bwMode="auto">
          <a:xfrm>
            <a:off x="538958" y="1130201"/>
            <a:ext cx="4086051" cy="4276685"/>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310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large building&#10;&#10;Description automatically generated">
            <a:extLst>
              <a:ext uri="{FF2B5EF4-FFF2-40B4-BE49-F238E27FC236}">
                <a16:creationId xmlns:a16="http://schemas.microsoft.com/office/drawing/2014/main" id="{1782A1CF-CC52-45EC-9556-2FCAC4F77E4D}"/>
              </a:ext>
            </a:extLst>
          </p:cNvPr>
          <p:cNvPicPr>
            <a:picLocks noChangeAspect="1"/>
          </p:cNvPicPr>
          <p:nvPr/>
        </p:nvPicPr>
        <p:blipFill>
          <a:blip r:embed="rId2"/>
          <a:stretch>
            <a:fillRect/>
          </a:stretch>
        </p:blipFill>
        <p:spPr>
          <a:xfrm>
            <a:off x="6368436" y="1825625"/>
            <a:ext cx="5580942" cy="3711326"/>
          </a:xfrm>
          <a:custGeom>
            <a:avLst/>
            <a:gdLst/>
            <a:ahLst/>
            <a:cxnLst/>
            <a:rect l="l" t="t" r="r" b="b"/>
            <a:pathLst>
              <a:path w="5580942" h="5519103">
                <a:moveTo>
                  <a:pt x="169765" y="0"/>
                </a:moveTo>
                <a:lnTo>
                  <a:pt x="5580942" y="0"/>
                </a:lnTo>
                <a:lnTo>
                  <a:pt x="5580942" y="5519103"/>
                </a:lnTo>
                <a:lnTo>
                  <a:pt x="9100" y="5519103"/>
                </a:lnTo>
                <a:lnTo>
                  <a:pt x="0" y="5474029"/>
                </a:lnTo>
                <a:lnTo>
                  <a:pt x="0" y="169765"/>
                </a:lnTo>
                <a:cubicBezTo>
                  <a:pt x="0" y="76006"/>
                  <a:pt x="76006" y="0"/>
                  <a:pt x="169765" y="0"/>
                </a:cubicBezTo>
                <a:close/>
              </a:path>
            </a:pathLst>
          </a:custGeom>
        </p:spPr>
      </p:pic>
      <p:sp>
        <p:nvSpPr>
          <p:cNvPr id="2" name="Title 1">
            <a:extLst>
              <a:ext uri="{FF2B5EF4-FFF2-40B4-BE49-F238E27FC236}">
                <a16:creationId xmlns:a16="http://schemas.microsoft.com/office/drawing/2014/main" id="{81B2212C-47CB-470D-9434-A5B879527C81}"/>
              </a:ext>
            </a:extLst>
          </p:cNvPr>
          <p:cNvSpPr>
            <a:spLocks noGrp="1"/>
          </p:cNvSpPr>
          <p:nvPr>
            <p:ph type="title"/>
          </p:nvPr>
        </p:nvSpPr>
        <p:spPr>
          <a:xfrm>
            <a:off x="1485778" y="695829"/>
            <a:ext cx="9765317" cy="1030495"/>
          </a:xfrm>
        </p:spPr>
        <p:txBody>
          <a:bodyPr>
            <a:normAutofit/>
          </a:bodyPr>
          <a:lstStyle/>
          <a:p>
            <a:r>
              <a:rPr lang="en-US" b="1" dirty="0"/>
              <a:t>Attributes of Lean Inventory Management </a:t>
            </a:r>
            <a:endParaRPr lang="en-ZW" b="1" dirty="0"/>
          </a:p>
        </p:txBody>
      </p:sp>
      <p:sp>
        <p:nvSpPr>
          <p:cNvPr id="17" name="Content Placeholder 2">
            <a:extLst>
              <a:ext uri="{FF2B5EF4-FFF2-40B4-BE49-F238E27FC236}">
                <a16:creationId xmlns:a16="http://schemas.microsoft.com/office/drawing/2014/main" id="{1A83FEB7-B7C0-4A89-86AE-0673B51896B3}"/>
              </a:ext>
            </a:extLst>
          </p:cNvPr>
          <p:cNvSpPr>
            <a:spLocks noGrp="1"/>
          </p:cNvSpPr>
          <p:nvPr>
            <p:ph idx="1"/>
          </p:nvPr>
        </p:nvSpPr>
        <p:spPr>
          <a:xfrm>
            <a:off x="838200" y="1825625"/>
            <a:ext cx="5393361" cy="4351338"/>
          </a:xfrm>
        </p:spPr>
        <p:txBody>
          <a:bodyPr>
            <a:normAutofit fontScale="92500" lnSpcReduction="10000"/>
          </a:bodyPr>
          <a:lstStyle/>
          <a:p>
            <a:pPr algn="just"/>
            <a:r>
              <a:rPr lang="en-US" sz="1800" b="1" dirty="0"/>
              <a:t>Demand management: </a:t>
            </a:r>
            <a:r>
              <a:rPr lang="en-US" sz="1800" dirty="0"/>
              <a:t>Providing inventory when requested by the customer. For effective demand management, companies need to plan their sales and operations, check the inventory management practices, demand signal and demand collaboration. </a:t>
            </a:r>
          </a:p>
          <a:p>
            <a:pPr algn="just"/>
            <a:r>
              <a:rPr lang="en-US" sz="1800" b="1" dirty="0"/>
              <a:t>Costs and waste reduction: </a:t>
            </a:r>
            <a:r>
              <a:rPr lang="en-US" sz="1800" dirty="0"/>
              <a:t>While lean inventory management may appear to focus on reducing waste and cost, this should only be the case to the extent that it does not have a negative impact on customer value. </a:t>
            </a:r>
          </a:p>
          <a:p>
            <a:pPr algn="just"/>
            <a:r>
              <a:rPr lang="en-US" sz="1800" b="1" dirty="0"/>
              <a:t>Process standardization: </a:t>
            </a:r>
            <a:r>
              <a:rPr lang="en-US" sz="1800" dirty="0"/>
              <a:t>This enables continuous inventory flow in the company. Some inhibitors like transportation, batch processes and work in queue can slow down inventory delivery.</a:t>
            </a:r>
            <a:endParaRPr lang="en-ZW" sz="1800" dirty="0"/>
          </a:p>
        </p:txBody>
      </p:sp>
    </p:spTree>
    <p:extLst>
      <p:ext uri="{BB962C8B-B14F-4D97-AF65-F5344CB8AC3E}">
        <p14:creationId xmlns:p14="http://schemas.microsoft.com/office/powerpoint/2010/main" val="169870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788D8-AC69-42DA-8E25-1DE3B34B4D19}"/>
              </a:ext>
            </a:extLst>
          </p:cNvPr>
          <p:cNvSpPr>
            <a:spLocks noGrp="1"/>
          </p:cNvSpPr>
          <p:nvPr>
            <p:ph type="title"/>
          </p:nvPr>
        </p:nvSpPr>
        <p:spPr>
          <a:xfrm>
            <a:off x="5289250" y="380313"/>
            <a:ext cx="6160627" cy="1325563"/>
          </a:xfrm>
        </p:spPr>
        <p:txBody>
          <a:bodyPr>
            <a:normAutofit fontScale="90000"/>
          </a:bodyPr>
          <a:lstStyle/>
          <a:p>
            <a:pPr algn="just"/>
            <a:r>
              <a:rPr lang="en-US" sz="3700" b="1" dirty="0"/>
              <a:t>Attributes of Lean Inventory Management …</a:t>
            </a:r>
            <a:r>
              <a:rPr lang="en-US" sz="3700" b="1" dirty="0" err="1"/>
              <a:t>ctd</a:t>
            </a:r>
            <a:endParaRPr lang="en-ZW" sz="3700" b="1" dirty="0"/>
          </a:p>
        </p:txBody>
      </p:sp>
      <p:sp>
        <p:nvSpPr>
          <p:cNvPr id="3" name="Content Placeholder 2">
            <a:extLst>
              <a:ext uri="{FF2B5EF4-FFF2-40B4-BE49-F238E27FC236}">
                <a16:creationId xmlns:a16="http://schemas.microsoft.com/office/drawing/2014/main" id="{57C3A757-654C-48F7-A7DA-D5E0A79C9449}"/>
              </a:ext>
            </a:extLst>
          </p:cNvPr>
          <p:cNvSpPr>
            <a:spLocks noGrp="1"/>
          </p:cNvSpPr>
          <p:nvPr>
            <p:ph idx="1"/>
          </p:nvPr>
        </p:nvSpPr>
        <p:spPr>
          <a:xfrm>
            <a:off x="5289250" y="1965347"/>
            <a:ext cx="6266645" cy="4351338"/>
          </a:xfrm>
        </p:spPr>
        <p:txBody>
          <a:bodyPr>
            <a:normAutofit lnSpcReduction="10000"/>
          </a:bodyPr>
          <a:lstStyle/>
          <a:p>
            <a:pPr algn="just"/>
            <a:r>
              <a:rPr lang="en-US" sz="1800" b="1" dirty="0"/>
              <a:t>Industry standardization: </a:t>
            </a:r>
            <a:r>
              <a:rPr lang="en-US" sz="1800" dirty="0"/>
              <a:t>Process and product standardization among tradition partners can still lead to waste, especially when common components are not optimally standardized. While standardization may enhance service delivery and benefit customer using the products, it also decreases the proprietary nature of a product, making other competitive factors more important. </a:t>
            </a:r>
          </a:p>
          <a:p>
            <a:pPr algn="just"/>
            <a:r>
              <a:rPr lang="en-US" sz="1800" b="1" dirty="0"/>
              <a:t>Cultural change: </a:t>
            </a:r>
            <a:r>
              <a:rPr lang="en-US" sz="1800" dirty="0"/>
              <a:t>Inventory partners, from suppliers to customers, must work as a team to provide value to the end user. </a:t>
            </a:r>
          </a:p>
          <a:p>
            <a:pPr algn="just"/>
            <a:r>
              <a:rPr lang="en-US" sz="1800" b="1" dirty="0"/>
              <a:t>Cross­ enterprise collaboration:</a:t>
            </a:r>
            <a:r>
              <a:rPr lang="en-US" sz="1800" dirty="0"/>
              <a:t> Cross enterprise collaboration through use of teams can help in defining value and understanding the value stream to maximize the added value delivered to the customers. </a:t>
            </a:r>
            <a:endParaRPr lang="en-ZW" sz="1800" dirty="0"/>
          </a:p>
        </p:txBody>
      </p:sp>
      <p:pic>
        <p:nvPicPr>
          <p:cNvPr id="5" name="Picture 4" descr="A close up of an animal&#10;&#10;Description automatically generated">
            <a:extLst>
              <a:ext uri="{FF2B5EF4-FFF2-40B4-BE49-F238E27FC236}">
                <a16:creationId xmlns:a16="http://schemas.microsoft.com/office/drawing/2014/main" id="{74CC1DEA-C892-47FD-9C3E-001E681FCFEE}"/>
              </a:ext>
            </a:extLst>
          </p:cNvPr>
          <p:cNvPicPr>
            <a:picLocks noChangeAspect="1"/>
          </p:cNvPicPr>
          <p:nvPr/>
        </p:nvPicPr>
        <p:blipFill rotWithShape="1">
          <a:blip r:embed="rId2"/>
          <a:srcRect l="30889" r="29285"/>
          <a:stretch/>
        </p:blipFill>
        <p:spPr>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p:spPr>
      </p:pic>
    </p:spTree>
    <p:extLst>
      <p:ext uri="{BB962C8B-B14F-4D97-AF65-F5344CB8AC3E}">
        <p14:creationId xmlns:p14="http://schemas.microsoft.com/office/powerpoint/2010/main" val="897118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CA4C6-B147-49DB-A527-22D1F520DBB8}"/>
              </a:ext>
            </a:extLst>
          </p:cNvPr>
          <p:cNvSpPr>
            <a:spLocks noGrp="1"/>
          </p:cNvSpPr>
          <p:nvPr>
            <p:ph type="title"/>
          </p:nvPr>
        </p:nvSpPr>
        <p:spPr>
          <a:xfrm>
            <a:off x="1510748" y="622913"/>
            <a:ext cx="10681251" cy="1325563"/>
          </a:xfrm>
        </p:spPr>
        <p:txBody>
          <a:bodyPr/>
          <a:lstStyle/>
          <a:p>
            <a:r>
              <a:rPr lang="en-ZW" b="1" dirty="0"/>
              <a:t>Push and Pull process in Inventory Management</a:t>
            </a:r>
          </a:p>
        </p:txBody>
      </p:sp>
      <p:sp>
        <p:nvSpPr>
          <p:cNvPr id="3" name="Content Placeholder 2">
            <a:extLst>
              <a:ext uri="{FF2B5EF4-FFF2-40B4-BE49-F238E27FC236}">
                <a16:creationId xmlns:a16="http://schemas.microsoft.com/office/drawing/2014/main" id="{50442280-5E54-427C-9050-BB696190DFCF}"/>
              </a:ext>
            </a:extLst>
          </p:cNvPr>
          <p:cNvSpPr>
            <a:spLocks noGrp="1"/>
          </p:cNvSpPr>
          <p:nvPr>
            <p:ph idx="1"/>
          </p:nvPr>
        </p:nvSpPr>
        <p:spPr>
          <a:xfrm>
            <a:off x="386028" y="2279374"/>
            <a:ext cx="10759050" cy="3377402"/>
          </a:xfrm>
        </p:spPr>
        <p:txBody>
          <a:bodyPr/>
          <a:lstStyle/>
          <a:p>
            <a:pPr algn="just"/>
            <a:r>
              <a:rPr lang="en-US" b="1" dirty="0"/>
              <a:t>Push Process</a:t>
            </a:r>
            <a:r>
              <a:rPr lang="en-US" dirty="0"/>
              <a:t> assumes the supply chain is proactive and built upon predicted demand. Products are ordered (or manufactured) prior to the actual orders and order volumes are based on forecasted demand for an item.</a:t>
            </a:r>
          </a:p>
          <a:p>
            <a:pPr marL="0" indent="0" algn="just">
              <a:buNone/>
            </a:pPr>
            <a:endParaRPr lang="en-US" dirty="0"/>
          </a:p>
          <a:p>
            <a:pPr algn="just"/>
            <a:r>
              <a:rPr lang="en-US" b="1" dirty="0"/>
              <a:t>Pull Process</a:t>
            </a:r>
            <a:r>
              <a:rPr lang="en-US" dirty="0"/>
              <a:t> assumes that supply chain is reactive and based on actual demand. Products are ordered (or manufactured) only after the order comes from the customer and volumes are based on the real demand for the particular item.</a:t>
            </a:r>
          </a:p>
          <a:p>
            <a:endParaRPr lang="en-ZW" dirty="0"/>
          </a:p>
        </p:txBody>
      </p:sp>
    </p:spTree>
    <p:extLst>
      <p:ext uri="{BB962C8B-B14F-4D97-AF65-F5344CB8AC3E}">
        <p14:creationId xmlns:p14="http://schemas.microsoft.com/office/powerpoint/2010/main" val="3832465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nventory-management">
            <a:extLst>
              <a:ext uri="{FF2B5EF4-FFF2-40B4-BE49-F238E27FC236}">
                <a16:creationId xmlns:a16="http://schemas.microsoft.com/office/drawing/2014/main" id="{D7BA8A8D-7139-42D0-9757-F0C10B4796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296" b="11434"/>
          <a:stretch/>
        </p:blipFill>
        <p:spPr bwMode="auto">
          <a:xfrm>
            <a:off x="5605670" y="1656522"/>
            <a:ext cx="5804452" cy="46515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EE9C008-F9F3-43B1-BED1-F9D7B5CD6CDF}"/>
              </a:ext>
            </a:extLst>
          </p:cNvPr>
          <p:cNvSpPr>
            <a:spLocks noGrp="1"/>
          </p:cNvSpPr>
          <p:nvPr>
            <p:ph type="title"/>
          </p:nvPr>
        </p:nvSpPr>
        <p:spPr>
          <a:xfrm>
            <a:off x="1647610" y="635057"/>
            <a:ext cx="5468808" cy="1342754"/>
          </a:xfrm>
        </p:spPr>
        <p:txBody>
          <a:bodyPr>
            <a:normAutofit/>
          </a:bodyPr>
          <a:lstStyle/>
          <a:p>
            <a:pPr algn="ctr"/>
            <a:r>
              <a:rPr lang="en-ZW" sz="3600" b="1" dirty="0">
                <a:solidFill>
                  <a:schemeClr val="tx1"/>
                </a:solidFill>
              </a:rPr>
              <a:t>Total Cost of Inventory</a:t>
            </a:r>
          </a:p>
        </p:txBody>
      </p:sp>
      <p:sp>
        <p:nvSpPr>
          <p:cNvPr id="3" name="Content Placeholder 2">
            <a:extLst>
              <a:ext uri="{FF2B5EF4-FFF2-40B4-BE49-F238E27FC236}">
                <a16:creationId xmlns:a16="http://schemas.microsoft.com/office/drawing/2014/main" id="{2EDD1510-3A5B-442A-9E6E-DC0EE0EA5BF6}"/>
              </a:ext>
            </a:extLst>
          </p:cNvPr>
          <p:cNvSpPr>
            <a:spLocks noGrp="1"/>
          </p:cNvSpPr>
          <p:nvPr>
            <p:ph idx="1"/>
          </p:nvPr>
        </p:nvSpPr>
        <p:spPr>
          <a:xfrm>
            <a:off x="331073" y="2385392"/>
            <a:ext cx="5168579" cy="3121934"/>
          </a:xfrm>
        </p:spPr>
        <p:txBody>
          <a:bodyPr anchor="ctr">
            <a:noAutofit/>
          </a:bodyPr>
          <a:lstStyle/>
          <a:p>
            <a:pPr algn="just"/>
            <a:r>
              <a:rPr lang="en-US" sz="2000" b="1" dirty="0">
                <a:solidFill>
                  <a:schemeClr val="tx1"/>
                </a:solidFill>
              </a:rPr>
              <a:t>Total Cost = Cost of Items + Ordering Cost + Holding Cost + Cost of Stockout</a:t>
            </a:r>
          </a:p>
          <a:p>
            <a:r>
              <a:rPr lang="en-US" sz="2000" dirty="0">
                <a:solidFill>
                  <a:schemeClr val="tx1"/>
                </a:solidFill>
              </a:rPr>
              <a:t>Order Costs include inspections, vendor payments and landed costs</a:t>
            </a:r>
          </a:p>
          <a:p>
            <a:r>
              <a:rPr lang="en-US" sz="2000" dirty="0">
                <a:solidFill>
                  <a:schemeClr val="tx1"/>
                </a:solidFill>
              </a:rPr>
              <a:t>Holding Cost- capital invested in warehousing stock or holding stock in store.</a:t>
            </a:r>
          </a:p>
          <a:p>
            <a:r>
              <a:rPr lang="en-US" sz="2000" dirty="0">
                <a:solidFill>
                  <a:schemeClr val="tx1"/>
                </a:solidFill>
              </a:rPr>
              <a:t>Cost of stockout – all extra fees that can required to counteract a stock shortage.</a:t>
            </a:r>
          </a:p>
          <a:p>
            <a:pPr algn="just"/>
            <a:r>
              <a:rPr lang="en-US" sz="2000" dirty="0">
                <a:solidFill>
                  <a:schemeClr val="tx1"/>
                </a:solidFill>
              </a:rPr>
              <a:t>Optimizing inventory expenses requires a tradeoff between ordering costs and holding costs</a:t>
            </a:r>
            <a:r>
              <a:rPr lang="en-US" sz="2000" dirty="0">
                <a:solidFill>
                  <a:schemeClr val="bg1"/>
                </a:solidFill>
              </a:rPr>
              <a:t>.</a:t>
            </a:r>
            <a:endParaRPr lang="en-ZW" sz="2000" dirty="0">
              <a:solidFill>
                <a:schemeClr val="bg1"/>
              </a:solidFill>
            </a:endParaRPr>
          </a:p>
        </p:txBody>
      </p:sp>
    </p:spTree>
    <p:extLst>
      <p:ext uri="{BB962C8B-B14F-4D97-AF65-F5344CB8AC3E}">
        <p14:creationId xmlns:p14="http://schemas.microsoft.com/office/powerpoint/2010/main" val="844561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198A6-B68E-4CB9-837B-8BBD3CA03690}"/>
              </a:ext>
            </a:extLst>
          </p:cNvPr>
          <p:cNvSpPr>
            <a:spLocks noGrp="1"/>
          </p:cNvSpPr>
          <p:nvPr>
            <p:ph type="title"/>
          </p:nvPr>
        </p:nvSpPr>
        <p:spPr>
          <a:xfrm>
            <a:off x="6094105" y="802955"/>
            <a:ext cx="4977976" cy="1454051"/>
          </a:xfrm>
        </p:spPr>
        <p:txBody>
          <a:bodyPr>
            <a:normAutofit/>
          </a:bodyPr>
          <a:lstStyle/>
          <a:p>
            <a:r>
              <a:rPr lang="en-ZW" b="1" dirty="0">
                <a:solidFill>
                  <a:srgbClr val="000000"/>
                </a:solidFill>
              </a:rPr>
              <a:t>Implementing a Lean Management System</a:t>
            </a:r>
          </a:p>
        </p:txBody>
      </p:sp>
      <p:sp>
        <p:nvSpPr>
          <p:cNvPr id="3" name="Content Placeholder 2">
            <a:extLst>
              <a:ext uri="{FF2B5EF4-FFF2-40B4-BE49-F238E27FC236}">
                <a16:creationId xmlns:a16="http://schemas.microsoft.com/office/drawing/2014/main" id="{F4504422-9A82-4271-9748-6AAAE1AE170A}"/>
              </a:ext>
            </a:extLst>
          </p:cNvPr>
          <p:cNvSpPr>
            <a:spLocks noGrp="1"/>
          </p:cNvSpPr>
          <p:nvPr>
            <p:ph idx="1"/>
          </p:nvPr>
        </p:nvSpPr>
        <p:spPr>
          <a:xfrm>
            <a:off x="6090574" y="2421682"/>
            <a:ext cx="4977578" cy="3639289"/>
          </a:xfrm>
        </p:spPr>
        <p:txBody>
          <a:bodyPr anchor="ctr">
            <a:normAutofit lnSpcReduction="10000"/>
          </a:bodyPr>
          <a:lstStyle/>
          <a:p>
            <a:pPr algn="just" fontAlgn="base"/>
            <a:r>
              <a:rPr lang="en-ZW" dirty="0"/>
              <a:t>Maintain Accurate Inventory Records</a:t>
            </a:r>
          </a:p>
          <a:p>
            <a:pPr algn="just" fontAlgn="base"/>
            <a:r>
              <a:rPr lang="en-US" dirty="0"/>
              <a:t>Make Partners of Your Suppliers</a:t>
            </a:r>
          </a:p>
          <a:p>
            <a:pPr algn="just" fontAlgn="base"/>
            <a:r>
              <a:rPr lang="en-ZW" dirty="0"/>
              <a:t>Keep a Safety Stock</a:t>
            </a:r>
          </a:p>
          <a:p>
            <a:pPr algn="just" fontAlgn="base"/>
            <a:r>
              <a:rPr lang="en-US" dirty="0"/>
              <a:t>Implement a Cycle Counting Program</a:t>
            </a:r>
          </a:p>
          <a:p>
            <a:pPr marL="0" indent="0" algn="just" fontAlgn="base">
              <a:buNone/>
            </a:pPr>
            <a:r>
              <a:rPr lang="en-US" dirty="0"/>
              <a:t>** Costs incurred by the ordering and handling of inventory can significantly affect a business’ bottom line.</a:t>
            </a:r>
          </a:p>
          <a:p>
            <a:pPr marL="0" indent="0" algn="just" fontAlgn="base">
              <a:buNone/>
            </a:pPr>
            <a:r>
              <a:rPr lang="en-US" b="1" dirty="0"/>
              <a:t>Tip</a:t>
            </a:r>
            <a:r>
              <a:rPr lang="en-US" dirty="0"/>
              <a:t> Monitoring financial statement lowering the total inventory cost by reducing purchases on excess stock can help companies increase their profits.</a:t>
            </a:r>
            <a:endParaRPr lang="en-ZW" dirty="0"/>
          </a:p>
          <a:p>
            <a:pPr marL="0" indent="0">
              <a:buNone/>
            </a:pPr>
            <a:endParaRPr lang="en-ZW" sz="2000" dirty="0">
              <a:solidFill>
                <a:srgbClr val="000000"/>
              </a:solidFill>
            </a:endParaRPr>
          </a:p>
        </p:txBody>
      </p:sp>
      <p:pic>
        <p:nvPicPr>
          <p:cNvPr id="4098" name="Picture 2" descr="Image result for inventory management">
            <a:extLst>
              <a:ext uri="{FF2B5EF4-FFF2-40B4-BE49-F238E27FC236}">
                <a16:creationId xmlns:a16="http://schemas.microsoft.com/office/drawing/2014/main" id="{CCBB74CF-486B-4F20-96B1-456614D8C5D7}"/>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19803" r="22872"/>
          <a:stretch/>
        </p:blipFill>
        <p:spPr bwMode="auto">
          <a:xfrm>
            <a:off x="761518" y="1543265"/>
            <a:ext cx="4031269" cy="4219347"/>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86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82C45-CCC6-4F70-93B2-A06E7F7387B7}"/>
              </a:ext>
            </a:extLst>
          </p:cNvPr>
          <p:cNvSpPr>
            <a:spLocks noGrp="1"/>
          </p:cNvSpPr>
          <p:nvPr>
            <p:ph type="title"/>
          </p:nvPr>
        </p:nvSpPr>
        <p:spPr>
          <a:xfrm>
            <a:off x="1681187" y="877824"/>
            <a:ext cx="9920180" cy="1106424"/>
          </a:xfrm>
        </p:spPr>
        <p:txBody>
          <a:bodyPr>
            <a:normAutofit fontScale="90000"/>
          </a:bodyPr>
          <a:lstStyle/>
          <a:p>
            <a:r>
              <a:rPr lang="en-ZW" sz="3600" b="1" dirty="0"/>
              <a:t>Benefits of lean inventory management practices</a:t>
            </a:r>
          </a:p>
        </p:txBody>
      </p:sp>
      <p:sp>
        <p:nvSpPr>
          <p:cNvPr id="3" name="Content Placeholder 2">
            <a:extLst>
              <a:ext uri="{FF2B5EF4-FFF2-40B4-BE49-F238E27FC236}">
                <a16:creationId xmlns:a16="http://schemas.microsoft.com/office/drawing/2014/main" id="{B0A71660-6A49-49DA-93B9-A99D5F71D4AA}"/>
              </a:ext>
            </a:extLst>
          </p:cNvPr>
          <p:cNvSpPr>
            <a:spLocks noGrp="1"/>
          </p:cNvSpPr>
          <p:nvPr>
            <p:ph idx="1"/>
          </p:nvPr>
        </p:nvSpPr>
        <p:spPr>
          <a:xfrm>
            <a:off x="7938752" y="2020824"/>
            <a:ext cx="3455097" cy="3959352"/>
          </a:xfrm>
        </p:spPr>
        <p:txBody>
          <a:bodyPr anchor="ctr">
            <a:normAutofit/>
          </a:bodyPr>
          <a:lstStyle/>
          <a:p>
            <a:pPr algn="just"/>
            <a:r>
              <a:rPr lang="en-US" sz="1800" dirty="0"/>
              <a:t>reduced stock keeping unit (SKU) counts and inventory levels</a:t>
            </a:r>
          </a:p>
          <a:p>
            <a:pPr algn="just"/>
            <a:r>
              <a:rPr lang="en-US" sz="1800" dirty="0"/>
              <a:t>increased use of standards in processes and materials </a:t>
            </a:r>
          </a:p>
          <a:p>
            <a:pPr algn="just"/>
            <a:r>
              <a:rPr lang="en-US" sz="1800" dirty="0"/>
              <a:t>improved collaborations </a:t>
            </a:r>
          </a:p>
          <a:p>
            <a:pPr algn="just"/>
            <a:r>
              <a:rPr lang="en-US" sz="1800" dirty="0"/>
              <a:t>a reduction in cost of goods sold</a:t>
            </a:r>
            <a:endParaRPr lang="en-ZW" sz="1800" dirty="0"/>
          </a:p>
        </p:txBody>
      </p:sp>
      <p:pic>
        <p:nvPicPr>
          <p:cNvPr id="3074" name="Picture 2" descr="Image result for benefits of lean inventory management practices">
            <a:extLst>
              <a:ext uri="{FF2B5EF4-FFF2-40B4-BE49-F238E27FC236}">
                <a16:creationId xmlns:a16="http://schemas.microsoft.com/office/drawing/2014/main" id="{D681CA9A-E5B2-467E-932D-7F71AE6667B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9768" y="2616184"/>
            <a:ext cx="6702552" cy="2722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684748"/>
      </p:ext>
    </p:extLst>
  </p:cSld>
  <p:clrMapOvr>
    <a:masterClrMapping/>
  </p:clrMapOvr>
</p:sld>
</file>

<file path=ppt/theme/theme1.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1927</TotalTime>
  <Words>617</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Century Gothic</vt:lpstr>
      <vt:lpstr>Trebuchet MS</vt:lpstr>
      <vt:lpstr>Wingdings 3</vt:lpstr>
      <vt:lpstr>A4 Landscape Document</vt:lpstr>
      <vt:lpstr>Wisp</vt:lpstr>
      <vt:lpstr>Lean Management &amp; Lean Inventory Management</vt:lpstr>
      <vt:lpstr>Lean Inventory Management</vt:lpstr>
      <vt:lpstr>Ways that enables inventory build up </vt:lpstr>
      <vt:lpstr>Attributes of Lean Inventory Management </vt:lpstr>
      <vt:lpstr>Attributes of Lean Inventory Management …ctd</vt:lpstr>
      <vt:lpstr>Push and Pull process in Inventory Management</vt:lpstr>
      <vt:lpstr>Total Cost of Inventory</vt:lpstr>
      <vt:lpstr>Implementing a Lean Management System</vt:lpstr>
      <vt:lpstr>Benefits of lean inventory management practices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Management and Lean Inventory Management </dc:title>
  <dc:creator>Natalie Musvaire</dc:creator>
  <cp:lastModifiedBy>Natalie Musvaire</cp:lastModifiedBy>
  <cp:revision>17</cp:revision>
  <dcterms:created xsi:type="dcterms:W3CDTF">2020-02-17T13:55:28Z</dcterms:created>
  <dcterms:modified xsi:type="dcterms:W3CDTF">2023-02-16T09:50:58Z</dcterms:modified>
</cp:coreProperties>
</file>