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4"/>
    <p:sldMasterId id="2147483751" r:id="rId5"/>
  </p:sldMasterIdLst>
  <p:notesMasterIdLst>
    <p:notesMasterId r:id="rId14"/>
  </p:notesMasterIdLst>
  <p:sldIdLst>
    <p:sldId id="269" r:id="rId6"/>
    <p:sldId id="261" r:id="rId7"/>
    <p:sldId id="262" r:id="rId8"/>
    <p:sldId id="263" r:id="rId9"/>
    <p:sldId id="266" r:id="rId10"/>
    <p:sldId id="264" r:id="rId11"/>
    <p:sldId id="267" r:id="rId12"/>
    <p:sldId id="265" r:id="rId13"/>
  </p:sldIdLst>
  <p:sldSz cx="10693400" cy="7561263"/>
  <p:notesSz cx="6797675" cy="9926638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6">
          <p15:clr>
            <a:srgbClr val="A4A3A4"/>
          </p15:clr>
        </p15:guide>
        <p15:guide id="2" orient="horz" pos="4139">
          <p15:clr>
            <a:srgbClr val="A4A3A4"/>
          </p15:clr>
        </p15:guide>
        <p15:guide id="3" orient="horz" pos="556">
          <p15:clr>
            <a:srgbClr val="A4A3A4"/>
          </p15:clr>
        </p15:guide>
        <p15:guide id="4" orient="horz" pos="226">
          <p15:clr>
            <a:srgbClr val="A4A3A4"/>
          </p15:clr>
        </p15:guide>
        <p15:guide id="5" orient="horz" pos="454">
          <p15:clr>
            <a:srgbClr val="A4A3A4"/>
          </p15:clr>
        </p15:guide>
        <p15:guide id="6" pos="3447">
          <p15:clr>
            <a:srgbClr val="A4A3A4"/>
          </p15:clr>
        </p15:guide>
        <p15:guide id="7" pos="6395">
          <p15:clr>
            <a:srgbClr val="A4A3A4"/>
          </p15:clr>
        </p15:guide>
        <p15:guide id="8" pos="340">
          <p15:clr>
            <a:srgbClr val="A4A3A4"/>
          </p15:clr>
        </p15:guide>
        <p15:guide id="9" pos="3289">
          <p15:clr>
            <a:srgbClr val="A4A3A4"/>
          </p15:clr>
        </p15:guide>
        <p15:guide id="10" pos="2246">
          <p15:clr>
            <a:srgbClr val="A4A3A4"/>
          </p15:clr>
        </p15:guide>
        <p15:guide id="11" pos="2415">
          <p15:clr>
            <a:srgbClr val="A4A3A4"/>
          </p15:clr>
        </p15:guide>
        <p15:guide id="12" pos="4320">
          <p15:clr>
            <a:srgbClr val="A4A3A4"/>
          </p15:clr>
        </p15:guide>
        <p15:guide id="13" pos="4490">
          <p15:clr>
            <a:srgbClr val="A4A3A4"/>
          </p15:clr>
        </p15:guide>
        <p15:guide id="14" pos="227">
          <p15:clr>
            <a:srgbClr val="A4A3A4"/>
          </p15:clr>
        </p15:guide>
        <p15:guide id="15" pos="650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Charvy" initials="S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00"/>
    <a:srgbClr val="000000"/>
    <a:srgbClr val="787B80"/>
    <a:srgbClr val="808080"/>
    <a:srgbClr val="5F5F5F"/>
    <a:srgbClr val="224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A294F5-B4A8-4839-B410-95EA7C22FB5E}" v="26" dt="2020-01-16T13:05:14.2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88639" autoAdjust="0"/>
  </p:normalViewPr>
  <p:slideViewPr>
    <p:cSldViewPr snapToGrid="0" snapToObjects="1" showGuides="1">
      <p:cViewPr varScale="1">
        <p:scale>
          <a:sx n="65" d="100"/>
          <a:sy n="65" d="100"/>
        </p:scale>
        <p:origin x="1200" y="78"/>
      </p:cViewPr>
      <p:guideLst>
        <p:guide orient="horz" pos="1366"/>
        <p:guide orient="horz" pos="4139"/>
        <p:guide orient="horz" pos="556"/>
        <p:guide orient="horz" pos="226"/>
        <p:guide orient="horz" pos="454"/>
        <p:guide pos="3447"/>
        <p:guide pos="6395"/>
        <p:guide pos="340"/>
        <p:guide pos="3289"/>
        <p:guide pos="2246"/>
        <p:guide pos="2415"/>
        <p:guide pos="4320"/>
        <p:guide pos="4490"/>
        <p:guide pos="227"/>
        <p:guide pos="65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84E5E6-A5E3-46DA-B784-F1718310F1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6A783E0-9DD3-4D69-A0F4-A9FC80A39958}">
      <dgm:prSet/>
      <dgm:spPr/>
      <dgm:t>
        <a:bodyPr/>
        <a:lstStyle/>
        <a:p>
          <a:r>
            <a:rPr lang="en-US"/>
            <a:t>The Lean methodology relies on 3 very simple ideas:</a:t>
          </a:r>
        </a:p>
      </dgm:t>
    </dgm:pt>
    <dgm:pt modelId="{BFD7C96F-005D-4C70-ABEE-A32DFF0F6419}" type="parTrans" cxnId="{038E420A-8194-4636-9F95-99AD9DD4698E}">
      <dgm:prSet/>
      <dgm:spPr/>
      <dgm:t>
        <a:bodyPr/>
        <a:lstStyle/>
        <a:p>
          <a:endParaRPr lang="en-US"/>
        </a:p>
      </dgm:t>
    </dgm:pt>
    <dgm:pt modelId="{6E5DBC0E-12D8-4842-A723-B02B4405A56D}" type="sibTrans" cxnId="{038E420A-8194-4636-9F95-99AD9DD4698E}">
      <dgm:prSet/>
      <dgm:spPr/>
      <dgm:t>
        <a:bodyPr/>
        <a:lstStyle/>
        <a:p>
          <a:endParaRPr lang="en-US"/>
        </a:p>
      </dgm:t>
    </dgm:pt>
    <dgm:pt modelId="{6333A0A7-BA2D-4888-A355-D04F57196262}">
      <dgm:prSet/>
      <dgm:spPr/>
      <dgm:t>
        <a:bodyPr/>
        <a:lstStyle/>
        <a:p>
          <a:pPr algn="l"/>
          <a:r>
            <a:rPr lang="en-US"/>
            <a:t>deliver value from your customer’s perspective</a:t>
          </a:r>
        </a:p>
      </dgm:t>
    </dgm:pt>
    <dgm:pt modelId="{5CF067E2-4CB2-4263-B32B-150CE32DD3B5}" type="parTrans" cxnId="{2A78A09F-D6DA-4359-9E0D-BC4DE240E401}">
      <dgm:prSet/>
      <dgm:spPr/>
      <dgm:t>
        <a:bodyPr/>
        <a:lstStyle/>
        <a:p>
          <a:endParaRPr lang="en-US"/>
        </a:p>
      </dgm:t>
    </dgm:pt>
    <dgm:pt modelId="{CC45098F-4E4D-47D6-BFA8-3EAF42CE1F19}" type="sibTrans" cxnId="{2A78A09F-D6DA-4359-9E0D-BC4DE240E401}">
      <dgm:prSet/>
      <dgm:spPr/>
      <dgm:t>
        <a:bodyPr/>
        <a:lstStyle/>
        <a:p>
          <a:endParaRPr lang="en-US"/>
        </a:p>
      </dgm:t>
    </dgm:pt>
    <dgm:pt modelId="{B8269750-E5DA-4CCB-A1C3-9212FE01C828}">
      <dgm:prSet/>
      <dgm:spPr/>
      <dgm:t>
        <a:bodyPr/>
        <a:lstStyle/>
        <a:p>
          <a:pPr algn="just"/>
          <a:r>
            <a:rPr lang="en-US" dirty="0"/>
            <a:t>eliminate waste (things that don’t bring value to the end product)</a:t>
          </a:r>
        </a:p>
      </dgm:t>
    </dgm:pt>
    <dgm:pt modelId="{290CFF8F-10DB-4111-B669-2B84C5A60143}" type="parTrans" cxnId="{022CAAD5-67AE-4EA1-A76E-0042B2E8B3A6}">
      <dgm:prSet/>
      <dgm:spPr/>
      <dgm:t>
        <a:bodyPr/>
        <a:lstStyle/>
        <a:p>
          <a:endParaRPr lang="en-US"/>
        </a:p>
      </dgm:t>
    </dgm:pt>
    <dgm:pt modelId="{3430DBBB-2FA5-47A1-81D9-654E6AC77B42}" type="sibTrans" cxnId="{022CAAD5-67AE-4EA1-A76E-0042B2E8B3A6}">
      <dgm:prSet/>
      <dgm:spPr/>
      <dgm:t>
        <a:bodyPr/>
        <a:lstStyle/>
        <a:p>
          <a:endParaRPr lang="en-US"/>
        </a:p>
      </dgm:t>
    </dgm:pt>
    <dgm:pt modelId="{BC66B4B4-2438-4EF4-BA16-B2B384F60D3D}">
      <dgm:prSet/>
      <dgm:spPr/>
      <dgm:t>
        <a:bodyPr/>
        <a:lstStyle/>
        <a:p>
          <a:pPr algn="l"/>
          <a:r>
            <a:rPr lang="en-US"/>
            <a:t>continuous improvement</a:t>
          </a:r>
        </a:p>
      </dgm:t>
    </dgm:pt>
    <dgm:pt modelId="{63512768-7CAA-40CE-A5FE-906A247F8A98}" type="parTrans" cxnId="{8B290139-63F3-4DF7-B136-ED297E54F399}">
      <dgm:prSet/>
      <dgm:spPr/>
      <dgm:t>
        <a:bodyPr/>
        <a:lstStyle/>
        <a:p>
          <a:endParaRPr lang="en-US"/>
        </a:p>
      </dgm:t>
    </dgm:pt>
    <dgm:pt modelId="{1FB3753E-DED3-4D2F-9336-63DECA4A9DE3}" type="sibTrans" cxnId="{8B290139-63F3-4DF7-B136-ED297E54F399}">
      <dgm:prSet/>
      <dgm:spPr/>
      <dgm:t>
        <a:bodyPr/>
        <a:lstStyle/>
        <a:p>
          <a:endParaRPr lang="en-US"/>
        </a:p>
      </dgm:t>
    </dgm:pt>
    <dgm:pt modelId="{B0C77440-595E-4178-8D2E-ECA6B1FC33D5}" type="pres">
      <dgm:prSet presAssocID="{5D84E5E6-A5E3-46DA-B784-F1718310F1CA}" presName="linear" presStyleCnt="0">
        <dgm:presLayoutVars>
          <dgm:animLvl val="lvl"/>
          <dgm:resizeHandles val="exact"/>
        </dgm:presLayoutVars>
      </dgm:prSet>
      <dgm:spPr/>
    </dgm:pt>
    <dgm:pt modelId="{70AB7DB7-C19D-4312-B145-D8D469551D7F}" type="pres">
      <dgm:prSet presAssocID="{C6A783E0-9DD3-4D69-A0F4-A9FC80A39958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28048E9A-E1A8-4BEF-BEB0-6EDAD818890E}" type="pres">
      <dgm:prSet presAssocID="{C6A783E0-9DD3-4D69-A0F4-A9FC80A3995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38E420A-8194-4636-9F95-99AD9DD4698E}" srcId="{5D84E5E6-A5E3-46DA-B784-F1718310F1CA}" destId="{C6A783E0-9DD3-4D69-A0F4-A9FC80A39958}" srcOrd="0" destOrd="0" parTransId="{BFD7C96F-005D-4C70-ABEE-A32DFF0F6419}" sibTransId="{6E5DBC0E-12D8-4842-A723-B02B4405A56D}"/>
    <dgm:cxn modelId="{15745F1F-4875-4282-BA55-334E44BA532A}" type="presOf" srcId="{C6A783E0-9DD3-4D69-A0F4-A9FC80A39958}" destId="{70AB7DB7-C19D-4312-B145-D8D469551D7F}" srcOrd="0" destOrd="0" presId="urn:microsoft.com/office/officeart/2005/8/layout/vList2"/>
    <dgm:cxn modelId="{81DC592A-971B-45A3-A3A8-73BCEBCC9EE4}" type="presOf" srcId="{6333A0A7-BA2D-4888-A355-D04F57196262}" destId="{28048E9A-E1A8-4BEF-BEB0-6EDAD818890E}" srcOrd="0" destOrd="0" presId="urn:microsoft.com/office/officeart/2005/8/layout/vList2"/>
    <dgm:cxn modelId="{8B290139-63F3-4DF7-B136-ED297E54F399}" srcId="{C6A783E0-9DD3-4D69-A0F4-A9FC80A39958}" destId="{BC66B4B4-2438-4EF4-BA16-B2B384F60D3D}" srcOrd="2" destOrd="0" parTransId="{63512768-7CAA-40CE-A5FE-906A247F8A98}" sibTransId="{1FB3753E-DED3-4D2F-9336-63DECA4A9DE3}"/>
    <dgm:cxn modelId="{2A78A09F-D6DA-4359-9E0D-BC4DE240E401}" srcId="{C6A783E0-9DD3-4D69-A0F4-A9FC80A39958}" destId="{6333A0A7-BA2D-4888-A355-D04F57196262}" srcOrd="0" destOrd="0" parTransId="{5CF067E2-4CB2-4263-B32B-150CE32DD3B5}" sibTransId="{CC45098F-4E4D-47D6-BFA8-3EAF42CE1F19}"/>
    <dgm:cxn modelId="{9C7E1FA7-7BAB-44AF-90F2-9E18BB3495CF}" type="presOf" srcId="{5D84E5E6-A5E3-46DA-B784-F1718310F1CA}" destId="{B0C77440-595E-4178-8D2E-ECA6B1FC33D5}" srcOrd="0" destOrd="0" presId="urn:microsoft.com/office/officeart/2005/8/layout/vList2"/>
    <dgm:cxn modelId="{CF4649BF-186E-4807-AAD6-B1D051020F51}" type="presOf" srcId="{B8269750-E5DA-4CCB-A1C3-9212FE01C828}" destId="{28048E9A-E1A8-4BEF-BEB0-6EDAD818890E}" srcOrd="0" destOrd="1" presId="urn:microsoft.com/office/officeart/2005/8/layout/vList2"/>
    <dgm:cxn modelId="{022CAAD5-67AE-4EA1-A76E-0042B2E8B3A6}" srcId="{C6A783E0-9DD3-4D69-A0F4-A9FC80A39958}" destId="{B8269750-E5DA-4CCB-A1C3-9212FE01C828}" srcOrd="1" destOrd="0" parTransId="{290CFF8F-10DB-4111-B669-2B84C5A60143}" sibTransId="{3430DBBB-2FA5-47A1-81D9-654E6AC77B42}"/>
    <dgm:cxn modelId="{A3B7F7F6-9B3F-4555-B1FB-9F17B92420E0}" type="presOf" srcId="{BC66B4B4-2438-4EF4-BA16-B2B384F60D3D}" destId="{28048E9A-E1A8-4BEF-BEB0-6EDAD818890E}" srcOrd="0" destOrd="2" presId="urn:microsoft.com/office/officeart/2005/8/layout/vList2"/>
    <dgm:cxn modelId="{5BE598C7-1DEB-4725-A440-B50AAC20E6C5}" type="presParOf" srcId="{B0C77440-595E-4178-8D2E-ECA6B1FC33D5}" destId="{70AB7DB7-C19D-4312-B145-D8D469551D7F}" srcOrd="0" destOrd="0" presId="urn:microsoft.com/office/officeart/2005/8/layout/vList2"/>
    <dgm:cxn modelId="{BA349A43-B63B-4FAA-BDCE-C4A3921C7E17}" type="presParOf" srcId="{B0C77440-595E-4178-8D2E-ECA6B1FC33D5}" destId="{28048E9A-E1A8-4BEF-BEB0-6EDAD818890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AB7DB7-C19D-4312-B145-D8D469551D7F}">
      <dsp:nvSpPr>
        <dsp:cNvPr id="0" name=""/>
        <dsp:cNvSpPr/>
      </dsp:nvSpPr>
      <dsp:spPr>
        <a:xfrm>
          <a:off x="0" y="194204"/>
          <a:ext cx="9612000" cy="1776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The Lean methodology relies on 3 very simple ideas:</a:t>
          </a:r>
        </a:p>
      </dsp:txBody>
      <dsp:txXfrm>
        <a:off x="86700" y="280904"/>
        <a:ext cx="9438600" cy="1602660"/>
      </dsp:txXfrm>
    </dsp:sp>
    <dsp:sp modelId="{28048E9A-E1A8-4BEF-BEB0-6EDAD818890E}">
      <dsp:nvSpPr>
        <dsp:cNvPr id="0" name=""/>
        <dsp:cNvSpPr/>
      </dsp:nvSpPr>
      <dsp:spPr>
        <a:xfrm>
          <a:off x="0" y="1970264"/>
          <a:ext cx="9612000" cy="223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181" tIns="58420" rIns="327152" bIns="584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600" kern="1200"/>
            <a:t>deliver value from your customer’s perspective</a:t>
          </a:r>
        </a:p>
        <a:p>
          <a:pPr marL="285750" lvl="1" indent="-285750" algn="just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600" kern="1200" dirty="0"/>
            <a:t>eliminate waste (things that don’t bring value to the end product)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600" kern="1200"/>
            <a:t>continuous improvement</a:t>
          </a:r>
        </a:p>
      </dsp:txBody>
      <dsp:txXfrm>
        <a:off x="0" y="1970264"/>
        <a:ext cx="9612000" cy="2237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47D5C-E96D-4671-AABC-580006D477A8}" type="datetimeFigureOut">
              <a:rPr lang="en-US" smtClean="0"/>
              <a:pPr/>
              <a:t>1/26/2023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325E1-631E-4FFD-AF35-27D076BB57F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95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360000" y="722312"/>
            <a:ext cx="9614626" cy="5361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sp>
        <p:nvSpPr>
          <p:cNvPr id="31" name="Rectangle 30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245" y="6463649"/>
            <a:ext cx="972000" cy="3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/>
          <p:cNvGrpSpPr/>
          <p:nvPr userDrawn="1"/>
        </p:nvGrpSpPr>
        <p:grpSpPr>
          <a:xfrm>
            <a:off x="962026" y="360363"/>
            <a:ext cx="161925" cy="1525588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962026" y="5623070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gray">
          <a:xfrm>
            <a:off x="718412" y="722312"/>
            <a:ext cx="9614626" cy="5361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333500" y="360363"/>
            <a:ext cx="161925" cy="1525588"/>
            <a:chOff x="1079175" y="360363"/>
            <a:chExt cx="161925" cy="1525588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333500" y="5623070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9" name="Rectangle 28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561698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77550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7550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Colour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158763" y="360363"/>
            <a:ext cx="161925" cy="1525588"/>
            <a:chOff x="1079175" y="360363"/>
            <a:chExt cx="161925" cy="1525588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336313" y="5623070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384148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900000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00000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0318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gray">
          <a:xfrm>
            <a:off x="0" y="-1"/>
            <a:ext cx="10693400" cy="7561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996587" y="15875"/>
            <a:ext cx="161925" cy="1870076"/>
            <a:chOff x="1079175" y="15875"/>
            <a:chExt cx="161925" cy="1870076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1079175" y="15875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 userDrawn="1"/>
        </p:nvGrpSpPr>
        <p:grpSpPr>
          <a:xfrm>
            <a:off x="1174137" y="5985556"/>
            <a:ext cx="161925" cy="1575706"/>
            <a:chOff x="8277225" y="5636196"/>
            <a:chExt cx="161925" cy="1575706"/>
          </a:xfrm>
        </p:grpSpPr>
        <p:sp>
          <p:nvSpPr>
            <p:cNvPr id="25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 bwMode="gray">
          <a:xfrm>
            <a:off x="3222223" y="2168525"/>
            <a:ext cx="3648364" cy="10772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700" b="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7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738075" y="2168525"/>
            <a:ext cx="19967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0" dirty="0">
                <a:solidFill>
                  <a:schemeClr val="bg1"/>
                </a:solidFill>
              </a:rPr>
              <a:t>FOR MORE INFORMATION: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38075" y="2538799"/>
            <a:ext cx="2085975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spcBef>
                <a:spcPts val="0"/>
              </a:spcBef>
              <a:spcAft>
                <a:spcPts val="600"/>
              </a:spcAft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998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2363" y="884572"/>
            <a:ext cx="6570541" cy="2802046"/>
          </a:xfrm>
        </p:spPr>
        <p:txBody>
          <a:bodyPr bIns="0" anchor="b">
            <a:normAutofit/>
          </a:bodyPr>
          <a:lstStyle>
            <a:lvl1pPr algn="l">
              <a:defRPr sz="5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2363" y="3893318"/>
            <a:ext cx="6570541" cy="1077872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764" b="0" cap="all" baseline="0">
                <a:solidFill>
                  <a:schemeClr val="tx1"/>
                </a:solidFill>
              </a:defRPr>
            </a:lvl1pPr>
            <a:lvl2pPr marL="378047" indent="0" algn="ctr">
              <a:buNone/>
              <a:defRPr sz="1654"/>
            </a:lvl2pPr>
            <a:lvl3pPr marL="756095" indent="0" algn="ctr">
              <a:buNone/>
              <a:defRPr sz="1488"/>
            </a:lvl3pPr>
            <a:lvl4pPr marL="1134142" indent="0" algn="ctr">
              <a:buNone/>
              <a:defRPr sz="1323"/>
            </a:lvl4pPr>
            <a:lvl5pPr marL="1512189" indent="0" algn="ctr">
              <a:buNone/>
              <a:defRPr sz="1323"/>
            </a:lvl5pPr>
            <a:lvl6pPr marL="1890236" indent="0" algn="ctr">
              <a:buNone/>
              <a:defRPr sz="1323"/>
            </a:lvl6pPr>
            <a:lvl7pPr marL="2268284" indent="0" algn="ctr">
              <a:buNone/>
              <a:defRPr sz="1323"/>
            </a:lvl7pPr>
            <a:lvl8pPr marL="2646331" indent="0" algn="ctr">
              <a:buNone/>
              <a:defRPr sz="1323"/>
            </a:lvl8pPr>
            <a:lvl9pPr marL="302437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A04C-D7CF-4861-95F0-3F5ACF508755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2362" y="363078"/>
            <a:ext cx="3609247" cy="34090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77806" y="880905"/>
            <a:ext cx="937900" cy="55521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802363" y="3890381"/>
            <a:ext cx="657054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019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C42F-EA91-460E-9436-9A6C9B1CB0C6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688083" y="2036500"/>
            <a:ext cx="768482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801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082" y="1936215"/>
            <a:ext cx="6568772" cy="2081552"/>
          </a:xfrm>
        </p:spPr>
        <p:txBody>
          <a:bodyPr anchor="b">
            <a:normAutofit/>
          </a:bodyPr>
          <a:lstStyle>
            <a:lvl1pPr algn="l"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8084" y="4196508"/>
            <a:ext cx="6568772" cy="1116801"/>
          </a:xfrm>
        </p:spPr>
        <p:txBody>
          <a:bodyPr tIns="91440">
            <a:normAutofit/>
          </a:bodyPr>
          <a:lstStyle>
            <a:lvl1pPr marL="0" indent="0" algn="l">
              <a:buNone/>
              <a:defRPr sz="1985">
                <a:solidFill>
                  <a:schemeClr val="tx1"/>
                </a:solidFill>
              </a:defRPr>
            </a:lvl1pPr>
            <a:lvl2pPr marL="378047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95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14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18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2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28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33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3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D4350-0632-4F67-B357-AFC21C62564D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688082" y="4195172"/>
            <a:ext cx="65687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060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083" y="887429"/>
            <a:ext cx="7684821" cy="11679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88082" y="2220458"/>
            <a:ext cx="3655532" cy="37900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7627" y="2220458"/>
            <a:ext cx="3655276" cy="37900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1A35-803D-44FA-BA88-E6B5FB347587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688083" y="2036500"/>
            <a:ext cx="768482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2313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688083" y="2036500"/>
            <a:ext cx="768482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082" y="886628"/>
            <a:ext cx="7684822" cy="11646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8082" y="2226648"/>
            <a:ext cx="3655410" cy="884179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426" b="0" cap="all" baseline="0">
                <a:solidFill>
                  <a:schemeClr val="accent1"/>
                </a:solidFill>
              </a:defRPr>
            </a:lvl1pPr>
            <a:lvl2pPr marL="378047" indent="0">
              <a:buNone/>
              <a:defRPr sz="1654" b="1"/>
            </a:lvl2pPr>
            <a:lvl3pPr marL="756095" indent="0">
              <a:buNone/>
              <a:defRPr sz="1488" b="1"/>
            </a:lvl3pPr>
            <a:lvl4pPr marL="1134142" indent="0">
              <a:buNone/>
              <a:defRPr sz="1323" b="1"/>
            </a:lvl4pPr>
            <a:lvl5pPr marL="1512189" indent="0">
              <a:buNone/>
              <a:defRPr sz="1323" b="1"/>
            </a:lvl5pPr>
            <a:lvl6pPr marL="1890236" indent="0">
              <a:buNone/>
              <a:defRPr sz="1323" b="1"/>
            </a:lvl6pPr>
            <a:lvl7pPr marL="2268284" indent="0">
              <a:buNone/>
              <a:defRPr sz="1323" b="1"/>
            </a:lvl7pPr>
            <a:lvl8pPr marL="2646331" indent="0">
              <a:buNone/>
              <a:defRPr sz="1323" b="1"/>
            </a:lvl8pPr>
            <a:lvl9pPr marL="302437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88082" y="3113889"/>
            <a:ext cx="3655410" cy="29156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7627" y="2230457"/>
            <a:ext cx="3655276" cy="88450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426" b="0" cap="all" baseline="0">
                <a:solidFill>
                  <a:schemeClr val="accent1"/>
                </a:solidFill>
              </a:defRPr>
            </a:lvl1pPr>
            <a:lvl2pPr marL="378047" indent="0">
              <a:buNone/>
              <a:defRPr sz="1654" b="1"/>
            </a:lvl2pPr>
            <a:lvl3pPr marL="756095" indent="0">
              <a:buNone/>
              <a:defRPr sz="1488" b="1"/>
            </a:lvl3pPr>
            <a:lvl4pPr marL="1134142" indent="0">
              <a:buNone/>
              <a:defRPr sz="1323" b="1"/>
            </a:lvl4pPr>
            <a:lvl5pPr marL="1512189" indent="0">
              <a:buNone/>
              <a:defRPr sz="1323" b="1"/>
            </a:lvl5pPr>
            <a:lvl6pPr marL="1890236" indent="0">
              <a:buNone/>
              <a:defRPr sz="1323" b="1"/>
            </a:lvl6pPr>
            <a:lvl7pPr marL="2268284" indent="0">
              <a:buNone/>
              <a:defRPr sz="1323" b="1"/>
            </a:lvl7pPr>
            <a:lvl8pPr marL="2646331" indent="0">
              <a:buNone/>
              <a:defRPr sz="1323" b="1"/>
            </a:lvl8pPr>
            <a:lvl9pPr marL="302437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7627" y="3110825"/>
            <a:ext cx="3655276" cy="29078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56CED-B3EE-49D9-9922-CBB48E543356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266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688083" y="2036500"/>
            <a:ext cx="768482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37B0-CC05-45CB-9D8E-44851499E325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9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 bwMode="gray">
          <a:xfrm>
            <a:off x="360000" y="358776"/>
            <a:ext cx="9973399" cy="6840000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2" descr="G:\Office97\_GRAPHICS\hb@BDO\Library\09_Logos\BDO logo 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245" y="6463978"/>
            <a:ext cx="972000" cy="37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1123951" y="360363"/>
            <a:ext cx="161925" cy="1525588"/>
            <a:chOff x="1079175" y="360363"/>
            <a:chExt cx="161925" cy="1525588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123951" y="5623070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49519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41777-83B6-4CFA-89A1-52400FB2059F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33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2880" y="880905"/>
            <a:ext cx="2837014" cy="2477551"/>
          </a:xfrm>
        </p:spPr>
        <p:txBody>
          <a:bodyPr anchor="b">
            <a:normAutofit/>
          </a:bodyPr>
          <a:lstStyle>
            <a:lvl1pPr algn="l">
              <a:defRPr sz="264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62" y="880906"/>
            <a:ext cx="4476841" cy="513657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2880" y="3534204"/>
            <a:ext cx="2838673" cy="2478724"/>
          </a:xfrm>
        </p:spPr>
        <p:txBody>
          <a:bodyPr>
            <a:normAutofit/>
          </a:bodyPr>
          <a:lstStyle>
            <a:lvl1pPr marL="0" indent="0" algn="l">
              <a:buNone/>
              <a:defRPr sz="1764"/>
            </a:lvl1pPr>
            <a:lvl2pPr marL="378047" indent="0">
              <a:buNone/>
              <a:defRPr sz="1158"/>
            </a:lvl2pPr>
            <a:lvl3pPr marL="756095" indent="0">
              <a:buNone/>
              <a:defRPr sz="992"/>
            </a:lvl3pPr>
            <a:lvl4pPr marL="1134142" indent="0">
              <a:buNone/>
              <a:defRPr sz="827"/>
            </a:lvl4pPr>
            <a:lvl5pPr marL="1512189" indent="0">
              <a:buNone/>
              <a:defRPr sz="827"/>
            </a:lvl5pPr>
            <a:lvl6pPr marL="1890236" indent="0">
              <a:buNone/>
              <a:defRPr sz="827"/>
            </a:lvl6pPr>
            <a:lvl7pPr marL="2268284" indent="0">
              <a:buNone/>
              <a:defRPr sz="827"/>
            </a:lvl7pPr>
            <a:lvl8pPr marL="2646331" indent="0">
              <a:buNone/>
              <a:defRPr sz="827"/>
            </a:lvl8pPr>
            <a:lvl9pPr marL="302437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A2A1-C9A8-42DC-AF5F-29D58FE3A81E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686044" y="3534202"/>
            <a:ext cx="2833887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231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843131" y="531616"/>
            <a:ext cx="4106372" cy="5677123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852" y="1245340"/>
            <a:ext cx="3794771" cy="2018304"/>
          </a:xfrm>
        </p:spPr>
        <p:txBody>
          <a:bodyPr anchor="b">
            <a:normAutofit/>
          </a:bodyPr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95816" y="1237656"/>
            <a:ext cx="2613706" cy="4262805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646"/>
            </a:lvl1pPr>
            <a:lvl2pPr marL="378047" indent="0">
              <a:buNone/>
              <a:defRPr sz="2315"/>
            </a:lvl2pPr>
            <a:lvl3pPr marL="756095" indent="0">
              <a:buNone/>
              <a:defRPr sz="1985"/>
            </a:lvl3pPr>
            <a:lvl4pPr marL="1134142" indent="0">
              <a:buNone/>
              <a:defRPr sz="1654"/>
            </a:lvl4pPr>
            <a:lvl5pPr marL="1512189" indent="0">
              <a:buNone/>
              <a:defRPr sz="1654"/>
            </a:lvl5pPr>
            <a:lvl6pPr marL="1890236" indent="0">
              <a:buNone/>
              <a:defRPr sz="1654"/>
            </a:lvl6pPr>
            <a:lvl7pPr marL="2268284" indent="0">
              <a:buNone/>
              <a:defRPr sz="1654"/>
            </a:lvl7pPr>
            <a:lvl8pPr marL="2646331" indent="0">
              <a:buNone/>
              <a:defRPr sz="1654"/>
            </a:lvl8pPr>
            <a:lvl9pPr marL="3024378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8084" y="3468602"/>
            <a:ext cx="3789334" cy="2209218"/>
          </a:xfrm>
        </p:spPr>
        <p:txBody>
          <a:bodyPr>
            <a:normAutofit/>
          </a:bodyPr>
          <a:lstStyle>
            <a:lvl1pPr marL="0" indent="0" algn="l">
              <a:buNone/>
              <a:defRPr sz="1985"/>
            </a:lvl1pPr>
            <a:lvl2pPr marL="378047" indent="0">
              <a:buNone/>
              <a:defRPr sz="1158"/>
            </a:lvl2pPr>
            <a:lvl3pPr marL="756095" indent="0">
              <a:buNone/>
              <a:defRPr sz="992"/>
            </a:lvl3pPr>
            <a:lvl4pPr marL="1134142" indent="0">
              <a:buNone/>
              <a:defRPr sz="827"/>
            </a:lvl4pPr>
            <a:lvl5pPr marL="1512189" indent="0">
              <a:buNone/>
              <a:defRPr sz="827"/>
            </a:lvl5pPr>
            <a:lvl6pPr marL="1890236" indent="0">
              <a:buNone/>
              <a:defRPr sz="827"/>
            </a:lvl6pPr>
            <a:lvl7pPr marL="2268284" indent="0">
              <a:buNone/>
              <a:defRPr sz="827"/>
            </a:lvl7pPr>
            <a:lvl8pPr marL="2646331" indent="0">
              <a:buNone/>
              <a:defRPr sz="827"/>
            </a:lvl8pPr>
            <a:lvl9pPr marL="302437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80098" y="6030772"/>
            <a:ext cx="3803525" cy="352950"/>
          </a:xfrm>
        </p:spPr>
        <p:txBody>
          <a:bodyPr/>
          <a:lstStyle>
            <a:lvl1pPr algn="l">
              <a:defRPr/>
            </a:lvl1pPr>
          </a:lstStyle>
          <a:p>
            <a:fld id="{18FC28B6-2144-4760-B3DF-18C646FA52B1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1112" y="351317"/>
            <a:ext cx="3802511" cy="35384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685498" y="3465970"/>
            <a:ext cx="37913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1885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688083" y="2036500"/>
            <a:ext cx="768482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B24B-F41A-4540-8EEC-C29B4F79802D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218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90250" y="880906"/>
            <a:ext cx="1289929" cy="5137744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88083" y="880906"/>
            <a:ext cx="6199336" cy="51377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989E-5397-49EE-B0F5-E72D9FFD7EC0}" type="datetimeFigureOut">
              <a:rPr lang="en-US" smtClean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8090249" y="880906"/>
            <a:ext cx="0" cy="5137744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5181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3493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5471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5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0"/>
            <a:ext cx="10693399" cy="75612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2" descr="G:\Office97\_GRAPHICS\hb@BDO\Library\09_Logos\BDO logo 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399" y="6825391"/>
            <a:ext cx="972000" cy="37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19138" y="2967374"/>
            <a:ext cx="7775575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9138" y="2424116"/>
            <a:ext cx="7775575" cy="320088"/>
          </a:xfrm>
        </p:spPr>
        <p:txBody>
          <a:bodyPr wrap="square" anchor="t">
            <a:spAutoFit/>
          </a:bodyPr>
          <a:lstStyle>
            <a:lvl1pPr algn="l"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719138" y="2168525"/>
            <a:ext cx="4629127" cy="172355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04305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140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sz="1400" b="0" cap="all" baseline="0">
                <a:solidFill>
                  <a:schemeClr val="bg1"/>
                </a:solidFill>
              </a:defRPr>
            </a:lvl2pPr>
            <a:lvl3pPr>
              <a:defRPr sz="1400" b="0" cap="all" baseline="0">
                <a:solidFill>
                  <a:schemeClr val="bg1"/>
                </a:solidFill>
              </a:defRPr>
            </a:lvl3pPr>
            <a:lvl4pPr>
              <a:defRPr sz="1400" b="0" cap="all" baseline="0">
                <a:solidFill>
                  <a:schemeClr val="bg1"/>
                </a:solidFill>
              </a:defRPr>
            </a:lvl4pPr>
            <a:lvl5pPr>
              <a:defRPr sz="1400" b="0" cap="all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Sector</a:t>
            </a:r>
            <a:endParaRPr lang="en-GB" dirty="0"/>
          </a:p>
        </p:txBody>
      </p:sp>
      <p:grpSp>
        <p:nvGrpSpPr>
          <p:cNvPr id="55" name="Group 54"/>
          <p:cNvGrpSpPr/>
          <p:nvPr userDrawn="1"/>
        </p:nvGrpSpPr>
        <p:grpSpPr>
          <a:xfrm>
            <a:off x="1123951" y="0"/>
            <a:ext cx="161925" cy="1885951"/>
            <a:chOff x="1079175" y="0"/>
            <a:chExt cx="161925" cy="1885951"/>
          </a:xfrm>
        </p:grpSpPr>
        <p:sp>
          <p:nvSpPr>
            <p:cNvPr id="56" name="Freeform 5"/>
            <p:cNvSpPr>
              <a:spLocks/>
            </p:cNvSpPr>
            <p:nvPr userDrawn="1"/>
          </p:nvSpPr>
          <p:spPr bwMode="auto">
            <a:xfrm>
              <a:off x="1079175" y="36036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Freeform 5"/>
            <p:cNvSpPr>
              <a:spLocks/>
            </p:cNvSpPr>
            <p:nvPr userDrawn="1"/>
          </p:nvSpPr>
          <p:spPr bwMode="auto">
            <a:xfrm>
              <a:off x="1079175" y="989013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1079175" y="0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9" name="Group 58"/>
          <p:cNvGrpSpPr/>
          <p:nvPr userDrawn="1"/>
        </p:nvGrpSpPr>
        <p:grpSpPr>
          <a:xfrm>
            <a:off x="1123951" y="5985557"/>
            <a:ext cx="161925" cy="1575706"/>
            <a:chOff x="8277225" y="5636196"/>
            <a:chExt cx="161925" cy="1575706"/>
          </a:xfrm>
        </p:grpSpPr>
        <p:sp>
          <p:nvSpPr>
            <p:cNvPr id="60" name="Freeform 5"/>
            <p:cNvSpPr>
              <a:spLocks/>
            </p:cNvSpPr>
            <p:nvPr userDrawn="1"/>
          </p:nvSpPr>
          <p:spPr bwMode="auto">
            <a:xfrm rot="10800000">
              <a:off x="8277225" y="6314964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5"/>
            <p:cNvSpPr>
              <a:spLocks/>
            </p:cNvSpPr>
            <p:nvPr userDrawn="1"/>
          </p:nvSpPr>
          <p:spPr bwMode="auto">
            <a:xfrm rot="10800000">
              <a:off x="8277225" y="5636196"/>
              <a:ext cx="161925" cy="896938"/>
            </a:xfrm>
            <a:custGeom>
              <a:avLst/>
              <a:gdLst>
                <a:gd name="T0" fmla="*/ 102 w 102"/>
                <a:gd name="T1" fmla="*/ 493 h 565"/>
                <a:gd name="T2" fmla="*/ 102 w 102"/>
                <a:gd name="T3" fmla="*/ 0 h 565"/>
                <a:gd name="T4" fmla="*/ 0 w 102"/>
                <a:gd name="T5" fmla="*/ 0 h 565"/>
                <a:gd name="T6" fmla="*/ 0 w 102"/>
                <a:gd name="T7" fmla="*/ 565 h 565"/>
                <a:gd name="T8" fmla="*/ 102 w 102"/>
                <a:gd name="T9" fmla="*/ 49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5">
                  <a:moveTo>
                    <a:pt x="102" y="493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5"/>
                  </a:lnTo>
                  <a:lnTo>
                    <a:pt x="102" y="493"/>
                  </a:lnTo>
                  <a:close/>
                </a:path>
              </a:pathLst>
            </a:custGeom>
            <a:solidFill>
              <a:srgbClr val="EC1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6450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39750" y="1447224"/>
            <a:ext cx="4608513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 sz="900" b="0" baseline="0" smtClean="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/>
              <a:t>Add address, date and Salutation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39750" y="2555223"/>
            <a:ext cx="4680000" cy="3808631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472625" y="2555223"/>
            <a:ext cx="4680000" cy="3808631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12763" y="722313"/>
            <a:ext cx="1439862" cy="10772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r" defTabSz="104305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266700" algn="l"/>
              </a:tabLst>
              <a:defRPr lang="en-US" sz="7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75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Add </a:t>
            </a:r>
            <a:r>
              <a:rPr lang="en-US" dirty="0" err="1"/>
              <a:t>BDO</a:t>
            </a:r>
            <a:r>
              <a:rPr lang="en-US" dirty="0"/>
              <a:t> local address</a:t>
            </a:r>
          </a:p>
        </p:txBody>
      </p:sp>
      <p:pic>
        <p:nvPicPr>
          <p:cNvPr id="1026" name="Picture 2" descr="G:\Office97\_GRAPHICS\hb@BDO\Library\Logos\BDO\BDO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06438"/>
            <a:ext cx="972000" cy="3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539750" y="6999613"/>
            <a:ext cx="4680000" cy="18466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dirty="0"/>
              <a:t>BDO LLP is a limited liability partnership and is authorised and regulated </a:t>
            </a:r>
            <a:br>
              <a:rPr lang="en-GB" sz="600" dirty="0"/>
            </a:br>
            <a:r>
              <a:rPr lang="en-GB" sz="600" dirty="0"/>
              <a:t>by the Financial Conduct Authority to conduct investment business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5472063" y="6907280"/>
            <a:ext cx="4680000" cy="2769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 defTabSz="995363">
              <a:spcBef>
                <a:spcPct val="50000"/>
              </a:spcBef>
            </a:pPr>
            <a:r>
              <a:rPr lang="en-GB" sz="600" dirty="0"/>
              <a:t>Registered office: 55 Baker Street, London W1U 7EU</a:t>
            </a:r>
            <a:br>
              <a:rPr lang="en-GB" sz="600" dirty="0"/>
            </a:br>
            <a:r>
              <a:rPr lang="en-GB" sz="600" dirty="0"/>
              <a:t>Registered number: OC305127</a:t>
            </a:r>
            <a:br>
              <a:rPr lang="en-GB" sz="600" dirty="0"/>
            </a:br>
            <a:r>
              <a:rPr lang="en-GB" sz="600" dirty="0"/>
              <a:t>Registered in England and Wales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5931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5"/>
            <a:ext cx="9612000" cy="440213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6774"/>
            <a:ext cx="9612000" cy="1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3867940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9750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39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39750" y="1153493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5471750" y="2168524"/>
            <a:ext cx="4680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1"/>
                </a:solidFill>
              </a:defRPr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9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40063" y="882650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40063" y="2168524"/>
            <a:ext cx="3024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40063" y="1151545"/>
            <a:ext cx="9612000" cy="1969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3834063" y="2168524"/>
            <a:ext cx="3024000" cy="440213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7128063" y="2168525"/>
            <a:ext cx="3024000" cy="4402138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600"/>
              </a:spcAft>
              <a:defRPr sz="1000"/>
            </a:lvl1pPr>
            <a:lvl2pPr>
              <a:spcBef>
                <a:spcPts val="0"/>
              </a:spcBef>
              <a:spcAft>
                <a:spcPts val="600"/>
              </a:spcAft>
              <a:defRPr sz="1000"/>
            </a:lvl2pPr>
            <a:lvl3pPr>
              <a:spcBef>
                <a:spcPts val="0"/>
              </a:spcBef>
              <a:spcAft>
                <a:spcPts val="600"/>
              </a:spcAft>
              <a:defRPr sz="1000"/>
            </a:lvl3pPr>
            <a:lvl4pPr>
              <a:spcBef>
                <a:spcPts val="0"/>
              </a:spcBef>
              <a:spcAft>
                <a:spcPts val="600"/>
              </a:spcAft>
              <a:defRPr sz="1000"/>
            </a:lvl4pPr>
            <a:lvl5pPr>
              <a:spcBef>
                <a:spcPts val="0"/>
              </a:spcBef>
              <a:spcAft>
                <a:spcPts val="600"/>
              </a:spcAft>
              <a:defRPr sz="1000"/>
            </a:lvl5pPr>
            <a:lvl6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6pPr>
            <a:lvl7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7pPr>
            <a:lvl8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8pPr>
            <a:lvl9pPr marL="542925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5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40063" y="1155809"/>
            <a:ext cx="9612000" cy="1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gray">
          <a:xfrm>
            <a:off x="540063" y="884966"/>
            <a:ext cx="9612000" cy="270843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47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49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40063" y="882650"/>
            <a:ext cx="9612000" cy="2708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539750" y="540000"/>
            <a:ext cx="9612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066506" y="7094765"/>
            <a:ext cx="56038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B8186998-85CC-4FAE-B5DF-3D8FF224E2EC}" type="slidenum">
              <a:rPr lang="en-GB" sz="700" b="1" smtClean="0">
                <a:solidFill>
                  <a:schemeClr val="tx2"/>
                </a:solidFill>
              </a:rPr>
              <a:pPr algn="ctr"/>
              <a:t>‹#›</a:t>
            </a:fld>
            <a:endParaRPr lang="en-GB" sz="700" b="1" dirty="0">
              <a:solidFill>
                <a:schemeClr val="tx2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539750" y="7022635"/>
            <a:ext cx="9612000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168525"/>
            <a:ext cx="9623425" cy="44021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0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3" r:id="rId2"/>
    <p:sldLayoutId id="2147483695" r:id="rId3"/>
    <p:sldLayoutId id="2147483666" r:id="rId4"/>
    <p:sldLayoutId id="2147483684" r:id="rId5"/>
    <p:sldLayoutId id="2147483685" r:id="rId6"/>
    <p:sldLayoutId id="2147483689" r:id="rId7"/>
    <p:sldLayoutId id="2147483687" r:id="rId8"/>
    <p:sldLayoutId id="2147483688" r:id="rId9"/>
    <p:sldLayoutId id="2147483681" r:id="rId10"/>
    <p:sldLayoutId id="2147483669" r:id="rId11"/>
    <p:sldLayoutId id="2147483694" r:id="rId12"/>
    <p:sldLayoutId id="2147483696" r:id="rId13"/>
  </p:sldLayoutIdLst>
  <p:txStyles>
    <p:titleStyle>
      <a:lvl1pPr algn="l" defTabSz="1043056" rtl="0" eaLnBrk="1" latinLnBrk="0" hangingPunct="1">
        <a:lnSpc>
          <a:spcPct val="80000"/>
        </a:lnSpc>
        <a:spcBef>
          <a:spcPct val="0"/>
        </a:spcBef>
        <a:buNone/>
        <a:defRPr sz="2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780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Trebuchet MS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9388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̵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lang="en-GB" sz="9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539750" indent="0" algn="l" defTabSz="1043056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22440"/>
            <a:ext cx="10693400" cy="449786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720300"/>
            <a:ext cx="10693401" cy="854172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726775"/>
            <a:ext cx="106934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88083" y="887021"/>
            <a:ext cx="7684821" cy="11568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8083" y="2222440"/>
            <a:ext cx="7684821" cy="380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3317" y="364249"/>
            <a:ext cx="2769586" cy="340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88082" y="363078"/>
            <a:ext cx="4717544" cy="340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0367" y="880905"/>
            <a:ext cx="930581" cy="55521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3087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85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l" defTabSz="756095" rtl="0" eaLnBrk="1" latinLnBrk="0" hangingPunct="1">
        <a:lnSpc>
          <a:spcPct val="90000"/>
        </a:lnSpc>
        <a:spcBef>
          <a:spcPct val="0"/>
        </a:spcBef>
        <a:buNone/>
        <a:defRPr sz="3528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52032" indent="-252032" algn="l" defTabSz="756095" rtl="0" eaLnBrk="1" latinLnBrk="0" hangingPunct="1">
        <a:lnSpc>
          <a:spcPct val="120000"/>
        </a:lnSpc>
        <a:spcBef>
          <a:spcPts val="1103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20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56095" indent="-252032" algn="l" defTabSz="756095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764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60158" indent="-252032" algn="l" defTabSz="756095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76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64221" indent="-252032" algn="l" defTabSz="756095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544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268284" indent="-252032" algn="l" defTabSz="756095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772347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3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276410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3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780473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3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284536" indent="-252032" algn="l" defTabSz="1008126" rtl="0" eaLnBrk="1" latinLnBrk="0" hangingPunct="1">
        <a:lnSpc>
          <a:spcPct val="120000"/>
        </a:lnSpc>
        <a:spcBef>
          <a:spcPts val="551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23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47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95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142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236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284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331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378" algn="l" defTabSz="756095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F6621CF-F493-40D5-98AE-24A9D3AD43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787" y="0"/>
            <a:ext cx="10695921" cy="5457899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4DC3B1-14AE-412F-BBEB-0BDF83DC6C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54615" y="709452"/>
            <a:ext cx="5241411" cy="4550809"/>
          </a:xfrm>
        </p:spPr>
        <p:txBody>
          <a:bodyPr anchor="ctr">
            <a:normAutofit/>
          </a:bodyPr>
          <a:lstStyle/>
          <a:p>
            <a:r>
              <a:rPr lang="en-ZW" sz="4700" dirty="0"/>
              <a:t>The Concept &amp; methodology of Lean Thinking</a:t>
            </a:r>
            <a:br>
              <a:rPr lang="en-ZW" sz="4700" dirty="0"/>
            </a:br>
            <a:endParaRPr lang="en-ZW" sz="4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DEE02A-D296-42EA-88F5-7803F69CE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7" y="5457900"/>
            <a:ext cx="10693133" cy="210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erson with idea concept">
            <a:extLst>
              <a:ext uri="{FF2B5EF4-FFF2-40B4-BE49-F238E27FC236}">
                <a16:creationId xmlns:a16="http://schemas.microsoft.com/office/drawing/2014/main" id="{2D4B3209-A585-CC03-FD34-1D7C24F7EB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25" r="27762" b="-1"/>
          <a:stretch/>
        </p:blipFill>
        <p:spPr>
          <a:xfrm>
            <a:off x="2788" y="-2"/>
            <a:ext cx="4079417" cy="756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59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024EE-91EE-426C-89CB-746DD14F0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829" y="747228"/>
            <a:ext cx="9612000" cy="771856"/>
          </a:xfrm>
        </p:spPr>
        <p:txBody>
          <a:bodyPr/>
          <a:lstStyle/>
          <a:p>
            <a:r>
              <a:rPr lang="en-ZW" dirty="0"/>
              <a:t>The lean concept</a:t>
            </a:r>
          </a:p>
        </p:txBody>
      </p:sp>
      <p:graphicFrame>
        <p:nvGraphicFramePr>
          <p:cNvPr id="7" name="Text Placeholder 2">
            <a:extLst>
              <a:ext uri="{FF2B5EF4-FFF2-40B4-BE49-F238E27FC236}">
                <a16:creationId xmlns:a16="http://schemas.microsoft.com/office/drawing/2014/main" id="{AD58BCA4-658A-F3EC-A533-04CEAE7983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7121668"/>
              </p:ext>
            </p:extLst>
          </p:nvPr>
        </p:nvGraphicFramePr>
        <p:xfrm>
          <a:off x="515829" y="1579561"/>
          <a:ext cx="9612000" cy="440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2891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7724C-E03F-4DBC-9648-E7E27E79E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/>
              <a:t>Pillars of the lean 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42331-2F8D-44CD-944B-5CDD041262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0767" y="1579561"/>
            <a:ext cx="9612000" cy="4402139"/>
          </a:xfrm>
        </p:spPr>
        <p:txBody>
          <a:bodyPr/>
          <a:lstStyle/>
          <a:p>
            <a:pPr fontAlgn="base"/>
            <a:r>
              <a:rPr lang="en-US" b="0" dirty="0"/>
              <a:t> </a:t>
            </a:r>
            <a:r>
              <a:rPr lang="en-US" sz="2800" b="0" dirty="0"/>
              <a:t>The two main pillars of the Lean methodology are: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b="0" dirty="0"/>
              <a:t>Respect for people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b="0" dirty="0"/>
              <a:t>Continuous improvements</a:t>
            </a:r>
          </a:p>
          <a:p>
            <a:endParaRPr lang="en-ZW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91F482-F137-4B4F-A646-BE374AA4D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729" y="3259394"/>
            <a:ext cx="5714294" cy="319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58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2DF04-AAEE-4F78-AB26-AF4214FF1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719757"/>
            <a:ext cx="9612000" cy="270843"/>
          </a:xfrm>
        </p:spPr>
        <p:txBody>
          <a:bodyPr/>
          <a:lstStyle/>
          <a:p>
            <a:r>
              <a:rPr lang="en-US" dirty="0"/>
              <a:t>Lean Thinking: The Spread of Lean’s Influence</a:t>
            </a:r>
            <a:endParaRPr lang="en-ZW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ECF55-4F78-49CD-AA06-F4C264D01F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015" y="2304896"/>
            <a:ext cx="9612000" cy="4402139"/>
          </a:xfrm>
        </p:spPr>
        <p:txBody>
          <a:bodyPr/>
          <a:lstStyle/>
          <a:p>
            <a:pPr algn="just"/>
            <a:r>
              <a:rPr lang="en-US" sz="2800" b="0" dirty="0"/>
              <a:t>The principles of Lean manufacturing, now more broadly referred to as </a:t>
            </a:r>
            <a:r>
              <a:rPr lang="en-US" sz="2800" b="0" i="1" dirty="0"/>
              <a:t>Lean thinking</a:t>
            </a:r>
            <a:r>
              <a:rPr lang="en-US" sz="2800" b="0" dirty="0"/>
              <a:t>, have since been adopted outside of traditional manufacturing in fields like construction, healthcare, financial services, government, project management, and knowledge work.</a:t>
            </a:r>
          </a:p>
        </p:txBody>
      </p:sp>
    </p:spTree>
    <p:extLst>
      <p:ext uri="{BB962C8B-B14F-4D97-AF65-F5344CB8AC3E}">
        <p14:creationId xmlns:p14="http://schemas.microsoft.com/office/powerpoint/2010/main" val="2262367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C02F3-7123-4C08-9A5E-7C9DE460A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15" y="481381"/>
            <a:ext cx="10360333" cy="506677"/>
          </a:xfrm>
        </p:spPr>
        <p:txBody>
          <a:bodyPr/>
          <a:lstStyle/>
          <a:p>
            <a:r>
              <a:rPr lang="en-ZW" dirty="0"/>
              <a:t>Lean application in software 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4190F2-8C26-4588-9CB3-BD4EA43CC2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2770" y="1637707"/>
            <a:ext cx="9380864" cy="3869021"/>
          </a:xfrm>
        </p:spPr>
        <p:txBody>
          <a:bodyPr>
            <a:normAutofit fontScale="92500" lnSpcReduction="10000"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rgbClr val="ED1A3B"/>
                </a:solidFill>
              </a:rPr>
              <a:t>For example, take Kanban, a Toyota practice that uses visual aids (such as signs, cards, or sticky notes) to match inventory with demand throughout the production life cycle. 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rgbClr val="ED1A3B"/>
                </a:solidFill>
              </a:rPr>
              <a:t>This makes process inefficiencies, bottlenecks, and other types of waste apparent. 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rgbClr val="ED1A3B"/>
                </a:solidFill>
              </a:rPr>
              <a:t>Kanban has been successfully used in software development, by visualizing the software development process as a production chain, identifying positions and situations that cause inefficiency in the production chain, and implementing solutions to increase the overall efficiency of the production chain.</a:t>
            </a:r>
            <a:endParaRPr lang="en-ZW" sz="2800" b="0" dirty="0">
              <a:solidFill>
                <a:srgbClr val="ED1A3B"/>
              </a:solidFill>
            </a:endParaRP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655750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D4D72-26EE-4957-93B7-2CF95E216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279" y="529139"/>
            <a:ext cx="9612000" cy="270843"/>
          </a:xfrm>
        </p:spPr>
        <p:txBody>
          <a:bodyPr/>
          <a:lstStyle/>
          <a:p>
            <a:r>
              <a:rPr lang="en-US" dirty="0"/>
              <a:t>Applying Lean to Project Management</a:t>
            </a:r>
            <a:endParaRPr lang="en-ZW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309000-AB56-4781-860B-2F4E3B9BB6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4279" y="1813451"/>
            <a:ext cx="9612000" cy="4402139"/>
          </a:xfrm>
        </p:spPr>
        <p:txBody>
          <a:bodyPr/>
          <a:lstStyle/>
          <a:p>
            <a:pPr algn="just"/>
            <a:r>
              <a:rPr lang="en-US" sz="2800" b="0" dirty="0"/>
              <a:t>The concept of the value stream is central to Lean project management. </a:t>
            </a:r>
          </a:p>
          <a:p>
            <a:pPr algn="just"/>
            <a:r>
              <a:rPr lang="en-US" sz="2800" b="0" dirty="0"/>
              <a:t>This is the sequence of activities involved in delivering a project with an agreed-upon value (both the inputs and outputs). </a:t>
            </a:r>
          </a:p>
          <a:p>
            <a:pPr algn="just"/>
            <a:r>
              <a:rPr lang="en-US" sz="2800" b="0" dirty="0"/>
              <a:t>Value stream mapping, an effort to understand how value and waste are created during the project lifecycle with the goal of optimizing the value stream. 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4097824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DD98D-114E-4CC5-8FA9-2F7C7EE799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8546" y="915884"/>
            <a:ext cx="9612000" cy="44021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b="0" dirty="0"/>
              <a:t>In doing so, Lean project management can help achieve a number of goals including:</a:t>
            </a:r>
          </a:p>
          <a:p>
            <a:pPr marL="0" indent="0">
              <a:buNone/>
            </a:pPr>
            <a:endParaRPr lang="en-US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Improving the quality of the final product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Completing the project on time, and reducing the time to completion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Completing the project on budget and meeting project performance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Eliminating waste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Reducing costs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Adding value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532434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F8178C-E941-464D-B884-8582707FD5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49" y="1467066"/>
            <a:ext cx="9167921" cy="4402139"/>
          </a:xfrm>
        </p:spPr>
        <p:txBody>
          <a:bodyPr/>
          <a:lstStyle/>
          <a:p>
            <a:r>
              <a:rPr lang="en-ZW" sz="2800" dirty="0">
                <a:latin typeface="Monotype Corsiva" panose="03010101010201010101" pitchFamily="66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1433726117"/>
      </p:ext>
    </p:extLst>
  </p:cSld>
  <p:clrMapOvr>
    <a:masterClrMapping/>
  </p:clrMapOvr>
</p:sld>
</file>

<file path=ppt/theme/theme1.xml><?xml version="1.0" encoding="utf-8"?>
<a:theme xmlns:a="http://schemas.openxmlformats.org/drawingml/2006/main" name="A4 Landscape Document">
  <a:themeElements>
    <a:clrScheme name="BDO new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 Document_global_040517.potx" id="{B6C74164-96A1-48EE-A30D-F4766E04FC2E}" vid="{F42FD3D3-CCBF-4345-9D13-E8E21E520CA0}"/>
    </a:ext>
  </a:extLst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4D732CB2F56459C0C464B97F211E7" ma:contentTypeVersion="5" ma:contentTypeDescription="Create a new document." ma:contentTypeScope="" ma:versionID="336a74791eaa747cf1237f2a6cde4e2e">
  <xsd:schema xmlns:xsd="http://www.w3.org/2001/XMLSchema" xmlns:xs="http://www.w3.org/2001/XMLSchema" xmlns:p="http://schemas.microsoft.com/office/2006/metadata/properties" xmlns:ns3="8804ca07-d1ad-4b70-a726-870abc70b1ce" xmlns:ns4="f1f3e2f1-2542-4daf-99ae-79a273e7749f" targetNamespace="http://schemas.microsoft.com/office/2006/metadata/properties" ma:root="true" ma:fieldsID="55d13a6c14164d4d7b0a50f64dfa7d6b" ns3:_="" ns4:_="">
    <xsd:import namespace="8804ca07-d1ad-4b70-a726-870abc70b1ce"/>
    <xsd:import namespace="f1f3e2f1-2542-4daf-99ae-79a273e7749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4ca07-d1ad-4b70-a726-870abc70b1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f3e2f1-2542-4daf-99ae-79a273e7749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F06AE9-1F2F-455C-9E0C-0DA95B8001C1}">
  <ds:schemaRefs>
    <ds:schemaRef ds:uri="http://schemas.microsoft.com/office/infopath/2007/PartnerControls"/>
    <ds:schemaRef ds:uri="http://purl.org/dc/elements/1.1/"/>
    <ds:schemaRef ds:uri="8804ca07-d1ad-4b70-a726-870abc70b1ce"/>
    <ds:schemaRef ds:uri="http://www.w3.org/XML/1998/namespace"/>
    <ds:schemaRef ds:uri="http://purl.org/dc/terms/"/>
    <ds:schemaRef ds:uri="f1f3e2f1-2542-4daf-99ae-79a273e7749f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83493005-598B-4536-91D5-F9334445C8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FBD1F5-3C1D-4D8F-A7F3-986D68415F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04ca07-d1ad-4b70-a726-870abc70b1ce"/>
    <ds:schemaRef ds:uri="f1f3e2f1-2542-4daf-99ae-79a273e774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 Landscape Document_global_040517</Template>
  <TotalTime>7409</TotalTime>
  <Words>332</Words>
  <Application>Microsoft Office PowerPoint</Application>
  <PresentationFormat>Custom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Gill Sans MT</vt:lpstr>
      <vt:lpstr>Monotype Corsiva</vt:lpstr>
      <vt:lpstr>Trebuchet MS</vt:lpstr>
      <vt:lpstr>A4 Landscape Document</vt:lpstr>
      <vt:lpstr>Gallery</vt:lpstr>
      <vt:lpstr>The Concept &amp; methodology of Lean Thinking </vt:lpstr>
      <vt:lpstr>The lean concept</vt:lpstr>
      <vt:lpstr>Pillars of the lean methodology</vt:lpstr>
      <vt:lpstr>Lean Thinking: The Spread of Lean’s Influence</vt:lpstr>
      <vt:lpstr>Lean application in software development</vt:lpstr>
      <vt:lpstr>Applying Lean to Project Management</vt:lpstr>
      <vt:lpstr>PowerPoint Presentation</vt:lpstr>
      <vt:lpstr>PowerPoint Presentation</vt:lpstr>
    </vt:vector>
  </TitlesOfParts>
  <Company>BDO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Concept and methodology of Lean Thinking</dc:title>
  <dc:creator>Natalie Musvaire</dc:creator>
  <cp:lastModifiedBy>Natalie Musvaire</cp:lastModifiedBy>
  <cp:revision>16</cp:revision>
  <cp:lastPrinted>2015-11-16T15:08:24Z</cp:lastPrinted>
  <dcterms:created xsi:type="dcterms:W3CDTF">2020-01-13T12:40:08Z</dcterms:created>
  <dcterms:modified xsi:type="dcterms:W3CDTF">2023-01-26T14:03:27Z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0x010100C924D732CB2F56459C0C464B97F211E7</vt:lpwstr>
  </property>
  <property fmtid="{D5CDD505-2E9C-101B-9397-08002B2CF9AE}" pid="3" name="_dlc_DocIdItemGuid">
    <vt:lpwstr>40a7fa78-7173-4408-b6ae-ca5934bd3081</vt:lpwstr>
  </property>
  <property fmtid="{D5CDD505-2E9C-101B-9397-08002B2CF9AE}" pid="4" name="IndustrySectors">
    <vt:lpwstr/>
  </property>
  <property fmtid="{D5CDD505-2E9C-101B-9397-08002B2CF9AE}" pid="5" name="Countries">
    <vt:lpwstr/>
  </property>
  <property fmtid="{D5CDD505-2E9C-101B-9397-08002B2CF9AE}" pid="6" name="Topic">
    <vt:lpwstr/>
  </property>
  <property fmtid="{D5CDD505-2E9C-101B-9397-08002B2CF9AE}" pid="7" name="BusinessLine">
    <vt:lpwstr>168;#Marketing|4f81377f-71b1-426f-b674-f285b691e6bf</vt:lpwstr>
  </property>
  <property fmtid="{D5CDD505-2E9C-101B-9397-08002B2CF9AE}" pid="8" name="DocumentTypes">
    <vt:lpwstr/>
  </property>
</Properties>
</file>