
<file path=[Content_Types].xml><?xml version="1.0" encoding="utf-8"?>
<Types xmlns="http://schemas.openxmlformats.org/package/2006/content-types">
  <Default Extension="bin" ContentType="application/vnd.openxmlformats-officedocument.oleObject"/>
  <Default Extension="jpeg" ContentType="image/jpeg"/>
  <Default Extension="png" ContentType="image/png"/>
  <Default Extension="rels" ContentType="application/vnd.openxmlformats-package.relationships+xml"/>
  <Default Extension="wdp" ContentType="image/vnd.ms-photo"/>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2" r:id="rId1"/>
    <p:sldMasterId id="2147483674" r:id="rId2"/>
    <p:sldMasterId id="2147484064" r:id="rId3"/>
  </p:sldMasterIdLst>
  <p:notesMasterIdLst>
    <p:notesMasterId r:id="rId51"/>
  </p:notesMasterIdLst>
  <p:sldIdLst>
    <p:sldId id="350" r:id="rId4"/>
    <p:sldId id="278" r:id="rId5"/>
    <p:sldId id="258" r:id="rId6"/>
    <p:sldId id="279" r:id="rId7"/>
    <p:sldId id="311" r:id="rId8"/>
    <p:sldId id="312" r:id="rId9"/>
    <p:sldId id="313" r:id="rId10"/>
    <p:sldId id="314" r:id="rId11"/>
    <p:sldId id="315" r:id="rId12"/>
    <p:sldId id="316" r:id="rId13"/>
    <p:sldId id="318" r:id="rId14"/>
    <p:sldId id="351" r:id="rId15"/>
    <p:sldId id="319" r:id="rId16"/>
    <p:sldId id="321" r:id="rId17"/>
    <p:sldId id="320" r:id="rId18"/>
    <p:sldId id="323" r:id="rId19"/>
    <p:sldId id="324" r:id="rId20"/>
    <p:sldId id="325" r:id="rId21"/>
    <p:sldId id="326" r:id="rId22"/>
    <p:sldId id="327" r:id="rId23"/>
    <p:sldId id="262" r:id="rId24"/>
    <p:sldId id="263" r:id="rId25"/>
    <p:sldId id="328" r:id="rId26"/>
    <p:sldId id="329" r:id="rId27"/>
    <p:sldId id="330" r:id="rId28"/>
    <p:sldId id="331" r:id="rId29"/>
    <p:sldId id="332" r:id="rId30"/>
    <p:sldId id="333" r:id="rId31"/>
    <p:sldId id="334" r:id="rId32"/>
    <p:sldId id="335" r:id="rId33"/>
    <p:sldId id="336" r:id="rId34"/>
    <p:sldId id="268" r:id="rId35"/>
    <p:sldId id="267" r:id="rId36"/>
    <p:sldId id="271" r:id="rId37"/>
    <p:sldId id="337" r:id="rId38"/>
    <p:sldId id="338" r:id="rId39"/>
    <p:sldId id="339" r:id="rId40"/>
    <p:sldId id="340" r:id="rId41"/>
    <p:sldId id="341" r:id="rId42"/>
    <p:sldId id="342" r:id="rId43"/>
    <p:sldId id="343" r:id="rId44"/>
    <p:sldId id="344" r:id="rId45"/>
    <p:sldId id="345" r:id="rId46"/>
    <p:sldId id="346" r:id="rId47"/>
    <p:sldId id="347" r:id="rId48"/>
    <p:sldId id="348" r:id="rId49"/>
    <p:sldId id="349" r:id="rId5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6D1B42AA-22CE-4FBE-B398-47F9E1655279}">
          <p14:sldIdLst>
            <p14:sldId id="350"/>
            <p14:sldId id="278"/>
            <p14:sldId id="258"/>
            <p14:sldId id="279"/>
            <p14:sldId id="311"/>
            <p14:sldId id="312"/>
            <p14:sldId id="313"/>
            <p14:sldId id="314"/>
            <p14:sldId id="315"/>
            <p14:sldId id="316"/>
            <p14:sldId id="318"/>
            <p14:sldId id="351"/>
            <p14:sldId id="319"/>
            <p14:sldId id="321"/>
            <p14:sldId id="320"/>
            <p14:sldId id="323"/>
            <p14:sldId id="324"/>
            <p14:sldId id="325"/>
            <p14:sldId id="326"/>
            <p14:sldId id="327"/>
            <p14:sldId id="262"/>
            <p14:sldId id="263"/>
            <p14:sldId id="328"/>
            <p14:sldId id="329"/>
            <p14:sldId id="330"/>
            <p14:sldId id="331"/>
            <p14:sldId id="332"/>
            <p14:sldId id="333"/>
            <p14:sldId id="334"/>
            <p14:sldId id="335"/>
            <p14:sldId id="336"/>
            <p14:sldId id="268"/>
            <p14:sldId id="267"/>
            <p14:sldId id="271"/>
            <p14:sldId id="337"/>
            <p14:sldId id="338"/>
            <p14:sldId id="339"/>
            <p14:sldId id="340"/>
            <p14:sldId id="341"/>
            <p14:sldId id="342"/>
            <p14:sldId id="343"/>
            <p14:sldId id="344"/>
            <p14:sldId id="345"/>
            <p14:sldId id="346"/>
            <p14:sldId id="347"/>
            <p14:sldId id="348"/>
            <p14:sldId id="349"/>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6029" autoAdjust="0"/>
    <p:restoredTop sz="94660"/>
  </p:normalViewPr>
  <p:slideViewPr>
    <p:cSldViewPr snapToGrid="0">
      <p:cViewPr varScale="1">
        <p:scale>
          <a:sx n="72" d="100"/>
          <a:sy n="72" d="100"/>
        </p:scale>
        <p:origin x="618" y="66"/>
      </p:cViewPr>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slide" Target="slides/slide36.xml"/><Relationship Id="rId21" Type="http://schemas.openxmlformats.org/officeDocument/2006/relationships/slide" Target="slides/slide18.xml"/><Relationship Id="rId34" Type="http://schemas.openxmlformats.org/officeDocument/2006/relationships/slide" Target="slides/slide31.xml"/><Relationship Id="rId42" Type="http://schemas.openxmlformats.org/officeDocument/2006/relationships/slide" Target="slides/slide39.xml"/><Relationship Id="rId47" Type="http://schemas.openxmlformats.org/officeDocument/2006/relationships/slide" Target="slides/slide44.xml"/><Relationship Id="rId50" Type="http://schemas.openxmlformats.org/officeDocument/2006/relationships/slide" Target="slides/slide47.xml"/><Relationship Id="rId55" Type="http://schemas.openxmlformats.org/officeDocument/2006/relationships/tableStyles" Target="tableStyles.xml"/><Relationship Id="rId7" Type="http://schemas.openxmlformats.org/officeDocument/2006/relationships/slide" Target="slides/slide4.xml"/><Relationship Id="rId2" Type="http://schemas.openxmlformats.org/officeDocument/2006/relationships/slideMaster" Target="slideMasters/slideMaster2.xml"/><Relationship Id="rId16" Type="http://schemas.openxmlformats.org/officeDocument/2006/relationships/slide" Target="slides/slide13.xml"/><Relationship Id="rId29" Type="http://schemas.openxmlformats.org/officeDocument/2006/relationships/slide" Target="slides/slide26.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slide" Target="slides/slide34.xml"/><Relationship Id="rId40" Type="http://schemas.openxmlformats.org/officeDocument/2006/relationships/slide" Target="slides/slide37.xml"/><Relationship Id="rId45" Type="http://schemas.openxmlformats.org/officeDocument/2006/relationships/slide" Target="slides/slide42.xml"/><Relationship Id="rId53" Type="http://schemas.openxmlformats.org/officeDocument/2006/relationships/viewProps" Target="viewProps.xml"/><Relationship Id="rId5" Type="http://schemas.openxmlformats.org/officeDocument/2006/relationships/slide" Target="slides/slide2.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4" Type="http://schemas.openxmlformats.org/officeDocument/2006/relationships/slide" Target="slides/slide41.xml"/><Relationship Id="rId52" Type="http://schemas.openxmlformats.org/officeDocument/2006/relationships/presProps" Target="presProp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slide" Target="slides/slide40.xml"/><Relationship Id="rId48" Type="http://schemas.openxmlformats.org/officeDocument/2006/relationships/slide" Target="slides/slide45.xml"/><Relationship Id="rId8" Type="http://schemas.openxmlformats.org/officeDocument/2006/relationships/slide" Target="slides/slide5.xml"/><Relationship Id="rId51" Type="http://schemas.openxmlformats.org/officeDocument/2006/relationships/notesMaster" Target="notesMasters/notesMaster1.xml"/><Relationship Id="rId3" Type="http://schemas.openxmlformats.org/officeDocument/2006/relationships/slideMaster" Target="slideMasters/slideMaster3.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slide" Target="slides/slide35.xml"/><Relationship Id="rId46" Type="http://schemas.openxmlformats.org/officeDocument/2006/relationships/slide" Target="slides/slide43.xml"/><Relationship Id="rId20" Type="http://schemas.openxmlformats.org/officeDocument/2006/relationships/slide" Target="slides/slide17.xml"/><Relationship Id="rId41" Type="http://schemas.openxmlformats.org/officeDocument/2006/relationships/slide" Target="slides/slide38.xml"/><Relationship Id="rId54"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3.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49" Type="http://schemas.openxmlformats.org/officeDocument/2006/relationships/slide" Target="slides/slide46.xml"/></Relationships>
</file>

<file path=ppt/diagrams/colors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71D1D44-B3C8-476F-B3B4-351E855B4CE9}" type="doc">
      <dgm:prSet loTypeId="urn:microsoft.com/office/officeart/2005/8/layout/hierarchy2" loCatId="hierarchy" qsTypeId="urn:microsoft.com/office/officeart/2005/8/quickstyle/simple1" qsCatId="simple" csTypeId="urn:microsoft.com/office/officeart/2005/8/colors/colorful2" csCatId="colorful" phldr="1"/>
      <dgm:spPr/>
      <dgm:t>
        <a:bodyPr/>
        <a:lstStyle/>
        <a:p>
          <a:endParaRPr lang="en-US"/>
        </a:p>
      </dgm:t>
    </dgm:pt>
    <dgm:pt modelId="{8ED6A6E9-78C0-4C69-BFF2-856C27385F09}">
      <dgm:prSet phldrT="[Text]" custT="1"/>
      <dgm:spPr>
        <a:solidFill>
          <a:srgbClr val="1F497D"/>
        </a:solidFill>
      </dgm:spPr>
      <dgm:t>
        <a:bodyPr/>
        <a:lstStyle/>
        <a:p>
          <a:r>
            <a:rPr lang="en-US" sz="1400" b="1" dirty="0">
              <a:effectLst>
                <a:outerShdw blurRad="38100" dist="38100" dir="2700000" algn="tl">
                  <a:srgbClr val="000000">
                    <a:alpha val="43137"/>
                  </a:srgbClr>
                </a:outerShdw>
              </a:effectLst>
              <a:latin typeface="+mn-lt"/>
              <a:cs typeface="Arial" pitchFamily="34" charset="0"/>
            </a:rPr>
            <a:t>Overall Equipment Effectiveness</a:t>
          </a:r>
        </a:p>
      </dgm:t>
    </dgm:pt>
    <dgm:pt modelId="{2D5FFBC6-CD1F-4BA4-AFD2-22AD5CD02AE5}" type="parTrans" cxnId="{62A445C3-5189-4F62-AA1D-75C8829BC883}">
      <dgm:prSet/>
      <dgm:spPr/>
      <dgm:t>
        <a:bodyPr/>
        <a:lstStyle/>
        <a:p>
          <a:endParaRPr lang="en-US" sz="400" b="1">
            <a:effectLst>
              <a:outerShdw blurRad="38100" dist="38100" dir="2700000" algn="tl">
                <a:srgbClr val="000000">
                  <a:alpha val="43137"/>
                </a:srgbClr>
              </a:outerShdw>
            </a:effectLst>
            <a:latin typeface="+mn-lt"/>
            <a:cs typeface="Arial" pitchFamily="34" charset="0"/>
          </a:endParaRPr>
        </a:p>
      </dgm:t>
    </dgm:pt>
    <dgm:pt modelId="{C72A514F-F79E-4DB5-A7A0-F484D610F354}" type="sibTrans" cxnId="{62A445C3-5189-4F62-AA1D-75C8829BC883}">
      <dgm:prSet/>
      <dgm:spPr/>
      <dgm:t>
        <a:bodyPr/>
        <a:lstStyle/>
        <a:p>
          <a:endParaRPr lang="en-US" sz="400" b="1">
            <a:effectLst>
              <a:outerShdw blurRad="38100" dist="38100" dir="2700000" algn="tl">
                <a:srgbClr val="000000">
                  <a:alpha val="43137"/>
                </a:srgbClr>
              </a:outerShdw>
            </a:effectLst>
            <a:latin typeface="+mn-lt"/>
            <a:cs typeface="Arial" pitchFamily="34" charset="0"/>
          </a:endParaRPr>
        </a:p>
      </dgm:t>
    </dgm:pt>
    <dgm:pt modelId="{D2385F19-E582-4071-A086-3CB72E592F3E}">
      <dgm:prSet phldrT="[Text]" custT="1"/>
      <dgm:spPr>
        <a:solidFill>
          <a:schemeClr val="bg1">
            <a:lumMod val="50000"/>
          </a:schemeClr>
        </a:solidFill>
      </dgm:spPr>
      <dgm:t>
        <a:bodyPr/>
        <a:lstStyle/>
        <a:p>
          <a:r>
            <a:rPr lang="en-US" sz="1400" b="1" dirty="0">
              <a:effectLst>
                <a:outerShdw blurRad="38100" dist="38100" dir="2700000" algn="tl">
                  <a:srgbClr val="000000">
                    <a:alpha val="43137"/>
                  </a:srgbClr>
                </a:outerShdw>
              </a:effectLst>
              <a:latin typeface="+mn-lt"/>
              <a:cs typeface="Arial" pitchFamily="34" charset="0"/>
            </a:rPr>
            <a:t>Availability</a:t>
          </a:r>
        </a:p>
      </dgm:t>
    </dgm:pt>
    <dgm:pt modelId="{6CDD74DB-08C3-4DE8-A263-247DECBEBE7A}" type="parTrans" cxnId="{FBFBE4C4-2A0A-4916-8EFD-811C305C7C92}">
      <dgm:prSet custT="1"/>
      <dgm:spPr>
        <a:ln>
          <a:solidFill>
            <a:schemeClr val="bg1">
              <a:lumMod val="85000"/>
            </a:schemeClr>
          </a:solidFill>
        </a:ln>
      </dgm:spPr>
      <dgm:t>
        <a:bodyPr/>
        <a:lstStyle/>
        <a:p>
          <a:endParaRPr lang="en-US" sz="100" b="1">
            <a:effectLst>
              <a:outerShdw blurRad="38100" dist="38100" dir="2700000" algn="tl">
                <a:srgbClr val="000000">
                  <a:alpha val="43137"/>
                </a:srgbClr>
              </a:outerShdw>
            </a:effectLst>
            <a:latin typeface="+mn-lt"/>
            <a:cs typeface="Arial" pitchFamily="34" charset="0"/>
          </a:endParaRPr>
        </a:p>
      </dgm:t>
    </dgm:pt>
    <dgm:pt modelId="{8D60D8AB-7909-40DE-808F-6DA183999D90}" type="sibTrans" cxnId="{FBFBE4C4-2A0A-4916-8EFD-811C305C7C92}">
      <dgm:prSet/>
      <dgm:spPr/>
      <dgm:t>
        <a:bodyPr/>
        <a:lstStyle/>
        <a:p>
          <a:endParaRPr lang="en-US" sz="400" b="1">
            <a:effectLst>
              <a:outerShdw blurRad="38100" dist="38100" dir="2700000" algn="tl">
                <a:srgbClr val="000000">
                  <a:alpha val="43137"/>
                </a:srgbClr>
              </a:outerShdw>
            </a:effectLst>
            <a:latin typeface="+mn-lt"/>
            <a:cs typeface="Arial" pitchFamily="34" charset="0"/>
          </a:endParaRPr>
        </a:p>
      </dgm:t>
    </dgm:pt>
    <dgm:pt modelId="{3F9787CC-2A79-4508-86B3-BA87F99CA467}">
      <dgm:prSet phldrT="[Text]" custT="1"/>
      <dgm:spPr>
        <a:solidFill>
          <a:srgbClr val="99CCFF"/>
        </a:solidFill>
      </dgm:spPr>
      <dgm:t>
        <a:bodyPr/>
        <a:lstStyle/>
        <a:p>
          <a:r>
            <a:rPr lang="en-US" sz="1200" b="1" dirty="0">
              <a:solidFill>
                <a:schemeClr val="tx1"/>
              </a:solidFill>
              <a:effectLst/>
              <a:latin typeface="+mn-lt"/>
              <a:cs typeface="Arial" pitchFamily="34" charset="0"/>
            </a:rPr>
            <a:t>Breakdowns</a:t>
          </a:r>
        </a:p>
      </dgm:t>
    </dgm:pt>
    <dgm:pt modelId="{C55F15EE-3C81-4D57-AD05-1BC1940ED356}" type="parTrans" cxnId="{6C1B0EBB-419F-4C89-8903-BB18474FE62D}">
      <dgm:prSet custT="1"/>
      <dgm:spPr>
        <a:ln>
          <a:solidFill>
            <a:schemeClr val="bg1">
              <a:lumMod val="85000"/>
            </a:schemeClr>
          </a:solidFill>
        </a:ln>
      </dgm:spPr>
      <dgm:t>
        <a:bodyPr/>
        <a:lstStyle/>
        <a:p>
          <a:endParaRPr lang="en-US" sz="100" b="1">
            <a:effectLst>
              <a:outerShdw blurRad="38100" dist="38100" dir="2700000" algn="tl">
                <a:srgbClr val="000000">
                  <a:alpha val="43137"/>
                </a:srgbClr>
              </a:outerShdw>
            </a:effectLst>
            <a:latin typeface="+mn-lt"/>
            <a:cs typeface="Arial" pitchFamily="34" charset="0"/>
          </a:endParaRPr>
        </a:p>
      </dgm:t>
    </dgm:pt>
    <dgm:pt modelId="{A25D9870-EE95-4A6E-B9D5-9080BCCBE79A}" type="sibTrans" cxnId="{6C1B0EBB-419F-4C89-8903-BB18474FE62D}">
      <dgm:prSet/>
      <dgm:spPr/>
      <dgm:t>
        <a:bodyPr/>
        <a:lstStyle/>
        <a:p>
          <a:endParaRPr lang="en-US" sz="400" b="1">
            <a:effectLst>
              <a:outerShdw blurRad="38100" dist="38100" dir="2700000" algn="tl">
                <a:srgbClr val="000000">
                  <a:alpha val="43137"/>
                </a:srgbClr>
              </a:outerShdw>
            </a:effectLst>
            <a:latin typeface="+mn-lt"/>
            <a:cs typeface="Arial" pitchFamily="34" charset="0"/>
          </a:endParaRPr>
        </a:p>
      </dgm:t>
    </dgm:pt>
    <dgm:pt modelId="{0056A950-CFB2-4EB4-A035-AA1190CB3A7C}">
      <dgm:prSet phldrT="[Text]" custT="1"/>
      <dgm:spPr>
        <a:solidFill>
          <a:srgbClr val="99CCFF"/>
        </a:solidFill>
      </dgm:spPr>
      <dgm:t>
        <a:bodyPr/>
        <a:lstStyle/>
        <a:p>
          <a:r>
            <a:rPr lang="en-US" sz="1200" b="1" dirty="0">
              <a:solidFill>
                <a:schemeClr val="tx1"/>
              </a:solidFill>
              <a:effectLst/>
              <a:latin typeface="+mn-lt"/>
              <a:cs typeface="Arial" pitchFamily="34" charset="0"/>
            </a:rPr>
            <a:t>Setups &amp;</a:t>
          </a:r>
        </a:p>
        <a:p>
          <a:r>
            <a:rPr lang="en-US" sz="1200" b="1" dirty="0">
              <a:solidFill>
                <a:schemeClr val="tx1"/>
              </a:solidFill>
              <a:effectLst/>
              <a:latin typeface="+mn-lt"/>
              <a:cs typeface="Arial" pitchFamily="34" charset="0"/>
            </a:rPr>
            <a:t>Adjustments</a:t>
          </a:r>
        </a:p>
      </dgm:t>
    </dgm:pt>
    <dgm:pt modelId="{9F859AE0-EE46-4BCF-B762-3644D35B0667}" type="parTrans" cxnId="{73DF6695-FC87-403C-952F-563D876BC100}">
      <dgm:prSet custT="1"/>
      <dgm:spPr>
        <a:ln>
          <a:solidFill>
            <a:schemeClr val="bg1">
              <a:lumMod val="85000"/>
            </a:schemeClr>
          </a:solidFill>
        </a:ln>
      </dgm:spPr>
      <dgm:t>
        <a:bodyPr/>
        <a:lstStyle/>
        <a:p>
          <a:endParaRPr lang="en-US" sz="100" b="1">
            <a:effectLst>
              <a:outerShdw blurRad="38100" dist="38100" dir="2700000" algn="tl">
                <a:srgbClr val="000000">
                  <a:alpha val="43137"/>
                </a:srgbClr>
              </a:outerShdw>
            </a:effectLst>
            <a:latin typeface="+mn-lt"/>
            <a:cs typeface="Arial" pitchFamily="34" charset="0"/>
          </a:endParaRPr>
        </a:p>
      </dgm:t>
    </dgm:pt>
    <dgm:pt modelId="{8E9DF2BD-365E-4A1C-A3B3-3BEBD765A127}" type="sibTrans" cxnId="{73DF6695-FC87-403C-952F-563D876BC100}">
      <dgm:prSet/>
      <dgm:spPr/>
      <dgm:t>
        <a:bodyPr/>
        <a:lstStyle/>
        <a:p>
          <a:endParaRPr lang="en-US" sz="400" b="1">
            <a:effectLst>
              <a:outerShdw blurRad="38100" dist="38100" dir="2700000" algn="tl">
                <a:srgbClr val="000000">
                  <a:alpha val="43137"/>
                </a:srgbClr>
              </a:outerShdw>
            </a:effectLst>
            <a:latin typeface="+mn-lt"/>
            <a:cs typeface="Arial" pitchFamily="34" charset="0"/>
          </a:endParaRPr>
        </a:p>
      </dgm:t>
    </dgm:pt>
    <dgm:pt modelId="{F1B04910-910A-49D4-868A-04CD8121558D}">
      <dgm:prSet phldrT="[Text]" custT="1"/>
      <dgm:spPr>
        <a:solidFill>
          <a:schemeClr val="bg1">
            <a:lumMod val="50000"/>
          </a:schemeClr>
        </a:solidFill>
      </dgm:spPr>
      <dgm:t>
        <a:bodyPr/>
        <a:lstStyle/>
        <a:p>
          <a:r>
            <a:rPr lang="en-US" sz="1400" b="1" dirty="0">
              <a:effectLst>
                <a:outerShdw blurRad="38100" dist="38100" dir="2700000" algn="tl">
                  <a:srgbClr val="000000">
                    <a:alpha val="43137"/>
                  </a:srgbClr>
                </a:outerShdw>
              </a:effectLst>
              <a:latin typeface="+mn-lt"/>
              <a:cs typeface="Arial" pitchFamily="34" charset="0"/>
            </a:rPr>
            <a:t>Performance</a:t>
          </a:r>
        </a:p>
      </dgm:t>
    </dgm:pt>
    <dgm:pt modelId="{9BEAD833-9164-4C06-A709-4E5E5C847283}" type="parTrans" cxnId="{EFD32853-0D10-4604-8A07-829D18782435}">
      <dgm:prSet custT="1"/>
      <dgm:spPr>
        <a:ln>
          <a:solidFill>
            <a:schemeClr val="bg1">
              <a:lumMod val="85000"/>
            </a:schemeClr>
          </a:solidFill>
        </a:ln>
      </dgm:spPr>
      <dgm:t>
        <a:bodyPr/>
        <a:lstStyle/>
        <a:p>
          <a:endParaRPr lang="en-US" sz="100" b="1">
            <a:effectLst>
              <a:outerShdw blurRad="38100" dist="38100" dir="2700000" algn="tl">
                <a:srgbClr val="000000">
                  <a:alpha val="43137"/>
                </a:srgbClr>
              </a:outerShdw>
            </a:effectLst>
            <a:latin typeface="+mn-lt"/>
            <a:cs typeface="Arial" pitchFamily="34" charset="0"/>
          </a:endParaRPr>
        </a:p>
      </dgm:t>
    </dgm:pt>
    <dgm:pt modelId="{3202C97B-5661-4CC8-AD0B-333A65954D15}" type="sibTrans" cxnId="{EFD32853-0D10-4604-8A07-829D18782435}">
      <dgm:prSet/>
      <dgm:spPr/>
      <dgm:t>
        <a:bodyPr/>
        <a:lstStyle/>
        <a:p>
          <a:endParaRPr lang="en-US" sz="400" b="1">
            <a:effectLst>
              <a:outerShdw blurRad="38100" dist="38100" dir="2700000" algn="tl">
                <a:srgbClr val="000000">
                  <a:alpha val="43137"/>
                </a:srgbClr>
              </a:outerShdw>
            </a:effectLst>
            <a:latin typeface="+mn-lt"/>
            <a:cs typeface="Arial" pitchFamily="34" charset="0"/>
          </a:endParaRPr>
        </a:p>
      </dgm:t>
    </dgm:pt>
    <dgm:pt modelId="{3AC0A1DD-9D6C-499C-B79D-C2D1B089C107}">
      <dgm:prSet phldrT="[Text]" custT="1"/>
      <dgm:spPr>
        <a:solidFill>
          <a:srgbClr val="99CCFF"/>
        </a:solidFill>
      </dgm:spPr>
      <dgm:t>
        <a:bodyPr/>
        <a:lstStyle/>
        <a:p>
          <a:r>
            <a:rPr lang="en-US" sz="1200" b="1">
              <a:solidFill>
                <a:schemeClr val="tx1"/>
              </a:solidFill>
              <a:effectLst/>
              <a:latin typeface="+mn-lt"/>
              <a:cs typeface="Arial" pitchFamily="34" charset="0"/>
            </a:rPr>
            <a:t>Reduced Speed</a:t>
          </a:r>
          <a:endParaRPr lang="en-US" sz="1200" b="1" dirty="0">
            <a:solidFill>
              <a:schemeClr val="tx1"/>
            </a:solidFill>
            <a:effectLst/>
            <a:latin typeface="+mn-lt"/>
            <a:cs typeface="Arial" pitchFamily="34" charset="0"/>
          </a:endParaRPr>
        </a:p>
      </dgm:t>
    </dgm:pt>
    <dgm:pt modelId="{832A94AA-5012-428E-8952-938D7E5B0A1F}" type="parTrans" cxnId="{ABCC1EF6-0FE6-4D74-A692-E69956B3A438}">
      <dgm:prSet custT="1"/>
      <dgm:spPr>
        <a:ln>
          <a:solidFill>
            <a:schemeClr val="bg1">
              <a:lumMod val="85000"/>
            </a:schemeClr>
          </a:solidFill>
        </a:ln>
      </dgm:spPr>
      <dgm:t>
        <a:bodyPr/>
        <a:lstStyle/>
        <a:p>
          <a:endParaRPr lang="en-US" sz="100" b="1">
            <a:effectLst>
              <a:outerShdw blurRad="38100" dist="38100" dir="2700000" algn="tl">
                <a:srgbClr val="000000">
                  <a:alpha val="43137"/>
                </a:srgbClr>
              </a:outerShdw>
            </a:effectLst>
            <a:latin typeface="+mn-lt"/>
            <a:cs typeface="Arial" pitchFamily="34" charset="0"/>
          </a:endParaRPr>
        </a:p>
      </dgm:t>
    </dgm:pt>
    <dgm:pt modelId="{E12B2B06-363B-4C43-8DE9-DA6F7587E39D}" type="sibTrans" cxnId="{ABCC1EF6-0FE6-4D74-A692-E69956B3A438}">
      <dgm:prSet/>
      <dgm:spPr/>
      <dgm:t>
        <a:bodyPr/>
        <a:lstStyle/>
        <a:p>
          <a:endParaRPr lang="en-US" sz="400" b="1">
            <a:effectLst>
              <a:outerShdw blurRad="38100" dist="38100" dir="2700000" algn="tl">
                <a:srgbClr val="000000">
                  <a:alpha val="43137"/>
                </a:srgbClr>
              </a:outerShdw>
            </a:effectLst>
            <a:latin typeface="+mn-lt"/>
            <a:cs typeface="Arial" pitchFamily="34" charset="0"/>
          </a:endParaRPr>
        </a:p>
      </dgm:t>
    </dgm:pt>
    <dgm:pt modelId="{599772CA-AE4E-4004-9C5E-5D80B72ADC5D}">
      <dgm:prSet phldrT="[Text]" custT="1"/>
      <dgm:spPr>
        <a:solidFill>
          <a:srgbClr val="99CCFF"/>
        </a:solidFill>
      </dgm:spPr>
      <dgm:t>
        <a:bodyPr/>
        <a:lstStyle/>
        <a:p>
          <a:r>
            <a:rPr lang="en-US" sz="1200" b="1" dirty="0">
              <a:solidFill>
                <a:schemeClr val="tx1"/>
              </a:solidFill>
              <a:effectLst/>
              <a:latin typeface="+mn-lt"/>
              <a:cs typeface="Arial" pitchFamily="34" charset="0"/>
            </a:rPr>
            <a:t>Minor Stops &amp; </a:t>
          </a:r>
        </a:p>
        <a:p>
          <a:r>
            <a:rPr lang="en-US" sz="1200" b="1" dirty="0">
              <a:solidFill>
                <a:schemeClr val="tx1"/>
              </a:solidFill>
              <a:effectLst/>
              <a:latin typeface="+mn-lt"/>
              <a:cs typeface="Arial" pitchFamily="34" charset="0"/>
            </a:rPr>
            <a:t>Idling</a:t>
          </a:r>
        </a:p>
      </dgm:t>
    </dgm:pt>
    <dgm:pt modelId="{18598562-6004-4E8A-A810-8F100F2F7042}" type="parTrans" cxnId="{2EAEE0AB-DADE-4DAC-AA5D-356385B39810}">
      <dgm:prSet custT="1"/>
      <dgm:spPr>
        <a:ln>
          <a:solidFill>
            <a:schemeClr val="bg1">
              <a:lumMod val="85000"/>
            </a:schemeClr>
          </a:solidFill>
        </a:ln>
      </dgm:spPr>
      <dgm:t>
        <a:bodyPr/>
        <a:lstStyle/>
        <a:p>
          <a:endParaRPr lang="en-US" sz="200" b="1">
            <a:effectLst>
              <a:outerShdw blurRad="38100" dist="38100" dir="2700000" algn="tl">
                <a:srgbClr val="000000">
                  <a:alpha val="43137"/>
                </a:srgbClr>
              </a:outerShdw>
            </a:effectLst>
            <a:latin typeface="+mn-lt"/>
          </a:endParaRPr>
        </a:p>
      </dgm:t>
    </dgm:pt>
    <dgm:pt modelId="{B6FA54B3-342A-4173-B825-57337011A751}" type="sibTrans" cxnId="{2EAEE0AB-DADE-4DAC-AA5D-356385B39810}">
      <dgm:prSet/>
      <dgm:spPr/>
      <dgm:t>
        <a:bodyPr/>
        <a:lstStyle/>
        <a:p>
          <a:endParaRPr lang="en-US" sz="1200" b="1">
            <a:effectLst>
              <a:outerShdw blurRad="38100" dist="38100" dir="2700000" algn="tl">
                <a:srgbClr val="000000">
                  <a:alpha val="43137"/>
                </a:srgbClr>
              </a:outerShdw>
            </a:effectLst>
            <a:latin typeface="+mn-lt"/>
          </a:endParaRPr>
        </a:p>
      </dgm:t>
    </dgm:pt>
    <dgm:pt modelId="{D9AD612C-F2B4-4A8C-88E4-E1063EFD239D}">
      <dgm:prSet phldrT="[Text]" custT="1"/>
      <dgm:spPr>
        <a:solidFill>
          <a:schemeClr val="bg1">
            <a:lumMod val="50000"/>
          </a:schemeClr>
        </a:solidFill>
      </dgm:spPr>
      <dgm:t>
        <a:bodyPr/>
        <a:lstStyle/>
        <a:p>
          <a:r>
            <a:rPr lang="en-US" sz="1400" b="1" dirty="0">
              <a:effectLst>
                <a:outerShdw blurRad="38100" dist="38100" dir="2700000" algn="tl">
                  <a:srgbClr val="000000">
                    <a:alpha val="43137"/>
                  </a:srgbClr>
                </a:outerShdw>
              </a:effectLst>
              <a:latin typeface="+mn-lt"/>
              <a:cs typeface="Arial" pitchFamily="34" charset="0"/>
            </a:rPr>
            <a:t>Quality</a:t>
          </a:r>
        </a:p>
      </dgm:t>
    </dgm:pt>
    <dgm:pt modelId="{0C44A14D-F1A9-40E6-86B1-E1C60A831DCA}" type="parTrans" cxnId="{4D5357FA-3AA3-4150-A154-5F1115E6463D}">
      <dgm:prSet custT="1"/>
      <dgm:spPr>
        <a:ln>
          <a:solidFill>
            <a:schemeClr val="bg1">
              <a:lumMod val="85000"/>
            </a:schemeClr>
          </a:solidFill>
        </a:ln>
      </dgm:spPr>
      <dgm:t>
        <a:bodyPr/>
        <a:lstStyle/>
        <a:p>
          <a:endParaRPr lang="en-US" sz="300" b="1">
            <a:effectLst>
              <a:outerShdw blurRad="38100" dist="38100" dir="2700000" algn="tl">
                <a:srgbClr val="000000">
                  <a:alpha val="43137"/>
                </a:srgbClr>
              </a:outerShdw>
            </a:effectLst>
            <a:latin typeface="+mn-lt"/>
          </a:endParaRPr>
        </a:p>
      </dgm:t>
    </dgm:pt>
    <dgm:pt modelId="{0AA05911-C05F-43B5-95CE-EFEA9461606A}" type="sibTrans" cxnId="{4D5357FA-3AA3-4150-A154-5F1115E6463D}">
      <dgm:prSet/>
      <dgm:spPr/>
      <dgm:t>
        <a:bodyPr/>
        <a:lstStyle/>
        <a:p>
          <a:endParaRPr lang="en-US" sz="1200" b="1">
            <a:effectLst>
              <a:outerShdw blurRad="38100" dist="38100" dir="2700000" algn="tl">
                <a:srgbClr val="000000">
                  <a:alpha val="43137"/>
                </a:srgbClr>
              </a:outerShdw>
            </a:effectLst>
            <a:latin typeface="+mn-lt"/>
          </a:endParaRPr>
        </a:p>
      </dgm:t>
    </dgm:pt>
    <dgm:pt modelId="{5B08561E-0943-491B-840C-DB5D16D15FFF}">
      <dgm:prSet phldrT="[Text]" custT="1"/>
      <dgm:spPr>
        <a:solidFill>
          <a:srgbClr val="99CCFF"/>
        </a:solidFill>
      </dgm:spPr>
      <dgm:t>
        <a:bodyPr/>
        <a:lstStyle/>
        <a:p>
          <a:r>
            <a:rPr lang="en-US" sz="1200" b="1" dirty="0">
              <a:solidFill>
                <a:schemeClr val="tx1"/>
              </a:solidFill>
              <a:effectLst/>
              <a:latin typeface="+mn-lt"/>
              <a:cs typeface="Arial" pitchFamily="34" charset="0"/>
            </a:rPr>
            <a:t>Startup &amp; </a:t>
          </a:r>
        </a:p>
        <a:p>
          <a:r>
            <a:rPr lang="en-US" sz="1200" b="1" dirty="0">
              <a:solidFill>
                <a:schemeClr val="tx1"/>
              </a:solidFill>
              <a:effectLst/>
              <a:latin typeface="+mn-lt"/>
              <a:cs typeface="Arial" pitchFamily="34" charset="0"/>
            </a:rPr>
            <a:t>Yield Loss</a:t>
          </a:r>
        </a:p>
      </dgm:t>
    </dgm:pt>
    <dgm:pt modelId="{9221B5AD-17E8-4A68-ABA6-DE39542408FC}" type="parTrans" cxnId="{B61C264C-28BA-481F-A580-8C099FC41345}">
      <dgm:prSet custT="1"/>
      <dgm:spPr>
        <a:ln>
          <a:solidFill>
            <a:schemeClr val="bg1">
              <a:lumMod val="85000"/>
            </a:schemeClr>
          </a:solidFill>
        </a:ln>
      </dgm:spPr>
      <dgm:t>
        <a:bodyPr/>
        <a:lstStyle/>
        <a:p>
          <a:endParaRPr lang="en-US" sz="200" b="1">
            <a:effectLst>
              <a:outerShdw blurRad="38100" dist="38100" dir="2700000" algn="tl">
                <a:srgbClr val="000000">
                  <a:alpha val="43137"/>
                </a:srgbClr>
              </a:outerShdw>
            </a:effectLst>
            <a:latin typeface="+mn-lt"/>
          </a:endParaRPr>
        </a:p>
      </dgm:t>
    </dgm:pt>
    <dgm:pt modelId="{A5A1D2EE-282E-41B5-AB9A-00E184B4DBE9}" type="sibTrans" cxnId="{B61C264C-28BA-481F-A580-8C099FC41345}">
      <dgm:prSet/>
      <dgm:spPr/>
      <dgm:t>
        <a:bodyPr/>
        <a:lstStyle/>
        <a:p>
          <a:endParaRPr lang="en-US" sz="1200" b="1">
            <a:effectLst>
              <a:outerShdw blurRad="38100" dist="38100" dir="2700000" algn="tl">
                <a:srgbClr val="000000">
                  <a:alpha val="43137"/>
                </a:srgbClr>
              </a:outerShdw>
            </a:effectLst>
            <a:latin typeface="+mn-lt"/>
          </a:endParaRPr>
        </a:p>
      </dgm:t>
    </dgm:pt>
    <dgm:pt modelId="{EBE09201-0D10-49F2-8B44-5676021E74CC}">
      <dgm:prSet phldrT="[Text]" custT="1"/>
      <dgm:spPr>
        <a:solidFill>
          <a:srgbClr val="99CCFF"/>
        </a:solidFill>
      </dgm:spPr>
      <dgm:t>
        <a:bodyPr/>
        <a:lstStyle/>
        <a:p>
          <a:r>
            <a:rPr lang="en-US" sz="1200" b="1">
              <a:solidFill>
                <a:schemeClr val="tx1"/>
              </a:solidFill>
              <a:effectLst/>
              <a:latin typeface="+mn-lt"/>
              <a:cs typeface="Arial" pitchFamily="34" charset="0"/>
            </a:rPr>
            <a:t>Defects &amp; </a:t>
          </a:r>
        </a:p>
        <a:p>
          <a:r>
            <a:rPr lang="en-US" sz="1200" b="1">
              <a:solidFill>
                <a:schemeClr val="tx1"/>
              </a:solidFill>
              <a:effectLst/>
              <a:latin typeface="+mn-lt"/>
              <a:cs typeface="Arial" pitchFamily="34" charset="0"/>
            </a:rPr>
            <a:t>Rework</a:t>
          </a:r>
          <a:endParaRPr lang="en-US" sz="1200" b="1" dirty="0">
            <a:solidFill>
              <a:schemeClr val="tx1"/>
            </a:solidFill>
            <a:effectLst/>
            <a:latin typeface="+mn-lt"/>
            <a:cs typeface="Arial" pitchFamily="34" charset="0"/>
          </a:endParaRPr>
        </a:p>
      </dgm:t>
    </dgm:pt>
    <dgm:pt modelId="{EB4C086F-CD85-4990-A5FA-7A6CC388E68F}" type="parTrans" cxnId="{5C870566-72DB-4716-86F9-723CCE0E677A}">
      <dgm:prSet custT="1"/>
      <dgm:spPr>
        <a:ln>
          <a:solidFill>
            <a:schemeClr val="bg1">
              <a:lumMod val="85000"/>
            </a:schemeClr>
          </a:solidFill>
        </a:ln>
      </dgm:spPr>
      <dgm:t>
        <a:bodyPr/>
        <a:lstStyle/>
        <a:p>
          <a:endParaRPr lang="en-US" sz="200" b="1">
            <a:effectLst>
              <a:outerShdw blurRad="38100" dist="38100" dir="2700000" algn="tl">
                <a:srgbClr val="000000">
                  <a:alpha val="43137"/>
                </a:srgbClr>
              </a:outerShdw>
            </a:effectLst>
            <a:latin typeface="+mn-lt"/>
          </a:endParaRPr>
        </a:p>
      </dgm:t>
    </dgm:pt>
    <dgm:pt modelId="{9C4C7C51-91BC-4D27-A0DB-D3C7772D229A}" type="sibTrans" cxnId="{5C870566-72DB-4716-86F9-723CCE0E677A}">
      <dgm:prSet/>
      <dgm:spPr/>
      <dgm:t>
        <a:bodyPr/>
        <a:lstStyle/>
        <a:p>
          <a:endParaRPr lang="en-US" sz="1200" b="1">
            <a:effectLst>
              <a:outerShdw blurRad="38100" dist="38100" dir="2700000" algn="tl">
                <a:srgbClr val="000000">
                  <a:alpha val="43137"/>
                </a:srgbClr>
              </a:outerShdw>
            </a:effectLst>
            <a:latin typeface="+mn-lt"/>
          </a:endParaRPr>
        </a:p>
      </dgm:t>
    </dgm:pt>
    <dgm:pt modelId="{724E5608-0985-4F0A-85CE-308EA130698A}" type="pres">
      <dgm:prSet presAssocID="{671D1D44-B3C8-476F-B3B4-351E855B4CE9}" presName="diagram" presStyleCnt="0">
        <dgm:presLayoutVars>
          <dgm:chPref val="1"/>
          <dgm:dir/>
          <dgm:animOne val="branch"/>
          <dgm:animLvl val="lvl"/>
          <dgm:resizeHandles val="exact"/>
        </dgm:presLayoutVars>
      </dgm:prSet>
      <dgm:spPr/>
    </dgm:pt>
    <dgm:pt modelId="{5B460A8E-BD30-4077-A31D-3E9A89291047}" type="pres">
      <dgm:prSet presAssocID="{8ED6A6E9-78C0-4C69-BFF2-856C27385F09}" presName="root1" presStyleCnt="0"/>
      <dgm:spPr/>
    </dgm:pt>
    <dgm:pt modelId="{A13D0067-10A6-43AE-A2B4-106B000477E2}" type="pres">
      <dgm:prSet presAssocID="{8ED6A6E9-78C0-4C69-BFF2-856C27385F09}" presName="LevelOneTextNode" presStyleLbl="node0" presStyleIdx="0" presStyleCnt="1" custScaleX="128815" custScaleY="152624">
        <dgm:presLayoutVars>
          <dgm:chPref val="3"/>
        </dgm:presLayoutVars>
      </dgm:prSet>
      <dgm:spPr/>
    </dgm:pt>
    <dgm:pt modelId="{B3216DE0-713F-4C19-941E-AEC7AF0D1839}" type="pres">
      <dgm:prSet presAssocID="{8ED6A6E9-78C0-4C69-BFF2-856C27385F09}" presName="level2hierChild" presStyleCnt="0"/>
      <dgm:spPr/>
    </dgm:pt>
    <dgm:pt modelId="{704494A6-883F-46BB-8DC4-29FB7D2C5B88}" type="pres">
      <dgm:prSet presAssocID="{6CDD74DB-08C3-4DE8-A263-247DECBEBE7A}" presName="conn2-1" presStyleLbl="parChTrans1D2" presStyleIdx="0" presStyleCnt="3"/>
      <dgm:spPr/>
    </dgm:pt>
    <dgm:pt modelId="{79D126CB-F93A-40AB-88DA-A18009E0A103}" type="pres">
      <dgm:prSet presAssocID="{6CDD74DB-08C3-4DE8-A263-247DECBEBE7A}" presName="connTx" presStyleLbl="parChTrans1D2" presStyleIdx="0" presStyleCnt="3"/>
      <dgm:spPr/>
    </dgm:pt>
    <dgm:pt modelId="{2A590647-EC99-4C29-911B-6A194A84F255}" type="pres">
      <dgm:prSet presAssocID="{D2385F19-E582-4071-A086-3CB72E592F3E}" presName="root2" presStyleCnt="0"/>
      <dgm:spPr/>
    </dgm:pt>
    <dgm:pt modelId="{FE873F7F-12D8-410E-8463-3DC22085AFD6}" type="pres">
      <dgm:prSet presAssocID="{D2385F19-E582-4071-A086-3CB72E592F3E}" presName="LevelTwoTextNode" presStyleLbl="node2" presStyleIdx="0" presStyleCnt="3" custScaleX="131565" custScaleY="129269">
        <dgm:presLayoutVars>
          <dgm:chPref val="3"/>
        </dgm:presLayoutVars>
      </dgm:prSet>
      <dgm:spPr/>
    </dgm:pt>
    <dgm:pt modelId="{4AC0E7C7-9235-41BD-A6A9-FE08930A8FEB}" type="pres">
      <dgm:prSet presAssocID="{D2385F19-E582-4071-A086-3CB72E592F3E}" presName="level3hierChild" presStyleCnt="0"/>
      <dgm:spPr/>
    </dgm:pt>
    <dgm:pt modelId="{6EC736AA-EA67-4386-B1CF-595DA0A231B2}" type="pres">
      <dgm:prSet presAssocID="{C55F15EE-3C81-4D57-AD05-1BC1940ED356}" presName="conn2-1" presStyleLbl="parChTrans1D3" presStyleIdx="0" presStyleCnt="6"/>
      <dgm:spPr/>
    </dgm:pt>
    <dgm:pt modelId="{B827AAFC-53E2-48AE-A376-5238659F5D6A}" type="pres">
      <dgm:prSet presAssocID="{C55F15EE-3C81-4D57-AD05-1BC1940ED356}" presName="connTx" presStyleLbl="parChTrans1D3" presStyleIdx="0" presStyleCnt="6"/>
      <dgm:spPr/>
    </dgm:pt>
    <dgm:pt modelId="{AC339D98-4FFA-4B97-9D1C-FA7059799783}" type="pres">
      <dgm:prSet presAssocID="{3F9787CC-2A79-4508-86B3-BA87F99CA467}" presName="root2" presStyleCnt="0"/>
      <dgm:spPr/>
    </dgm:pt>
    <dgm:pt modelId="{56CA081C-B38D-426D-8FAF-7FEE300C63FE}" type="pres">
      <dgm:prSet presAssocID="{3F9787CC-2A79-4508-86B3-BA87F99CA467}" presName="LevelTwoTextNode" presStyleLbl="node3" presStyleIdx="0" presStyleCnt="6" custScaleX="128556">
        <dgm:presLayoutVars>
          <dgm:chPref val="3"/>
        </dgm:presLayoutVars>
      </dgm:prSet>
      <dgm:spPr/>
    </dgm:pt>
    <dgm:pt modelId="{2E605ABB-6FD6-4982-8807-A97A5A74414D}" type="pres">
      <dgm:prSet presAssocID="{3F9787CC-2A79-4508-86B3-BA87F99CA467}" presName="level3hierChild" presStyleCnt="0"/>
      <dgm:spPr/>
    </dgm:pt>
    <dgm:pt modelId="{B12C69C1-EA54-45A9-8A74-26A51EB39736}" type="pres">
      <dgm:prSet presAssocID="{9F859AE0-EE46-4BCF-B762-3644D35B0667}" presName="conn2-1" presStyleLbl="parChTrans1D3" presStyleIdx="1" presStyleCnt="6"/>
      <dgm:spPr/>
    </dgm:pt>
    <dgm:pt modelId="{1AAC234A-B521-4589-96DD-C9CC52BCC973}" type="pres">
      <dgm:prSet presAssocID="{9F859AE0-EE46-4BCF-B762-3644D35B0667}" presName="connTx" presStyleLbl="parChTrans1D3" presStyleIdx="1" presStyleCnt="6"/>
      <dgm:spPr/>
    </dgm:pt>
    <dgm:pt modelId="{DD4FECA5-0D99-4FD3-9023-DB1C5DBEE802}" type="pres">
      <dgm:prSet presAssocID="{0056A950-CFB2-4EB4-A035-AA1190CB3A7C}" presName="root2" presStyleCnt="0"/>
      <dgm:spPr/>
    </dgm:pt>
    <dgm:pt modelId="{B59D12DC-A4ED-455C-807B-6E546D924E7A}" type="pres">
      <dgm:prSet presAssocID="{0056A950-CFB2-4EB4-A035-AA1190CB3A7C}" presName="LevelTwoTextNode" presStyleLbl="node3" presStyleIdx="1" presStyleCnt="6" custScaleX="128556">
        <dgm:presLayoutVars>
          <dgm:chPref val="3"/>
        </dgm:presLayoutVars>
      </dgm:prSet>
      <dgm:spPr/>
    </dgm:pt>
    <dgm:pt modelId="{6ED81D5E-7777-474D-BC9D-9F7F78948F76}" type="pres">
      <dgm:prSet presAssocID="{0056A950-CFB2-4EB4-A035-AA1190CB3A7C}" presName="level3hierChild" presStyleCnt="0"/>
      <dgm:spPr/>
    </dgm:pt>
    <dgm:pt modelId="{5CFF1E13-061D-431C-A797-AEB18D40B6E7}" type="pres">
      <dgm:prSet presAssocID="{9BEAD833-9164-4C06-A709-4E5E5C847283}" presName="conn2-1" presStyleLbl="parChTrans1D2" presStyleIdx="1" presStyleCnt="3"/>
      <dgm:spPr/>
    </dgm:pt>
    <dgm:pt modelId="{C534965F-C379-4873-AD44-0AABE3DFDDCF}" type="pres">
      <dgm:prSet presAssocID="{9BEAD833-9164-4C06-A709-4E5E5C847283}" presName="connTx" presStyleLbl="parChTrans1D2" presStyleIdx="1" presStyleCnt="3"/>
      <dgm:spPr/>
    </dgm:pt>
    <dgm:pt modelId="{E3014BC0-69C9-4CAE-B0E5-F824EE7538C5}" type="pres">
      <dgm:prSet presAssocID="{F1B04910-910A-49D4-868A-04CD8121558D}" presName="root2" presStyleCnt="0"/>
      <dgm:spPr/>
    </dgm:pt>
    <dgm:pt modelId="{28EFF1D9-3272-4DEA-9D64-20BF834F7B40}" type="pres">
      <dgm:prSet presAssocID="{F1B04910-910A-49D4-868A-04CD8121558D}" presName="LevelTwoTextNode" presStyleLbl="node2" presStyleIdx="1" presStyleCnt="3" custScaleX="131565" custScaleY="129269">
        <dgm:presLayoutVars>
          <dgm:chPref val="3"/>
        </dgm:presLayoutVars>
      </dgm:prSet>
      <dgm:spPr/>
    </dgm:pt>
    <dgm:pt modelId="{F74C55AE-C653-4AF6-9511-152D109524C0}" type="pres">
      <dgm:prSet presAssocID="{F1B04910-910A-49D4-868A-04CD8121558D}" presName="level3hierChild" presStyleCnt="0"/>
      <dgm:spPr/>
    </dgm:pt>
    <dgm:pt modelId="{FECB57F2-3F3A-4004-A6FE-DAD38221CF3C}" type="pres">
      <dgm:prSet presAssocID="{832A94AA-5012-428E-8952-938D7E5B0A1F}" presName="conn2-1" presStyleLbl="parChTrans1D3" presStyleIdx="2" presStyleCnt="6"/>
      <dgm:spPr/>
    </dgm:pt>
    <dgm:pt modelId="{66C466B2-9B43-4A4D-A6AF-9AB10B5A5D48}" type="pres">
      <dgm:prSet presAssocID="{832A94AA-5012-428E-8952-938D7E5B0A1F}" presName="connTx" presStyleLbl="parChTrans1D3" presStyleIdx="2" presStyleCnt="6"/>
      <dgm:spPr/>
    </dgm:pt>
    <dgm:pt modelId="{B6E5AF59-20C6-4791-920D-3CD48C531481}" type="pres">
      <dgm:prSet presAssocID="{3AC0A1DD-9D6C-499C-B79D-C2D1B089C107}" presName="root2" presStyleCnt="0"/>
      <dgm:spPr/>
    </dgm:pt>
    <dgm:pt modelId="{EFC44185-0373-42DC-B19E-5A2DB3C4AA7F}" type="pres">
      <dgm:prSet presAssocID="{3AC0A1DD-9D6C-499C-B79D-C2D1B089C107}" presName="LevelTwoTextNode" presStyleLbl="node3" presStyleIdx="2" presStyleCnt="6" custScaleX="128556">
        <dgm:presLayoutVars>
          <dgm:chPref val="3"/>
        </dgm:presLayoutVars>
      </dgm:prSet>
      <dgm:spPr/>
    </dgm:pt>
    <dgm:pt modelId="{6A05E375-1CF3-4215-8DA6-DFC7F9ADD838}" type="pres">
      <dgm:prSet presAssocID="{3AC0A1DD-9D6C-499C-B79D-C2D1B089C107}" presName="level3hierChild" presStyleCnt="0"/>
      <dgm:spPr/>
    </dgm:pt>
    <dgm:pt modelId="{EFB81A56-7B2E-47A7-9371-2A7E78DA7BE9}" type="pres">
      <dgm:prSet presAssocID="{18598562-6004-4E8A-A810-8F100F2F7042}" presName="conn2-1" presStyleLbl="parChTrans1D3" presStyleIdx="3" presStyleCnt="6"/>
      <dgm:spPr/>
    </dgm:pt>
    <dgm:pt modelId="{1A9FF361-8688-44B2-AE8B-A8A7FBC7EA65}" type="pres">
      <dgm:prSet presAssocID="{18598562-6004-4E8A-A810-8F100F2F7042}" presName="connTx" presStyleLbl="parChTrans1D3" presStyleIdx="3" presStyleCnt="6"/>
      <dgm:spPr/>
    </dgm:pt>
    <dgm:pt modelId="{5B6952F2-5965-4E5C-AC9C-386166D5FF56}" type="pres">
      <dgm:prSet presAssocID="{599772CA-AE4E-4004-9C5E-5D80B72ADC5D}" presName="root2" presStyleCnt="0"/>
      <dgm:spPr/>
    </dgm:pt>
    <dgm:pt modelId="{B3073A92-CDB7-483F-A59E-22C42B078684}" type="pres">
      <dgm:prSet presAssocID="{599772CA-AE4E-4004-9C5E-5D80B72ADC5D}" presName="LevelTwoTextNode" presStyleLbl="node3" presStyleIdx="3" presStyleCnt="6" custScaleX="128556">
        <dgm:presLayoutVars>
          <dgm:chPref val="3"/>
        </dgm:presLayoutVars>
      </dgm:prSet>
      <dgm:spPr/>
    </dgm:pt>
    <dgm:pt modelId="{DEEB823E-2EEF-4595-A18D-43C8298A3FD4}" type="pres">
      <dgm:prSet presAssocID="{599772CA-AE4E-4004-9C5E-5D80B72ADC5D}" presName="level3hierChild" presStyleCnt="0"/>
      <dgm:spPr/>
    </dgm:pt>
    <dgm:pt modelId="{CA52CD49-2BFD-4CE9-8B3B-D28C8E8AFE67}" type="pres">
      <dgm:prSet presAssocID="{0C44A14D-F1A9-40E6-86B1-E1C60A831DCA}" presName="conn2-1" presStyleLbl="parChTrans1D2" presStyleIdx="2" presStyleCnt="3"/>
      <dgm:spPr/>
    </dgm:pt>
    <dgm:pt modelId="{1D32EA85-4785-4642-BB65-561BA5E0A26A}" type="pres">
      <dgm:prSet presAssocID="{0C44A14D-F1A9-40E6-86B1-E1C60A831DCA}" presName="connTx" presStyleLbl="parChTrans1D2" presStyleIdx="2" presStyleCnt="3"/>
      <dgm:spPr/>
    </dgm:pt>
    <dgm:pt modelId="{4B81CA30-19AB-4C38-A80C-F9DF724C4E6F}" type="pres">
      <dgm:prSet presAssocID="{D9AD612C-F2B4-4A8C-88E4-E1063EFD239D}" presName="root2" presStyleCnt="0"/>
      <dgm:spPr/>
    </dgm:pt>
    <dgm:pt modelId="{869FF505-FC20-4695-B7FB-5C89CF353910}" type="pres">
      <dgm:prSet presAssocID="{D9AD612C-F2B4-4A8C-88E4-E1063EFD239D}" presName="LevelTwoTextNode" presStyleLbl="node2" presStyleIdx="2" presStyleCnt="3" custScaleX="131565" custScaleY="129269">
        <dgm:presLayoutVars>
          <dgm:chPref val="3"/>
        </dgm:presLayoutVars>
      </dgm:prSet>
      <dgm:spPr/>
    </dgm:pt>
    <dgm:pt modelId="{CAAE10CB-DA01-4352-97CC-0BA2C58BBB28}" type="pres">
      <dgm:prSet presAssocID="{D9AD612C-F2B4-4A8C-88E4-E1063EFD239D}" presName="level3hierChild" presStyleCnt="0"/>
      <dgm:spPr/>
    </dgm:pt>
    <dgm:pt modelId="{C3A8B60E-3DF3-4BCA-9D89-E3539EDE8333}" type="pres">
      <dgm:prSet presAssocID="{EB4C086F-CD85-4990-A5FA-7A6CC388E68F}" presName="conn2-1" presStyleLbl="parChTrans1D3" presStyleIdx="4" presStyleCnt="6"/>
      <dgm:spPr/>
    </dgm:pt>
    <dgm:pt modelId="{A7EC4A8C-35B1-4F5A-A377-F5306AF00F70}" type="pres">
      <dgm:prSet presAssocID="{EB4C086F-CD85-4990-A5FA-7A6CC388E68F}" presName="connTx" presStyleLbl="parChTrans1D3" presStyleIdx="4" presStyleCnt="6"/>
      <dgm:spPr/>
    </dgm:pt>
    <dgm:pt modelId="{654C28E7-2D50-4BC3-87B7-F8F6964AB7B9}" type="pres">
      <dgm:prSet presAssocID="{EBE09201-0D10-49F2-8B44-5676021E74CC}" presName="root2" presStyleCnt="0"/>
      <dgm:spPr/>
    </dgm:pt>
    <dgm:pt modelId="{55577291-B2C3-4A78-99CC-8F1F2394C42E}" type="pres">
      <dgm:prSet presAssocID="{EBE09201-0D10-49F2-8B44-5676021E74CC}" presName="LevelTwoTextNode" presStyleLbl="node3" presStyleIdx="4" presStyleCnt="6" custScaleX="128556">
        <dgm:presLayoutVars>
          <dgm:chPref val="3"/>
        </dgm:presLayoutVars>
      </dgm:prSet>
      <dgm:spPr/>
    </dgm:pt>
    <dgm:pt modelId="{2715811B-526A-4328-BE6E-256A6A9DA927}" type="pres">
      <dgm:prSet presAssocID="{EBE09201-0D10-49F2-8B44-5676021E74CC}" presName="level3hierChild" presStyleCnt="0"/>
      <dgm:spPr/>
    </dgm:pt>
    <dgm:pt modelId="{FD9E625E-B7E4-46EE-BB98-46BB8565D49C}" type="pres">
      <dgm:prSet presAssocID="{9221B5AD-17E8-4A68-ABA6-DE39542408FC}" presName="conn2-1" presStyleLbl="parChTrans1D3" presStyleIdx="5" presStyleCnt="6"/>
      <dgm:spPr/>
    </dgm:pt>
    <dgm:pt modelId="{046B02BD-1ECB-4E76-8F59-20106D34067A}" type="pres">
      <dgm:prSet presAssocID="{9221B5AD-17E8-4A68-ABA6-DE39542408FC}" presName="connTx" presStyleLbl="parChTrans1D3" presStyleIdx="5" presStyleCnt="6"/>
      <dgm:spPr/>
    </dgm:pt>
    <dgm:pt modelId="{31377CEF-8EBF-4CDA-A1B8-77F9E0DB0C24}" type="pres">
      <dgm:prSet presAssocID="{5B08561E-0943-491B-840C-DB5D16D15FFF}" presName="root2" presStyleCnt="0"/>
      <dgm:spPr/>
    </dgm:pt>
    <dgm:pt modelId="{CEF0702E-6A39-4723-83A7-7979569CAAA6}" type="pres">
      <dgm:prSet presAssocID="{5B08561E-0943-491B-840C-DB5D16D15FFF}" presName="LevelTwoTextNode" presStyleLbl="node3" presStyleIdx="5" presStyleCnt="6" custScaleX="128556">
        <dgm:presLayoutVars>
          <dgm:chPref val="3"/>
        </dgm:presLayoutVars>
      </dgm:prSet>
      <dgm:spPr/>
    </dgm:pt>
    <dgm:pt modelId="{B476AC97-732E-4BD4-8CD2-D8866C38937F}" type="pres">
      <dgm:prSet presAssocID="{5B08561E-0943-491B-840C-DB5D16D15FFF}" presName="level3hierChild" presStyleCnt="0"/>
      <dgm:spPr/>
    </dgm:pt>
  </dgm:ptLst>
  <dgm:cxnLst>
    <dgm:cxn modelId="{3F2DA500-40DD-4248-B072-AF7D35A78252}" type="presOf" srcId="{EB4C086F-CD85-4990-A5FA-7A6CC388E68F}" destId="{A7EC4A8C-35B1-4F5A-A377-F5306AF00F70}" srcOrd="1" destOrd="0" presId="urn:microsoft.com/office/officeart/2005/8/layout/hierarchy2"/>
    <dgm:cxn modelId="{F6701207-57F7-46BF-A174-42BCB10F7B04}" type="presOf" srcId="{8ED6A6E9-78C0-4C69-BFF2-856C27385F09}" destId="{A13D0067-10A6-43AE-A2B4-106B000477E2}" srcOrd="0" destOrd="0" presId="urn:microsoft.com/office/officeart/2005/8/layout/hierarchy2"/>
    <dgm:cxn modelId="{D25BE909-A949-4F6E-BC0A-9AA6512DF112}" type="presOf" srcId="{EB4C086F-CD85-4990-A5FA-7A6CC388E68F}" destId="{C3A8B60E-3DF3-4BCA-9D89-E3539EDE8333}" srcOrd="0" destOrd="0" presId="urn:microsoft.com/office/officeart/2005/8/layout/hierarchy2"/>
    <dgm:cxn modelId="{3E251B14-1C77-4774-B53C-A9A301FF810C}" type="presOf" srcId="{18598562-6004-4E8A-A810-8F100F2F7042}" destId="{1A9FF361-8688-44B2-AE8B-A8A7FBC7EA65}" srcOrd="1" destOrd="0" presId="urn:microsoft.com/office/officeart/2005/8/layout/hierarchy2"/>
    <dgm:cxn modelId="{CA66271A-D176-468B-A0C8-4C151CAEC85A}" type="presOf" srcId="{6CDD74DB-08C3-4DE8-A263-247DECBEBE7A}" destId="{79D126CB-F93A-40AB-88DA-A18009E0A103}" srcOrd="1" destOrd="0" presId="urn:microsoft.com/office/officeart/2005/8/layout/hierarchy2"/>
    <dgm:cxn modelId="{2A22011B-85FB-468F-AABC-FB617510CD9F}" type="presOf" srcId="{9BEAD833-9164-4C06-A709-4E5E5C847283}" destId="{5CFF1E13-061D-431C-A797-AEB18D40B6E7}" srcOrd="0" destOrd="0" presId="urn:microsoft.com/office/officeart/2005/8/layout/hierarchy2"/>
    <dgm:cxn modelId="{F778691C-850B-47AF-91FE-18FA61BE78C5}" type="presOf" srcId="{671D1D44-B3C8-476F-B3B4-351E855B4CE9}" destId="{724E5608-0985-4F0A-85CE-308EA130698A}" srcOrd="0" destOrd="0" presId="urn:microsoft.com/office/officeart/2005/8/layout/hierarchy2"/>
    <dgm:cxn modelId="{5EE4863D-D87B-4E55-9939-379D242F644E}" type="presOf" srcId="{9221B5AD-17E8-4A68-ABA6-DE39542408FC}" destId="{FD9E625E-B7E4-46EE-BB98-46BB8565D49C}" srcOrd="0" destOrd="0" presId="urn:microsoft.com/office/officeart/2005/8/layout/hierarchy2"/>
    <dgm:cxn modelId="{65CD3F42-2DEA-4849-9C79-438A0984BEF6}" type="presOf" srcId="{599772CA-AE4E-4004-9C5E-5D80B72ADC5D}" destId="{B3073A92-CDB7-483F-A59E-22C42B078684}" srcOrd="0" destOrd="0" presId="urn:microsoft.com/office/officeart/2005/8/layout/hierarchy2"/>
    <dgm:cxn modelId="{D1B8D964-AB6E-440D-AE02-963A3BC88F3B}" type="presOf" srcId="{0056A950-CFB2-4EB4-A035-AA1190CB3A7C}" destId="{B59D12DC-A4ED-455C-807B-6E546D924E7A}" srcOrd="0" destOrd="0" presId="urn:microsoft.com/office/officeart/2005/8/layout/hierarchy2"/>
    <dgm:cxn modelId="{5C870566-72DB-4716-86F9-723CCE0E677A}" srcId="{D9AD612C-F2B4-4A8C-88E4-E1063EFD239D}" destId="{EBE09201-0D10-49F2-8B44-5676021E74CC}" srcOrd="0" destOrd="0" parTransId="{EB4C086F-CD85-4990-A5FA-7A6CC388E68F}" sibTransId="{9C4C7C51-91BC-4D27-A0DB-D3C7772D229A}"/>
    <dgm:cxn modelId="{35E9BD46-08BB-4779-9B37-B5322ECE5B85}" type="presOf" srcId="{9221B5AD-17E8-4A68-ABA6-DE39542408FC}" destId="{046B02BD-1ECB-4E76-8F59-20106D34067A}" srcOrd="1" destOrd="0" presId="urn:microsoft.com/office/officeart/2005/8/layout/hierarchy2"/>
    <dgm:cxn modelId="{093F8E47-0728-4BDC-96FA-614CF6D27D9D}" type="presOf" srcId="{832A94AA-5012-428E-8952-938D7E5B0A1F}" destId="{FECB57F2-3F3A-4004-A6FE-DAD38221CF3C}" srcOrd="0" destOrd="0" presId="urn:microsoft.com/office/officeart/2005/8/layout/hierarchy2"/>
    <dgm:cxn modelId="{528FBC49-7B6F-4F92-A858-BE64D63BCAED}" type="presOf" srcId="{C55F15EE-3C81-4D57-AD05-1BC1940ED356}" destId="{6EC736AA-EA67-4386-B1CF-595DA0A231B2}" srcOrd="0" destOrd="0" presId="urn:microsoft.com/office/officeart/2005/8/layout/hierarchy2"/>
    <dgm:cxn modelId="{B61C264C-28BA-481F-A580-8C099FC41345}" srcId="{D9AD612C-F2B4-4A8C-88E4-E1063EFD239D}" destId="{5B08561E-0943-491B-840C-DB5D16D15FFF}" srcOrd="1" destOrd="0" parTransId="{9221B5AD-17E8-4A68-ABA6-DE39542408FC}" sibTransId="{A5A1D2EE-282E-41B5-AB9A-00E184B4DBE9}"/>
    <dgm:cxn modelId="{CD93B44C-50DE-4E9F-9702-629631ECFDD6}" type="presOf" srcId="{5B08561E-0943-491B-840C-DB5D16D15FFF}" destId="{CEF0702E-6A39-4723-83A7-7979569CAAA6}" srcOrd="0" destOrd="0" presId="urn:microsoft.com/office/officeart/2005/8/layout/hierarchy2"/>
    <dgm:cxn modelId="{C1ED9D4E-50D9-4473-BCB0-4BE75B54E67A}" type="presOf" srcId="{9BEAD833-9164-4C06-A709-4E5E5C847283}" destId="{C534965F-C379-4873-AD44-0AABE3DFDDCF}" srcOrd="1" destOrd="0" presId="urn:microsoft.com/office/officeart/2005/8/layout/hierarchy2"/>
    <dgm:cxn modelId="{EFD32853-0D10-4604-8A07-829D18782435}" srcId="{8ED6A6E9-78C0-4C69-BFF2-856C27385F09}" destId="{F1B04910-910A-49D4-868A-04CD8121558D}" srcOrd="1" destOrd="0" parTransId="{9BEAD833-9164-4C06-A709-4E5E5C847283}" sibTransId="{3202C97B-5661-4CC8-AD0B-333A65954D15}"/>
    <dgm:cxn modelId="{E2CC2176-27B5-4D0C-B28E-3AFE27248C9D}" type="presOf" srcId="{C55F15EE-3C81-4D57-AD05-1BC1940ED356}" destId="{B827AAFC-53E2-48AE-A376-5238659F5D6A}" srcOrd="1" destOrd="0" presId="urn:microsoft.com/office/officeart/2005/8/layout/hierarchy2"/>
    <dgm:cxn modelId="{59689683-7CD6-46DB-A9D6-6DB856148209}" type="presOf" srcId="{D9AD612C-F2B4-4A8C-88E4-E1063EFD239D}" destId="{869FF505-FC20-4695-B7FB-5C89CF353910}" srcOrd="0" destOrd="0" presId="urn:microsoft.com/office/officeart/2005/8/layout/hierarchy2"/>
    <dgm:cxn modelId="{C47CCD85-B0ED-422D-AAC9-F427E4C844A6}" type="presOf" srcId="{9F859AE0-EE46-4BCF-B762-3644D35B0667}" destId="{B12C69C1-EA54-45A9-8A74-26A51EB39736}" srcOrd="0" destOrd="0" presId="urn:microsoft.com/office/officeart/2005/8/layout/hierarchy2"/>
    <dgm:cxn modelId="{CD3B6E87-CF38-4E6A-AE2A-78C2604A0E6E}" type="presOf" srcId="{D2385F19-E582-4071-A086-3CB72E592F3E}" destId="{FE873F7F-12D8-410E-8463-3DC22085AFD6}" srcOrd="0" destOrd="0" presId="urn:microsoft.com/office/officeart/2005/8/layout/hierarchy2"/>
    <dgm:cxn modelId="{F167BD8E-0BDD-49B5-AC1F-A54C532E1233}" type="presOf" srcId="{EBE09201-0D10-49F2-8B44-5676021E74CC}" destId="{55577291-B2C3-4A78-99CC-8F1F2394C42E}" srcOrd="0" destOrd="0" presId="urn:microsoft.com/office/officeart/2005/8/layout/hierarchy2"/>
    <dgm:cxn modelId="{02BE8F8F-E4FD-4A2C-8153-D63C4C936DDF}" type="presOf" srcId="{0C44A14D-F1A9-40E6-86B1-E1C60A831DCA}" destId="{CA52CD49-2BFD-4CE9-8B3B-D28C8E8AFE67}" srcOrd="0" destOrd="0" presId="urn:microsoft.com/office/officeart/2005/8/layout/hierarchy2"/>
    <dgm:cxn modelId="{24A43594-B167-4213-81DD-95FC25F48E63}" type="presOf" srcId="{6CDD74DB-08C3-4DE8-A263-247DECBEBE7A}" destId="{704494A6-883F-46BB-8DC4-29FB7D2C5B88}" srcOrd="0" destOrd="0" presId="urn:microsoft.com/office/officeart/2005/8/layout/hierarchy2"/>
    <dgm:cxn modelId="{73DF6695-FC87-403C-952F-563D876BC100}" srcId="{D2385F19-E582-4071-A086-3CB72E592F3E}" destId="{0056A950-CFB2-4EB4-A035-AA1190CB3A7C}" srcOrd="1" destOrd="0" parTransId="{9F859AE0-EE46-4BCF-B762-3644D35B0667}" sibTransId="{8E9DF2BD-365E-4A1C-A3B3-3BEBD765A127}"/>
    <dgm:cxn modelId="{1230409D-6A71-491C-94E3-A431136D880E}" type="presOf" srcId="{18598562-6004-4E8A-A810-8F100F2F7042}" destId="{EFB81A56-7B2E-47A7-9371-2A7E78DA7BE9}" srcOrd="0" destOrd="0" presId="urn:microsoft.com/office/officeart/2005/8/layout/hierarchy2"/>
    <dgm:cxn modelId="{2EAEE0AB-DADE-4DAC-AA5D-356385B39810}" srcId="{F1B04910-910A-49D4-868A-04CD8121558D}" destId="{599772CA-AE4E-4004-9C5E-5D80B72ADC5D}" srcOrd="1" destOrd="0" parTransId="{18598562-6004-4E8A-A810-8F100F2F7042}" sibTransId="{B6FA54B3-342A-4173-B825-57337011A751}"/>
    <dgm:cxn modelId="{6C1B0EBB-419F-4C89-8903-BB18474FE62D}" srcId="{D2385F19-E582-4071-A086-3CB72E592F3E}" destId="{3F9787CC-2A79-4508-86B3-BA87F99CA467}" srcOrd="0" destOrd="0" parTransId="{C55F15EE-3C81-4D57-AD05-1BC1940ED356}" sibTransId="{A25D9870-EE95-4A6E-B9D5-9080BCCBE79A}"/>
    <dgm:cxn modelId="{62A445C3-5189-4F62-AA1D-75C8829BC883}" srcId="{671D1D44-B3C8-476F-B3B4-351E855B4CE9}" destId="{8ED6A6E9-78C0-4C69-BFF2-856C27385F09}" srcOrd="0" destOrd="0" parTransId="{2D5FFBC6-CD1F-4BA4-AFD2-22AD5CD02AE5}" sibTransId="{C72A514F-F79E-4DB5-A7A0-F484D610F354}"/>
    <dgm:cxn modelId="{FBFBE4C4-2A0A-4916-8EFD-811C305C7C92}" srcId="{8ED6A6E9-78C0-4C69-BFF2-856C27385F09}" destId="{D2385F19-E582-4071-A086-3CB72E592F3E}" srcOrd="0" destOrd="0" parTransId="{6CDD74DB-08C3-4DE8-A263-247DECBEBE7A}" sibTransId="{8D60D8AB-7909-40DE-808F-6DA183999D90}"/>
    <dgm:cxn modelId="{5350EAC7-0054-43FE-A057-A9A237D35D0D}" type="presOf" srcId="{832A94AA-5012-428E-8952-938D7E5B0A1F}" destId="{66C466B2-9B43-4A4D-A6AF-9AB10B5A5D48}" srcOrd="1" destOrd="0" presId="urn:microsoft.com/office/officeart/2005/8/layout/hierarchy2"/>
    <dgm:cxn modelId="{66A89BC8-A825-411F-BFBA-F3BD926BCBA8}" type="presOf" srcId="{F1B04910-910A-49D4-868A-04CD8121558D}" destId="{28EFF1D9-3272-4DEA-9D64-20BF834F7B40}" srcOrd="0" destOrd="0" presId="urn:microsoft.com/office/officeart/2005/8/layout/hierarchy2"/>
    <dgm:cxn modelId="{198825CF-0E6A-41AE-B2B0-EBFF6A3A5A10}" type="presOf" srcId="{9F859AE0-EE46-4BCF-B762-3644D35B0667}" destId="{1AAC234A-B521-4589-96DD-C9CC52BCC973}" srcOrd="1" destOrd="0" presId="urn:microsoft.com/office/officeart/2005/8/layout/hierarchy2"/>
    <dgm:cxn modelId="{462208D2-B7FE-4C9F-B29B-DBDB1AFC532E}" type="presOf" srcId="{3F9787CC-2A79-4508-86B3-BA87F99CA467}" destId="{56CA081C-B38D-426D-8FAF-7FEE300C63FE}" srcOrd="0" destOrd="0" presId="urn:microsoft.com/office/officeart/2005/8/layout/hierarchy2"/>
    <dgm:cxn modelId="{9CAA64D6-5A8D-4D37-BB72-306897BF0DEC}" type="presOf" srcId="{0C44A14D-F1A9-40E6-86B1-E1C60A831DCA}" destId="{1D32EA85-4785-4642-BB65-561BA5E0A26A}" srcOrd="1" destOrd="0" presId="urn:microsoft.com/office/officeart/2005/8/layout/hierarchy2"/>
    <dgm:cxn modelId="{ABCC1EF6-0FE6-4D74-A692-E69956B3A438}" srcId="{F1B04910-910A-49D4-868A-04CD8121558D}" destId="{3AC0A1DD-9D6C-499C-B79D-C2D1B089C107}" srcOrd="0" destOrd="0" parTransId="{832A94AA-5012-428E-8952-938D7E5B0A1F}" sibTransId="{E12B2B06-363B-4C43-8DE9-DA6F7587E39D}"/>
    <dgm:cxn modelId="{2DF3C7F7-9CDB-42B3-9A39-B8109D7D2BCD}" type="presOf" srcId="{3AC0A1DD-9D6C-499C-B79D-C2D1B089C107}" destId="{EFC44185-0373-42DC-B19E-5A2DB3C4AA7F}" srcOrd="0" destOrd="0" presId="urn:microsoft.com/office/officeart/2005/8/layout/hierarchy2"/>
    <dgm:cxn modelId="{4D5357FA-3AA3-4150-A154-5F1115E6463D}" srcId="{8ED6A6E9-78C0-4C69-BFF2-856C27385F09}" destId="{D9AD612C-F2B4-4A8C-88E4-E1063EFD239D}" srcOrd="2" destOrd="0" parTransId="{0C44A14D-F1A9-40E6-86B1-E1C60A831DCA}" sibTransId="{0AA05911-C05F-43B5-95CE-EFEA9461606A}"/>
    <dgm:cxn modelId="{B5A9EF1D-AA17-48C9-9004-88FAB27C9B37}" type="presParOf" srcId="{724E5608-0985-4F0A-85CE-308EA130698A}" destId="{5B460A8E-BD30-4077-A31D-3E9A89291047}" srcOrd="0" destOrd="0" presId="urn:microsoft.com/office/officeart/2005/8/layout/hierarchy2"/>
    <dgm:cxn modelId="{862F46AB-E75B-46B3-9F3B-EE758CB121C2}" type="presParOf" srcId="{5B460A8E-BD30-4077-A31D-3E9A89291047}" destId="{A13D0067-10A6-43AE-A2B4-106B000477E2}" srcOrd="0" destOrd="0" presId="urn:microsoft.com/office/officeart/2005/8/layout/hierarchy2"/>
    <dgm:cxn modelId="{9E5568A1-1C2C-4669-951C-2A20FE7BC08C}" type="presParOf" srcId="{5B460A8E-BD30-4077-A31D-3E9A89291047}" destId="{B3216DE0-713F-4C19-941E-AEC7AF0D1839}" srcOrd="1" destOrd="0" presId="urn:microsoft.com/office/officeart/2005/8/layout/hierarchy2"/>
    <dgm:cxn modelId="{673EC191-4087-4B09-BD1A-A6821535695F}" type="presParOf" srcId="{B3216DE0-713F-4C19-941E-AEC7AF0D1839}" destId="{704494A6-883F-46BB-8DC4-29FB7D2C5B88}" srcOrd="0" destOrd="0" presId="urn:microsoft.com/office/officeart/2005/8/layout/hierarchy2"/>
    <dgm:cxn modelId="{7F8D08C1-087D-443D-AC4F-ACD06E1C0484}" type="presParOf" srcId="{704494A6-883F-46BB-8DC4-29FB7D2C5B88}" destId="{79D126CB-F93A-40AB-88DA-A18009E0A103}" srcOrd="0" destOrd="0" presId="urn:microsoft.com/office/officeart/2005/8/layout/hierarchy2"/>
    <dgm:cxn modelId="{689ABB53-8735-42B5-89B8-30961BDE0774}" type="presParOf" srcId="{B3216DE0-713F-4C19-941E-AEC7AF0D1839}" destId="{2A590647-EC99-4C29-911B-6A194A84F255}" srcOrd="1" destOrd="0" presId="urn:microsoft.com/office/officeart/2005/8/layout/hierarchy2"/>
    <dgm:cxn modelId="{563873E4-B403-452D-88BE-B5865F005DCD}" type="presParOf" srcId="{2A590647-EC99-4C29-911B-6A194A84F255}" destId="{FE873F7F-12D8-410E-8463-3DC22085AFD6}" srcOrd="0" destOrd="0" presId="urn:microsoft.com/office/officeart/2005/8/layout/hierarchy2"/>
    <dgm:cxn modelId="{177391AF-ADBF-4FC0-93C3-C3B118E95F84}" type="presParOf" srcId="{2A590647-EC99-4C29-911B-6A194A84F255}" destId="{4AC0E7C7-9235-41BD-A6A9-FE08930A8FEB}" srcOrd="1" destOrd="0" presId="urn:microsoft.com/office/officeart/2005/8/layout/hierarchy2"/>
    <dgm:cxn modelId="{9A0B3E23-5C0E-4603-ADBC-671D5E678278}" type="presParOf" srcId="{4AC0E7C7-9235-41BD-A6A9-FE08930A8FEB}" destId="{6EC736AA-EA67-4386-B1CF-595DA0A231B2}" srcOrd="0" destOrd="0" presId="urn:microsoft.com/office/officeart/2005/8/layout/hierarchy2"/>
    <dgm:cxn modelId="{BBB8C454-C33A-49D5-A4AB-EAF29E3E6876}" type="presParOf" srcId="{6EC736AA-EA67-4386-B1CF-595DA0A231B2}" destId="{B827AAFC-53E2-48AE-A376-5238659F5D6A}" srcOrd="0" destOrd="0" presId="urn:microsoft.com/office/officeart/2005/8/layout/hierarchy2"/>
    <dgm:cxn modelId="{BA558E39-68AD-4AA7-BC90-B2B83D1FA530}" type="presParOf" srcId="{4AC0E7C7-9235-41BD-A6A9-FE08930A8FEB}" destId="{AC339D98-4FFA-4B97-9D1C-FA7059799783}" srcOrd="1" destOrd="0" presId="urn:microsoft.com/office/officeart/2005/8/layout/hierarchy2"/>
    <dgm:cxn modelId="{723E95D0-E275-4AF0-9554-495A4D905122}" type="presParOf" srcId="{AC339D98-4FFA-4B97-9D1C-FA7059799783}" destId="{56CA081C-B38D-426D-8FAF-7FEE300C63FE}" srcOrd="0" destOrd="0" presId="urn:microsoft.com/office/officeart/2005/8/layout/hierarchy2"/>
    <dgm:cxn modelId="{D45C8391-CB1A-4AEB-A0A7-22192B80D7ED}" type="presParOf" srcId="{AC339D98-4FFA-4B97-9D1C-FA7059799783}" destId="{2E605ABB-6FD6-4982-8807-A97A5A74414D}" srcOrd="1" destOrd="0" presId="urn:microsoft.com/office/officeart/2005/8/layout/hierarchy2"/>
    <dgm:cxn modelId="{6ABCD5EC-5D73-4819-A877-68342962C56F}" type="presParOf" srcId="{4AC0E7C7-9235-41BD-A6A9-FE08930A8FEB}" destId="{B12C69C1-EA54-45A9-8A74-26A51EB39736}" srcOrd="2" destOrd="0" presId="urn:microsoft.com/office/officeart/2005/8/layout/hierarchy2"/>
    <dgm:cxn modelId="{0CBEF05D-DF64-435C-AC0E-0154B88302FA}" type="presParOf" srcId="{B12C69C1-EA54-45A9-8A74-26A51EB39736}" destId="{1AAC234A-B521-4589-96DD-C9CC52BCC973}" srcOrd="0" destOrd="0" presId="urn:microsoft.com/office/officeart/2005/8/layout/hierarchy2"/>
    <dgm:cxn modelId="{2BB65D48-9DF1-457B-9164-F241303064B2}" type="presParOf" srcId="{4AC0E7C7-9235-41BD-A6A9-FE08930A8FEB}" destId="{DD4FECA5-0D99-4FD3-9023-DB1C5DBEE802}" srcOrd="3" destOrd="0" presId="urn:microsoft.com/office/officeart/2005/8/layout/hierarchy2"/>
    <dgm:cxn modelId="{C554BB34-CCCA-4671-9B0D-EB207F633992}" type="presParOf" srcId="{DD4FECA5-0D99-4FD3-9023-DB1C5DBEE802}" destId="{B59D12DC-A4ED-455C-807B-6E546D924E7A}" srcOrd="0" destOrd="0" presId="urn:microsoft.com/office/officeart/2005/8/layout/hierarchy2"/>
    <dgm:cxn modelId="{DC63DF40-3FB0-4523-AA50-0950451A6B5C}" type="presParOf" srcId="{DD4FECA5-0D99-4FD3-9023-DB1C5DBEE802}" destId="{6ED81D5E-7777-474D-BC9D-9F7F78948F76}" srcOrd="1" destOrd="0" presId="urn:microsoft.com/office/officeart/2005/8/layout/hierarchy2"/>
    <dgm:cxn modelId="{906EA47B-8A51-4E4E-BA39-D86AC20D844C}" type="presParOf" srcId="{B3216DE0-713F-4C19-941E-AEC7AF0D1839}" destId="{5CFF1E13-061D-431C-A797-AEB18D40B6E7}" srcOrd="2" destOrd="0" presId="urn:microsoft.com/office/officeart/2005/8/layout/hierarchy2"/>
    <dgm:cxn modelId="{C11CBCD0-C6FA-4EAF-9F62-C3E7B6418729}" type="presParOf" srcId="{5CFF1E13-061D-431C-A797-AEB18D40B6E7}" destId="{C534965F-C379-4873-AD44-0AABE3DFDDCF}" srcOrd="0" destOrd="0" presId="urn:microsoft.com/office/officeart/2005/8/layout/hierarchy2"/>
    <dgm:cxn modelId="{820B19A3-F68A-4FF3-ACD2-AEAC27D7676D}" type="presParOf" srcId="{B3216DE0-713F-4C19-941E-AEC7AF0D1839}" destId="{E3014BC0-69C9-4CAE-B0E5-F824EE7538C5}" srcOrd="3" destOrd="0" presId="urn:microsoft.com/office/officeart/2005/8/layout/hierarchy2"/>
    <dgm:cxn modelId="{1DEDBCE3-23E5-4BC6-96AA-B9650FF11DE0}" type="presParOf" srcId="{E3014BC0-69C9-4CAE-B0E5-F824EE7538C5}" destId="{28EFF1D9-3272-4DEA-9D64-20BF834F7B40}" srcOrd="0" destOrd="0" presId="urn:microsoft.com/office/officeart/2005/8/layout/hierarchy2"/>
    <dgm:cxn modelId="{D30DAB2B-9ED9-4675-AC73-DFF8FE08C5F3}" type="presParOf" srcId="{E3014BC0-69C9-4CAE-B0E5-F824EE7538C5}" destId="{F74C55AE-C653-4AF6-9511-152D109524C0}" srcOrd="1" destOrd="0" presId="urn:microsoft.com/office/officeart/2005/8/layout/hierarchy2"/>
    <dgm:cxn modelId="{281ECE53-7985-41C9-BECA-0D94DC587514}" type="presParOf" srcId="{F74C55AE-C653-4AF6-9511-152D109524C0}" destId="{FECB57F2-3F3A-4004-A6FE-DAD38221CF3C}" srcOrd="0" destOrd="0" presId="urn:microsoft.com/office/officeart/2005/8/layout/hierarchy2"/>
    <dgm:cxn modelId="{29F91EE9-A8E3-4F2A-AFDB-EA26B099E343}" type="presParOf" srcId="{FECB57F2-3F3A-4004-A6FE-DAD38221CF3C}" destId="{66C466B2-9B43-4A4D-A6AF-9AB10B5A5D48}" srcOrd="0" destOrd="0" presId="urn:microsoft.com/office/officeart/2005/8/layout/hierarchy2"/>
    <dgm:cxn modelId="{421A1F73-729C-41C2-877A-2A2E75B0EB33}" type="presParOf" srcId="{F74C55AE-C653-4AF6-9511-152D109524C0}" destId="{B6E5AF59-20C6-4791-920D-3CD48C531481}" srcOrd="1" destOrd="0" presId="urn:microsoft.com/office/officeart/2005/8/layout/hierarchy2"/>
    <dgm:cxn modelId="{520C36C6-6554-4DDD-B859-731FC46867D9}" type="presParOf" srcId="{B6E5AF59-20C6-4791-920D-3CD48C531481}" destId="{EFC44185-0373-42DC-B19E-5A2DB3C4AA7F}" srcOrd="0" destOrd="0" presId="urn:microsoft.com/office/officeart/2005/8/layout/hierarchy2"/>
    <dgm:cxn modelId="{41091E2B-A886-450D-BDEE-353CDDDFDFB2}" type="presParOf" srcId="{B6E5AF59-20C6-4791-920D-3CD48C531481}" destId="{6A05E375-1CF3-4215-8DA6-DFC7F9ADD838}" srcOrd="1" destOrd="0" presId="urn:microsoft.com/office/officeart/2005/8/layout/hierarchy2"/>
    <dgm:cxn modelId="{F0BD4B4E-3E0F-45B3-A7DC-ACD77E5CA807}" type="presParOf" srcId="{F74C55AE-C653-4AF6-9511-152D109524C0}" destId="{EFB81A56-7B2E-47A7-9371-2A7E78DA7BE9}" srcOrd="2" destOrd="0" presId="urn:microsoft.com/office/officeart/2005/8/layout/hierarchy2"/>
    <dgm:cxn modelId="{C429BF33-E873-4C37-9CF0-C2F3D5263947}" type="presParOf" srcId="{EFB81A56-7B2E-47A7-9371-2A7E78DA7BE9}" destId="{1A9FF361-8688-44B2-AE8B-A8A7FBC7EA65}" srcOrd="0" destOrd="0" presId="urn:microsoft.com/office/officeart/2005/8/layout/hierarchy2"/>
    <dgm:cxn modelId="{16B20484-3E8D-4C76-A494-22C0CBD6A1BF}" type="presParOf" srcId="{F74C55AE-C653-4AF6-9511-152D109524C0}" destId="{5B6952F2-5965-4E5C-AC9C-386166D5FF56}" srcOrd="3" destOrd="0" presId="urn:microsoft.com/office/officeart/2005/8/layout/hierarchy2"/>
    <dgm:cxn modelId="{436EAA11-13B9-44D4-89D8-C5D91D02291A}" type="presParOf" srcId="{5B6952F2-5965-4E5C-AC9C-386166D5FF56}" destId="{B3073A92-CDB7-483F-A59E-22C42B078684}" srcOrd="0" destOrd="0" presId="urn:microsoft.com/office/officeart/2005/8/layout/hierarchy2"/>
    <dgm:cxn modelId="{CD1B9831-AAB7-4D67-88B1-F7CF7699C374}" type="presParOf" srcId="{5B6952F2-5965-4E5C-AC9C-386166D5FF56}" destId="{DEEB823E-2EEF-4595-A18D-43C8298A3FD4}" srcOrd="1" destOrd="0" presId="urn:microsoft.com/office/officeart/2005/8/layout/hierarchy2"/>
    <dgm:cxn modelId="{A082830F-7343-46AB-A8D1-883F46B02F8E}" type="presParOf" srcId="{B3216DE0-713F-4C19-941E-AEC7AF0D1839}" destId="{CA52CD49-2BFD-4CE9-8B3B-D28C8E8AFE67}" srcOrd="4" destOrd="0" presId="urn:microsoft.com/office/officeart/2005/8/layout/hierarchy2"/>
    <dgm:cxn modelId="{DE533B46-E376-432B-A01B-D8447894C11A}" type="presParOf" srcId="{CA52CD49-2BFD-4CE9-8B3B-D28C8E8AFE67}" destId="{1D32EA85-4785-4642-BB65-561BA5E0A26A}" srcOrd="0" destOrd="0" presId="urn:microsoft.com/office/officeart/2005/8/layout/hierarchy2"/>
    <dgm:cxn modelId="{8A44E1C4-F909-40C1-B3E7-54F035CC9244}" type="presParOf" srcId="{B3216DE0-713F-4C19-941E-AEC7AF0D1839}" destId="{4B81CA30-19AB-4C38-A80C-F9DF724C4E6F}" srcOrd="5" destOrd="0" presId="urn:microsoft.com/office/officeart/2005/8/layout/hierarchy2"/>
    <dgm:cxn modelId="{E45CFE02-528F-4088-913D-E7CA7DDF4922}" type="presParOf" srcId="{4B81CA30-19AB-4C38-A80C-F9DF724C4E6F}" destId="{869FF505-FC20-4695-B7FB-5C89CF353910}" srcOrd="0" destOrd="0" presId="urn:microsoft.com/office/officeart/2005/8/layout/hierarchy2"/>
    <dgm:cxn modelId="{993191A7-8085-4B28-AFAF-9605F172618A}" type="presParOf" srcId="{4B81CA30-19AB-4C38-A80C-F9DF724C4E6F}" destId="{CAAE10CB-DA01-4352-97CC-0BA2C58BBB28}" srcOrd="1" destOrd="0" presId="urn:microsoft.com/office/officeart/2005/8/layout/hierarchy2"/>
    <dgm:cxn modelId="{C9B82D11-A95B-4A99-B22B-7B4203C1B5B7}" type="presParOf" srcId="{CAAE10CB-DA01-4352-97CC-0BA2C58BBB28}" destId="{C3A8B60E-3DF3-4BCA-9D89-E3539EDE8333}" srcOrd="0" destOrd="0" presId="urn:microsoft.com/office/officeart/2005/8/layout/hierarchy2"/>
    <dgm:cxn modelId="{08B39774-EF9E-4519-89A4-40F36A6EB625}" type="presParOf" srcId="{C3A8B60E-3DF3-4BCA-9D89-E3539EDE8333}" destId="{A7EC4A8C-35B1-4F5A-A377-F5306AF00F70}" srcOrd="0" destOrd="0" presId="urn:microsoft.com/office/officeart/2005/8/layout/hierarchy2"/>
    <dgm:cxn modelId="{FB4803FE-9BAB-4566-A459-DA12053F3179}" type="presParOf" srcId="{CAAE10CB-DA01-4352-97CC-0BA2C58BBB28}" destId="{654C28E7-2D50-4BC3-87B7-F8F6964AB7B9}" srcOrd="1" destOrd="0" presId="urn:microsoft.com/office/officeart/2005/8/layout/hierarchy2"/>
    <dgm:cxn modelId="{770E97FC-B96A-46EC-A5FE-F3D31D1333E9}" type="presParOf" srcId="{654C28E7-2D50-4BC3-87B7-F8F6964AB7B9}" destId="{55577291-B2C3-4A78-99CC-8F1F2394C42E}" srcOrd="0" destOrd="0" presId="urn:microsoft.com/office/officeart/2005/8/layout/hierarchy2"/>
    <dgm:cxn modelId="{0BF1B1DE-706C-4413-9CC0-5B554CDA72CA}" type="presParOf" srcId="{654C28E7-2D50-4BC3-87B7-F8F6964AB7B9}" destId="{2715811B-526A-4328-BE6E-256A6A9DA927}" srcOrd="1" destOrd="0" presId="urn:microsoft.com/office/officeart/2005/8/layout/hierarchy2"/>
    <dgm:cxn modelId="{F53E8D04-7AB3-45E2-AE47-EEC91DCC40CE}" type="presParOf" srcId="{CAAE10CB-DA01-4352-97CC-0BA2C58BBB28}" destId="{FD9E625E-B7E4-46EE-BB98-46BB8565D49C}" srcOrd="2" destOrd="0" presId="urn:microsoft.com/office/officeart/2005/8/layout/hierarchy2"/>
    <dgm:cxn modelId="{15BE4C03-13F4-4D34-9E1A-98FF00009CFF}" type="presParOf" srcId="{FD9E625E-B7E4-46EE-BB98-46BB8565D49C}" destId="{046B02BD-1ECB-4E76-8F59-20106D34067A}" srcOrd="0" destOrd="0" presId="urn:microsoft.com/office/officeart/2005/8/layout/hierarchy2"/>
    <dgm:cxn modelId="{8E001D63-7D61-4A2E-89BB-EA25021F14B9}" type="presParOf" srcId="{CAAE10CB-DA01-4352-97CC-0BA2C58BBB28}" destId="{31377CEF-8EBF-4CDA-A1B8-77F9E0DB0C24}" srcOrd="3" destOrd="0" presId="urn:microsoft.com/office/officeart/2005/8/layout/hierarchy2"/>
    <dgm:cxn modelId="{C24FF8F6-8A78-4CE2-90F8-15B22FEF3919}" type="presParOf" srcId="{31377CEF-8EBF-4CDA-A1B8-77F9E0DB0C24}" destId="{CEF0702E-6A39-4723-83A7-7979569CAAA6}" srcOrd="0" destOrd="0" presId="urn:microsoft.com/office/officeart/2005/8/layout/hierarchy2"/>
    <dgm:cxn modelId="{59C9DC6C-9302-452B-8370-26A779C97324}" type="presParOf" srcId="{31377CEF-8EBF-4CDA-A1B8-77F9E0DB0C24}" destId="{B476AC97-732E-4BD4-8CD2-D8866C38937F}" srcOrd="1" destOrd="0" presId="urn:microsoft.com/office/officeart/2005/8/layout/hierarchy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13D0067-10A6-43AE-A2B4-106B000477E2}">
      <dsp:nvSpPr>
        <dsp:cNvPr id="0" name=""/>
        <dsp:cNvSpPr/>
      </dsp:nvSpPr>
      <dsp:spPr>
        <a:xfrm>
          <a:off x="134426" y="1746763"/>
          <a:ext cx="1719980" cy="1018942"/>
        </a:xfrm>
        <a:prstGeom prst="roundRect">
          <a:avLst>
            <a:gd name="adj" fmla="val 10000"/>
          </a:avLst>
        </a:prstGeom>
        <a:solidFill>
          <a:srgbClr val="1F497D"/>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marL="0" lvl="0" indent="0" algn="ctr" defTabSz="622300">
            <a:lnSpc>
              <a:spcPct val="90000"/>
            </a:lnSpc>
            <a:spcBef>
              <a:spcPct val="0"/>
            </a:spcBef>
            <a:spcAft>
              <a:spcPct val="35000"/>
            </a:spcAft>
            <a:buNone/>
          </a:pPr>
          <a:r>
            <a:rPr lang="en-US" sz="1400" b="1" kern="1200" dirty="0">
              <a:effectLst>
                <a:outerShdw blurRad="38100" dist="38100" dir="2700000" algn="tl">
                  <a:srgbClr val="000000">
                    <a:alpha val="43137"/>
                  </a:srgbClr>
                </a:outerShdw>
              </a:effectLst>
              <a:latin typeface="+mn-lt"/>
              <a:cs typeface="Arial" pitchFamily="34" charset="0"/>
            </a:rPr>
            <a:t>Overall Equipment Effectiveness</a:t>
          </a:r>
        </a:p>
      </dsp:txBody>
      <dsp:txXfrm>
        <a:off x="164270" y="1776607"/>
        <a:ext cx="1660292" cy="959254"/>
      </dsp:txXfrm>
    </dsp:sp>
    <dsp:sp modelId="{704494A6-883F-46BB-8DC4-29FB7D2C5B88}">
      <dsp:nvSpPr>
        <dsp:cNvPr id="0" name=""/>
        <dsp:cNvSpPr/>
      </dsp:nvSpPr>
      <dsp:spPr>
        <a:xfrm rot="17350740">
          <a:off x="1308576" y="1475160"/>
          <a:ext cx="1625752" cy="26630"/>
        </a:xfrm>
        <a:custGeom>
          <a:avLst/>
          <a:gdLst/>
          <a:ahLst/>
          <a:cxnLst/>
          <a:rect l="0" t="0" r="0" b="0"/>
          <a:pathLst>
            <a:path>
              <a:moveTo>
                <a:pt x="0" y="13315"/>
              </a:moveTo>
              <a:lnTo>
                <a:pt x="1625752" y="13315"/>
              </a:lnTo>
            </a:path>
          </a:pathLst>
        </a:custGeom>
        <a:noFill/>
        <a:ln w="12700" cap="flat" cmpd="sng" algn="ctr">
          <a:solidFill>
            <a:schemeClr val="bg1">
              <a:lumMod val="8500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44450">
            <a:lnSpc>
              <a:spcPct val="90000"/>
            </a:lnSpc>
            <a:spcBef>
              <a:spcPct val="0"/>
            </a:spcBef>
            <a:spcAft>
              <a:spcPct val="35000"/>
            </a:spcAft>
            <a:buNone/>
          </a:pPr>
          <a:endParaRPr lang="en-US" sz="100" b="1" kern="1200">
            <a:effectLst>
              <a:outerShdw blurRad="38100" dist="38100" dir="2700000" algn="tl">
                <a:srgbClr val="000000">
                  <a:alpha val="43137"/>
                </a:srgbClr>
              </a:outerShdw>
            </a:effectLst>
            <a:latin typeface="+mn-lt"/>
            <a:cs typeface="Arial" pitchFamily="34" charset="0"/>
          </a:endParaRPr>
        </a:p>
      </dsp:txBody>
      <dsp:txXfrm>
        <a:off x="2080809" y="1447832"/>
        <a:ext cx="81287" cy="81287"/>
      </dsp:txXfrm>
    </dsp:sp>
    <dsp:sp modelId="{FE873F7F-12D8-410E-8463-3DC22085AFD6}">
      <dsp:nvSpPr>
        <dsp:cNvPr id="0" name=""/>
        <dsp:cNvSpPr/>
      </dsp:nvSpPr>
      <dsp:spPr>
        <a:xfrm>
          <a:off x="2388499" y="289206"/>
          <a:ext cx="1756699" cy="863021"/>
        </a:xfrm>
        <a:prstGeom prst="roundRect">
          <a:avLst>
            <a:gd name="adj" fmla="val 10000"/>
          </a:avLst>
        </a:prstGeom>
        <a:solidFill>
          <a:schemeClr val="bg1">
            <a:lumMod val="5000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marL="0" lvl="0" indent="0" algn="ctr" defTabSz="622300">
            <a:lnSpc>
              <a:spcPct val="90000"/>
            </a:lnSpc>
            <a:spcBef>
              <a:spcPct val="0"/>
            </a:spcBef>
            <a:spcAft>
              <a:spcPct val="35000"/>
            </a:spcAft>
            <a:buNone/>
          </a:pPr>
          <a:r>
            <a:rPr lang="en-US" sz="1400" b="1" kern="1200" dirty="0">
              <a:effectLst>
                <a:outerShdw blurRad="38100" dist="38100" dir="2700000" algn="tl">
                  <a:srgbClr val="000000">
                    <a:alpha val="43137"/>
                  </a:srgbClr>
                </a:outerShdw>
              </a:effectLst>
              <a:latin typeface="+mn-lt"/>
              <a:cs typeface="Arial" pitchFamily="34" charset="0"/>
            </a:rPr>
            <a:t>Availability</a:t>
          </a:r>
        </a:p>
      </dsp:txBody>
      <dsp:txXfrm>
        <a:off x="2413776" y="314483"/>
        <a:ext cx="1706145" cy="812467"/>
      </dsp:txXfrm>
    </dsp:sp>
    <dsp:sp modelId="{6EC736AA-EA67-4386-B1CF-595DA0A231B2}">
      <dsp:nvSpPr>
        <dsp:cNvPr id="0" name=""/>
        <dsp:cNvSpPr/>
      </dsp:nvSpPr>
      <dsp:spPr>
        <a:xfrm rot="19457599">
          <a:off x="4083376" y="515462"/>
          <a:ext cx="657737" cy="26630"/>
        </a:xfrm>
        <a:custGeom>
          <a:avLst/>
          <a:gdLst/>
          <a:ahLst/>
          <a:cxnLst/>
          <a:rect l="0" t="0" r="0" b="0"/>
          <a:pathLst>
            <a:path>
              <a:moveTo>
                <a:pt x="0" y="13315"/>
              </a:moveTo>
              <a:lnTo>
                <a:pt x="657737" y="13315"/>
              </a:lnTo>
            </a:path>
          </a:pathLst>
        </a:custGeom>
        <a:noFill/>
        <a:ln w="12700" cap="flat" cmpd="sng" algn="ctr">
          <a:solidFill>
            <a:schemeClr val="bg1">
              <a:lumMod val="8500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44450">
            <a:lnSpc>
              <a:spcPct val="90000"/>
            </a:lnSpc>
            <a:spcBef>
              <a:spcPct val="0"/>
            </a:spcBef>
            <a:spcAft>
              <a:spcPct val="35000"/>
            </a:spcAft>
            <a:buNone/>
          </a:pPr>
          <a:endParaRPr lang="en-US" sz="100" b="1" kern="1200">
            <a:effectLst>
              <a:outerShdw blurRad="38100" dist="38100" dir="2700000" algn="tl">
                <a:srgbClr val="000000">
                  <a:alpha val="43137"/>
                </a:srgbClr>
              </a:outerShdw>
            </a:effectLst>
            <a:latin typeface="+mn-lt"/>
            <a:cs typeface="Arial" pitchFamily="34" charset="0"/>
          </a:endParaRPr>
        </a:p>
      </dsp:txBody>
      <dsp:txXfrm>
        <a:off x="4395801" y="512334"/>
        <a:ext cx="32886" cy="32886"/>
      </dsp:txXfrm>
    </dsp:sp>
    <dsp:sp modelId="{56CA081C-B38D-426D-8FAF-7FEE300C63FE}">
      <dsp:nvSpPr>
        <dsp:cNvPr id="0" name=""/>
        <dsp:cNvSpPr/>
      </dsp:nvSpPr>
      <dsp:spPr>
        <a:xfrm>
          <a:off x="4679291" y="3029"/>
          <a:ext cx="1716521" cy="667616"/>
        </a:xfrm>
        <a:prstGeom prst="roundRect">
          <a:avLst>
            <a:gd name="adj" fmla="val 10000"/>
          </a:avLst>
        </a:prstGeom>
        <a:solidFill>
          <a:srgbClr val="99CCFF"/>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marL="0" lvl="0" indent="0" algn="ctr" defTabSz="533400">
            <a:lnSpc>
              <a:spcPct val="90000"/>
            </a:lnSpc>
            <a:spcBef>
              <a:spcPct val="0"/>
            </a:spcBef>
            <a:spcAft>
              <a:spcPct val="35000"/>
            </a:spcAft>
            <a:buNone/>
          </a:pPr>
          <a:r>
            <a:rPr lang="en-US" sz="1200" b="1" kern="1200" dirty="0">
              <a:solidFill>
                <a:schemeClr val="tx1"/>
              </a:solidFill>
              <a:effectLst/>
              <a:latin typeface="+mn-lt"/>
              <a:cs typeface="Arial" pitchFamily="34" charset="0"/>
            </a:rPr>
            <a:t>Breakdowns</a:t>
          </a:r>
        </a:p>
      </dsp:txBody>
      <dsp:txXfrm>
        <a:off x="4698845" y="22583"/>
        <a:ext cx="1677413" cy="628508"/>
      </dsp:txXfrm>
    </dsp:sp>
    <dsp:sp modelId="{B12C69C1-EA54-45A9-8A74-26A51EB39736}">
      <dsp:nvSpPr>
        <dsp:cNvPr id="0" name=""/>
        <dsp:cNvSpPr/>
      </dsp:nvSpPr>
      <dsp:spPr>
        <a:xfrm rot="2142401">
          <a:off x="4083376" y="899341"/>
          <a:ext cx="657737" cy="26630"/>
        </a:xfrm>
        <a:custGeom>
          <a:avLst/>
          <a:gdLst/>
          <a:ahLst/>
          <a:cxnLst/>
          <a:rect l="0" t="0" r="0" b="0"/>
          <a:pathLst>
            <a:path>
              <a:moveTo>
                <a:pt x="0" y="13315"/>
              </a:moveTo>
              <a:lnTo>
                <a:pt x="657737" y="13315"/>
              </a:lnTo>
            </a:path>
          </a:pathLst>
        </a:custGeom>
        <a:noFill/>
        <a:ln w="12700" cap="flat" cmpd="sng" algn="ctr">
          <a:solidFill>
            <a:schemeClr val="bg1">
              <a:lumMod val="8500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44450">
            <a:lnSpc>
              <a:spcPct val="90000"/>
            </a:lnSpc>
            <a:spcBef>
              <a:spcPct val="0"/>
            </a:spcBef>
            <a:spcAft>
              <a:spcPct val="35000"/>
            </a:spcAft>
            <a:buNone/>
          </a:pPr>
          <a:endParaRPr lang="en-US" sz="100" b="1" kern="1200">
            <a:effectLst>
              <a:outerShdw blurRad="38100" dist="38100" dir="2700000" algn="tl">
                <a:srgbClr val="000000">
                  <a:alpha val="43137"/>
                </a:srgbClr>
              </a:outerShdw>
            </a:effectLst>
            <a:latin typeface="+mn-lt"/>
            <a:cs typeface="Arial" pitchFamily="34" charset="0"/>
          </a:endParaRPr>
        </a:p>
      </dsp:txBody>
      <dsp:txXfrm>
        <a:off x="4395801" y="896213"/>
        <a:ext cx="32886" cy="32886"/>
      </dsp:txXfrm>
    </dsp:sp>
    <dsp:sp modelId="{B59D12DC-A4ED-455C-807B-6E546D924E7A}">
      <dsp:nvSpPr>
        <dsp:cNvPr id="0" name=""/>
        <dsp:cNvSpPr/>
      </dsp:nvSpPr>
      <dsp:spPr>
        <a:xfrm>
          <a:off x="4679291" y="770788"/>
          <a:ext cx="1716521" cy="667616"/>
        </a:xfrm>
        <a:prstGeom prst="roundRect">
          <a:avLst>
            <a:gd name="adj" fmla="val 10000"/>
          </a:avLst>
        </a:prstGeom>
        <a:solidFill>
          <a:srgbClr val="99CCFF"/>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marL="0" lvl="0" indent="0" algn="ctr" defTabSz="533400">
            <a:lnSpc>
              <a:spcPct val="90000"/>
            </a:lnSpc>
            <a:spcBef>
              <a:spcPct val="0"/>
            </a:spcBef>
            <a:spcAft>
              <a:spcPct val="35000"/>
            </a:spcAft>
            <a:buNone/>
          </a:pPr>
          <a:r>
            <a:rPr lang="en-US" sz="1200" b="1" kern="1200" dirty="0">
              <a:solidFill>
                <a:schemeClr val="tx1"/>
              </a:solidFill>
              <a:effectLst/>
              <a:latin typeface="+mn-lt"/>
              <a:cs typeface="Arial" pitchFamily="34" charset="0"/>
            </a:rPr>
            <a:t>Setups &amp;</a:t>
          </a:r>
        </a:p>
        <a:p>
          <a:pPr marL="0" lvl="0" indent="0" algn="ctr" defTabSz="533400">
            <a:lnSpc>
              <a:spcPct val="90000"/>
            </a:lnSpc>
            <a:spcBef>
              <a:spcPct val="0"/>
            </a:spcBef>
            <a:spcAft>
              <a:spcPct val="35000"/>
            </a:spcAft>
            <a:buNone/>
          </a:pPr>
          <a:r>
            <a:rPr lang="en-US" sz="1200" b="1" kern="1200" dirty="0">
              <a:solidFill>
                <a:schemeClr val="tx1"/>
              </a:solidFill>
              <a:effectLst/>
              <a:latin typeface="+mn-lt"/>
              <a:cs typeface="Arial" pitchFamily="34" charset="0"/>
            </a:rPr>
            <a:t>Adjustments</a:t>
          </a:r>
        </a:p>
      </dsp:txBody>
      <dsp:txXfrm>
        <a:off x="4698845" y="790342"/>
        <a:ext cx="1677413" cy="628508"/>
      </dsp:txXfrm>
    </dsp:sp>
    <dsp:sp modelId="{5CFF1E13-061D-431C-A797-AEB18D40B6E7}">
      <dsp:nvSpPr>
        <dsp:cNvPr id="0" name=""/>
        <dsp:cNvSpPr/>
      </dsp:nvSpPr>
      <dsp:spPr>
        <a:xfrm>
          <a:off x="1854406" y="2242919"/>
          <a:ext cx="534093" cy="26630"/>
        </a:xfrm>
        <a:custGeom>
          <a:avLst/>
          <a:gdLst/>
          <a:ahLst/>
          <a:cxnLst/>
          <a:rect l="0" t="0" r="0" b="0"/>
          <a:pathLst>
            <a:path>
              <a:moveTo>
                <a:pt x="0" y="13315"/>
              </a:moveTo>
              <a:lnTo>
                <a:pt x="534093" y="13315"/>
              </a:lnTo>
            </a:path>
          </a:pathLst>
        </a:custGeom>
        <a:noFill/>
        <a:ln w="12700" cap="flat" cmpd="sng" algn="ctr">
          <a:solidFill>
            <a:schemeClr val="bg1">
              <a:lumMod val="8500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44450">
            <a:lnSpc>
              <a:spcPct val="90000"/>
            </a:lnSpc>
            <a:spcBef>
              <a:spcPct val="0"/>
            </a:spcBef>
            <a:spcAft>
              <a:spcPct val="35000"/>
            </a:spcAft>
            <a:buNone/>
          </a:pPr>
          <a:endParaRPr lang="en-US" sz="100" b="1" kern="1200">
            <a:effectLst>
              <a:outerShdw blurRad="38100" dist="38100" dir="2700000" algn="tl">
                <a:srgbClr val="000000">
                  <a:alpha val="43137"/>
                </a:srgbClr>
              </a:outerShdw>
            </a:effectLst>
            <a:latin typeface="+mn-lt"/>
            <a:cs typeface="Arial" pitchFamily="34" charset="0"/>
          </a:endParaRPr>
        </a:p>
      </dsp:txBody>
      <dsp:txXfrm>
        <a:off x="2108100" y="2242882"/>
        <a:ext cx="26704" cy="26704"/>
      </dsp:txXfrm>
    </dsp:sp>
    <dsp:sp modelId="{28EFF1D9-3272-4DEA-9D64-20BF834F7B40}">
      <dsp:nvSpPr>
        <dsp:cNvPr id="0" name=""/>
        <dsp:cNvSpPr/>
      </dsp:nvSpPr>
      <dsp:spPr>
        <a:xfrm>
          <a:off x="2388499" y="1824724"/>
          <a:ext cx="1756699" cy="863021"/>
        </a:xfrm>
        <a:prstGeom prst="roundRect">
          <a:avLst>
            <a:gd name="adj" fmla="val 10000"/>
          </a:avLst>
        </a:prstGeom>
        <a:solidFill>
          <a:schemeClr val="bg1">
            <a:lumMod val="5000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marL="0" lvl="0" indent="0" algn="ctr" defTabSz="622300">
            <a:lnSpc>
              <a:spcPct val="90000"/>
            </a:lnSpc>
            <a:spcBef>
              <a:spcPct val="0"/>
            </a:spcBef>
            <a:spcAft>
              <a:spcPct val="35000"/>
            </a:spcAft>
            <a:buNone/>
          </a:pPr>
          <a:r>
            <a:rPr lang="en-US" sz="1400" b="1" kern="1200" dirty="0">
              <a:effectLst>
                <a:outerShdw blurRad="38100" dist="38100" dir="2700000" algn="tl">
                  <a:srgbClr val="000000">
                    <a:alpha val="43137"/>
                  </a:srgbClr>
                </a:outerShdw>
              </a:effectLst>
              <a:latin typeface="+mn-lt"/>
              <a:cs typeface="Arial" pitchFamily="34" charset="0"/>
            </a:rPr>
            <a:t>Performance</a:t>
          </a:r>
        </a:p>
      </dsp:txBody>
      <dsp:txXfrm>
        <a:off x="2413776" y="1850001"/>
        <a:ext cx="1706145" cy="812467"/>
      </dsp:txXfrm>
    </dsp:sp>
    <dsp:sp modelId="{FECB57F2-3F3A-4004-A6FE-DAD38221CF3C}">
      <dsp:nvSpPr>
        <dsp:cNvPr id="0" name=""/>
        <dsp:cNvSpPr/>
      </dsp:nvSpPr>
      <dsp:spPr>
        <a:xfrm rot="19457599">
          <a:off x="4083376" y="2050979"/>
          <a:ext cx="657737" cy="26630"/>
        </a:xfrm>
        <a:custGeom>
          <a:avLst/>
          <a:gdLst/>
          <a:ahLst/>
          <a:cxnLst/>
          <a:rect l="0" t="0" r="0" b="0"/>
          <a:pathLst>
            <a:path>
              <a:moveTo>
                <a:pt x="0" y="13315"/>
              </a:moveTo>
              <a:lnTo>
                <a:pt x="657737" y="13315"/>
              </a:lnTo>
            </a:path>
          </a:pathLst>
        </a:custGeom>
        <a:noFill/>
        <a:ln w="12700" cap="flat" cmpd="sng" algn="ctr">
          <a:solidFill>
            <a:schemeClr val="bg1">
              <a:lumMod val="8500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44450">
            <a:lnSpc>
              <a:spcPct val="90000"/>
            </a:lnSpc>
            <a:spcBef>
              <a:spcPct val="0"/>
            </a:spcBef>
            <a:spcAft>
              <a:spcPct val="35000"/>
            </a:spcAft>
            <a:buNone/>
          </a:pPr>
          <a:endParaRPr lang="en-US" sz="100" b="1" kern="1200">
            <a:effectLst>
              <a:outerShdw blurRad="38100" dist="38100" dir="2700000" algn="tl">
                <a:srgbClr val="000000">
                  <a:alpha val="43137"/>
                </a:srgbClr>
              </a:outerShdw>
            </a:effectLst>
            <a:latin typeface="+mn-lt"/>
            <a:cs typeface="Arial" pitchFamily="34" charset="0"/>
          </a:endParaRPr>
        </a:p>
      </dsp:txBody>
      <dsp:txXfrm>
        <a:off x="4395801" y="2047851"/>
        <a:ext cx="32886" cy="32886"/>
      </dsp:txXfrm>
    </dsp:sp>
    <dsp:sp modelId="{EFC44185-0373-42DC-B19E-5A2DB3C4AA7F}">
      <dsp:nvSpPr>
        <dsp:cNvPr id="0" name=""/>
        <dsp:cNvSpPr/>
      </dsp:nvSpPr>
      <dsp:spPr>
        <a:xfrm>
          <a:off x="4679291" y="1538547"/>
          <a:ext cx="1716521" cy="667616"/>
        </a:xfrm>
        <a:prstGeom prst="roundRect">
          <a:avLst>
            <a:gd name="adj" fmla="val 10000"/>
          </a:avLst>
        </a:prstGeom>
        <a:solidFill>
          <a:srgbClr val="99CCFF"/>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marL="0" lvl="0" indent="0" algn="ctr" defTabSz="533400">
            <a:lnSpc>
              <a:spcPct val="90000"/>
            </a:lnSpc>
            <a:spcBef>
              <a:spcPct val="0"/>
            </a:spcBef>
            <a:spcAft>
              <a:spcPct val="35000"/>
            </a:spcAft>
            <a:buNone/>
          </a:pPr>
          <a:r>
            <a:rPr lang="en-US" sz="1200" b="1" kern="1200">
              <a:solidFill>
                <a:schemeClr val="tx1"/>
              </a:solidFill>
              <a:effectLst/>
              <a:latin typeface="+mn-lt"/>
              <a:cs typeface="Arial" pitchFamily="34" charset="0"/>
            </a:rPr>
            <a:t>Reduced Speed</a:t>
          </a:r>
          <a:endParaRPr lang="en-US" sz="1200" b="1" kern="1200" dirty="0">
            <a:solidFill>
              <a:schemeClr val="tx1"/>
            </a:solidFill>
            <a:effectLst/>
            <a:latin typeface="+mn-lt"/>
            <a:cs typeface="Arial" pitchFamily="34" charset="0"/>
          </a:endParaRPr>
        </a:p>
      </dsp:txBody>
      <dsp:txXfrm>
        <a:off x="4698845" y="1558101"/>
        <a:ext cx="1677413" cy="628508"/>
      </dsp:txXfrm>
    </dsp:sp>
    <dsp:sp modelId="{EFB81A56-7B2E-47A7-9371-2A7E78DA7BE9}">
      <dsp:nvSpPr>
        <dsp:cNvPr id="0" name=""/>
        <dsp:cNvSpPr/>
      </dsp:nvSpPr>
      <dsp:spPr>
        <a:xfrm rot="2142401">
          <a:off x="4083376" y="2434859"/>
          <a:ext cx="657737" cy="26630"/>
        </a:xfrm>
        <a:custGeom>
          <a:avLst/>
          <a:gdLst/>
          <a:ahLst/>
          <a:cxnLst/>
          <a:rect l="0" t="0" r="0" b="0"/>
          <a:pathLst>
            <a:path>
              <a:moveTo>
                <a:pt x="0" y="13315"/>
              </a:moveTo>
              <a:lnTo>
                <a:pt x="657737" y="13315"/>
              </a:lnTo>
            </a:path>
          </a:pathLst>
        </a:custGeom>
        <a:noFill/>
        <a:ln w="12700" cap="flat" cmpd="sng" algn="ctr">
          <a:solidFill>
            <a:schemeClr val="bg1">
              <a:lumMod val="8500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88900">
            <a:lnSpc>
              <a:spcPct val="90000"/>
            </a:lnSpc>
            <a:spcBef>
              <a:spcPct val="0"/>
            </a:spcBef>
            <a:spcAft>
              <a:spcPct val="35000"/>
            </a:spcAft>
            <a:buNone/>
          </a:pPr>
          <a:endParaRPr lang="en-US" sz="200" b="1" kern="1200">
            <a:effectLst>
              <a:outerShdw blurRad="38100" dist="38100" dir="2700000" algn="tl">
                <a:srgbClr val="000000">
                  <a:alpha val="43137"/>
                </a:srgbClr>
              </a:outerShdw>
            </a:effectLst>
            <a:latin typeface="+mn-lt"/>
          </a:endParaRPr>
        </a:p>
      </dsp:txBody>
      <dsp:txXfrm>
        <a:off x="4395801" y="2431731"/>
        <a:ext cx="32886" cy="32886"/>
      </dsp:txXfrm>
    </dsp:sp>
    <dsp:sp modelId="{B3073A92-CDB7-483F-A59E-22C42B078684}">
      <dsp:nvSpPr>
        <dsp:cNvPr id="0" name=""/>
        <dsp:cNvSpPr/>
      </dsp:nvSpPr>
      <dsp:spPr>
        <a:xfrm>
          <a:off x="4679291" y="2306306"/>
          <a:ext cx="1716521" cy="667616"/>
        </a:xfrm>
        <a:prstGeom prst="roundRect">
          <a:avLst>
            <a:gd name="adj" fmla="val 10000"/>
          </a:avLst>
        </a:prstGeom>
        <a:solidFill>
          <a:srgbClr val="99CCFF"/>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marL="0" lvl="0" indent="0" algn="ctr" defTabSz="533400">
            <a:lnSpc>
              <a:spcPct val="90000"/>
            </a:lnSpc>
            <a:spcBef>
              <a:spcPct val="0"/>
            </a:spcBef>
            <a:spcAft>
              <a:spcPct val="35000"/>
            </a:spcAft>
            <a:buNone/>
          </a:pPr>
          <a:r>
            <a:rPr lang="en-US" sz="1200" b="1" kern="1200" dirty="0">
              <a:solidFill>
                <a:schemeClr val="tx1"/>
              </a:solidFill>
              <a:effectLst/>
              <a:latin typeface="+mn-lt"/>
              <a:cs typeface="Arial" pitchFamily="34" charset="0"/>
            </a:rPr>
            <a:t>Minor Stops &amp; </a:t>
          </a:r>
        </a:p>
        <a:p>
          <a:pPr marL="0" lvl="0" indent="0" algn="ctr" defTabSz="533400">
            <a:lnSpc>
              <a:spcPct val="90000"/>
            </a:lnSpc>
            <a:spcBef>
              <a:spcPct val="0"/>
            </a:spcBef>
            <a:spcAft>
              <a:spcPct val="35000"/>
            </a:spcAft>
            <a:buNone/>
          </a:pPr>
          <a:r>
            <a:rPr lang="en-US" sz="1200" b="1" kern="1200" dirty="0">
              <a:solidFill>
                <a:schemeClr val="tx1"/>
              </a:solidFill>
              <a:effectLst/>
              <a:latin typeface="+mn-lt"/>
              <a:cs typeface="Arial" pitchFamily="34" charset="0"/>
            </a:rPr>
            <a:t>Idling</a:t>
          </a:r>
        </a:p>
      </dsp:txBody>
      <dsp:txXfrm>
        <a:off x="4698845" y="2325860"/>
        <a:ext cx="1677413" cy="628508"/>
      </dsp:txXfrm>
    </dsp:sp>
    <dsp:sp modelId="{CA52CD49-2BFD-4CE9-8B3B-D28C8E8AFE67}">
      <dsp:nvSpPr>
        <dsp:cNvPr id="0" name=""/>
        <dsp:cNvSpPr/>
      </dsp:nvSpPr>
      <dsp:spPr>
        <a:xfrm rot="4249260">
          <a:off x="1308576" y="3010678"/>
          <a:ext cx="1625752" cy="26630"/>
        </a:xfrm>
        <a:custGeom>
          <a:avLst/>
          <a:gdLst/>
          <a:ahLst/>
          <a:cxnLst/>
          <a:rect l="0" t="0" r="0" b="0"/>
          <a:pathLst>
            <a:path>
              <a:moveTo>
                <a:pt x="0" y="13315"/>
              </a:moveTo>
              <a:lnTo>
                <a:pt x="1625752" y="13315"/>
              </a:lnTo>
            </a:path>
          </a:pathLst>
        </a:custGeom>
        <a:noFill/>
        <a:ln w="12700" cap="flat" cmpd="sng" algn="ctr">
          <a:solidFill>
            <a:schemeClr val="bg1">
              <a:lumMod val="8500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133350">
            <a:lnSpc>
              <a:spcPct val="90000"/>
            </a:lnSpc>
            <a:spcBef>
              <a:spcPct val="0"/>
            </a:spcBef>
            <a:spcAft>
              <a:spcPct val="35000"/>
            </a:spcAft>
            <a:buNone/>
          </a:pPr>
          <a:endParaRPr lang="en-US" sz="300" b="1" kern="1200">
            <a:effectLst>
              <a:outerShdw blurRad="38100" dist="38100" dir="2700000" algn="tl">
                <a:srgbClr val="000000">
                  <a:alpha val="43137"/>
                </a:srgbClr>
              </a:outerShdw>
            </a:effectLst>
            <a:latin typeface="+mn-lt"/>
          </a:endParaRPr>
        </a:p>
      </dsp:txBody>
      <dsp:txXfrm>
        <a:off x="2080809" y="2983350"/>
        <a:ext cx="81287" cy="81287"/>
      </dsp:txXfrm>
    </dsp:sp>
    <dsp:sp modelId="{869FF505-FC20-4695-B7FB-5C89CF353910}">
      <dsp:nvSpPr>
        <dsp:cNvPr id="0" name=""/>
        <dsp:cNvSpPr/>
      </dsp:nvSpPr>
      <dsp:spPr>
        <a:xfrm>
          <a:off x="2388499" y="3360242"/>
          <a:ext cx="1756699" cy="863021"/>
        </a:xfrm>
        <a:prstGeom prst="roundRect">
          <a:avLst>
            <a:gd name="adj" fmla="val 10000"/>
          </a:avLst>
        </a:prstGeom>
        <a:solidFill>
          <a:schemeClr val="bg1">
            <a:lumMod val="5000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marL="0" lvl="0" indent="0" algn="ctr" defTabSz="622300">
            <a:lnSpc>
              <a:spcPct val="90000"/>
            </a:lnSpc>
            <a:spcBef>
              <a:spcPct val="0"/>
            </a:spcBef>
            <a:spcAft>
              <a:spcPct val="35000"/>
            </a:spcAft>
            <a:buNone/>
          </a:pPr>
          <a:r>
            <a:rPr lang="en-US" sz="1400" b="1" kern="1200" dirty="0">
              <a:effectLst>
                <a:outerShdw blurRad="38100" dist="38100" dir="2700000" algn="tl">
                  <a:srgbClr val="000000">
                    <a:alpha val="43137"/>
                  </a:srgbClr>
                </a:outerShdw>
              </a:effectLst>
              <a:latin typeface="+mn-lt"/>
              <a:cs typeface="Arial" pitchFamily="34" charset="0"/>
            </a:rPr>
            <a:t>Quality</a:t>
          </a:r>
        </a:p>
      </dsp:txBody>
      <dsp:txXfrm>
        <a:off x="2413776" y="3385519"/>
        <a:ext cx="1706145" cy="812467"/>
      </dsp:txXfrm>
    </dsp:sp>
    <dsp:sp modelId="{C3A8B60E-3DF3-4BCA-9D89-E3539EDE8333}">
      <dsp:nvSpPr>
        <dsp:cNvPr id="0" name=""/>
        <dsp:cNvSpPr/>
      </dsp:nvSpPr>
      <dsp:spPr>
        <a:xfrm rot="19457599">
          <a:off x="4083376" y="3586497"/>
          <a:ext cx="657737" cy="26630"/>
        </a:xfrm>
        <a:custGeom>
          <a:avLst/>
          <a:gdLst/>
          <a:ahLst/>
          <a:cxnLst/>
          <a:rect l="0" t="0" r="0" b="0"/>
          <a:pathLst>
            <a:path>
              <a:moveTo>
                <a:pt x="0" y="13315"/>
              </a:moveTo>
              <a:lnTo>
                <a:pt x="657737" y="13315"/>
              </a:lnTo>
            </a:path>
          </a:pathLst>
        </a:custGeom>
        <a:noFill/>
        <a:ln w="12700" cap="flat" cmpd="sng" algn="ctr">
          <a:solidFill>
            <a:schemeClr val="bg1">
              <a:lumMod val="8500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88900">
            <a:lnSpc>
              <a:spcPct val="90000"/>
            </a:lnSpc>
            <a:spcBef>
              <a:spcPct val="0"/>
            </a:spcBef>
            <a:spcAft>
              <a:spcPct val="35000"/>
            </a:spcAft>
            <a:buNone/>
          </a:pPr>
          <a:endParaRPr lang="en-US" sz="200" b="1" kern="1200">
            <a:effectLst>
              <a:outerShdw blurRad="38100" dist="38100" dir="2700000" algn="tl">
                <a:srgbClr val="000000">
                  <a:alpha val="43137"/>
                </a:srgbClr>
              </a:outerShdw>
            </a:effectLst>
            <a:latin typeface="+mn-lt"/>
          </a:endParaRPr>
        </a:p>
      </dsp:txBody>
      <dsp:txXfrm>
        <a:off x="4395801" y="3583369"/>
        <a:ext cx="32886" cy="32886"/>
      </dsp:txXfrm>
    </dsp:sp>
    <dsp:sp modelId="{55577291-B2C3-4A78-99CC-8F1F2394C42E}">
      <dsp:nvSpPr>
        <dsp:cNvPr id="0" name=""/>
        <dsp:cNvSpPr/>
      </dsp:nvSpPr>
      <dsp:spPr>
        <a:xfrm>
          <a:off x="4679291" y="3074065"/>
          <a:ext cx="1716521" cy="667616"/>
        </a:xfrm>
        <a:prstGeom prst="roundRect">
          <a:avLst>
            <a:gd name="adj" fmla="val 10000"/>
          </a:avLst>
        </a:prstGeom>
        <a:solidFill>
          <a:srgbClr val="99CCFF"/>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marL="0" lvl="0" indent="0" algn="ctr" defTabSz="533400">
            <a:lnSpc>
              <a:spcPct val="90000"/>
            </a:lnSpc>
            <a:spcBef>
              <a:spcPct val="0"/>
            </a:spcBef>
            <a:spcAft>
              <a:spcPct val="35000"/>
            </a:spcAft>
            <a:buNone/>
          </a:pPr>
          <a:r>
            <a:rPr lang="en-US" sz="1200" b="1" kern="1200">
              <a:solidFill>
                <a:schemeClr val="tx1"/>
              </a:solidFill>
              <a:effectLst/>
              <a:latin typeface="+mn-lt"/>
              <a:cs typeface="Arial" pitchFamily="34" charset="0"/>
            </a:rPr>
            <a:t>Defects &amp; </a:t>
          </a:r>
        </a:p>
        <a:p>
          <a:pPr marL="0" lvl="0" indent="0" algn="ctr" defTabSz="533400">
            <a:lnSpc>
              <a:spcPct val="90000"/>
            </a:lnSpc>
            <a:spcBef>
              <a:spcPct val="0"/>
            </a:spcBef>
            <a:spcAft>
              <a:spcPct val="35000"/>
            </a:spcAft>
            <a:buNone/>
          </a:pPr>
          <a:r>
            <a:rPr lang="en-US" sz="1200" b="1" kern="1200">
              <a:solidFill>
                <a:schemeClr val="tx1"/>
              </a:solidFill>
              <a:effectLst/>
              <a:latin typeface="+mn-lt"/>
              <a:cs typeface="Arial" pitchFamily="34" charset="0"/>
            </a:rPr>
            <a:t>Rework</a:t>
          </a:r>
          <a:endParaRPr lang="en-US" sz="1200" b="1" kern="1200" dirty="0">
            <a:solidFill>
              <a:schemeClr val="tx1"/>
            </a:solidFill>
            <a:effectLst/>
            <a:latin typeface="+mn-lt"/>
            <a:cs typeface="Arial" pitchFamily="34" charset="0"/>
          </a:endParaRPr>
        </a:p>
      </dsp:txBody>
      <dsp:txXfrm>
        <a:off x="4698845" y="3093619"/>
        <a:ext cx="1677413" cy="628508"/>
      </dsp:txXfrm>
    </dsp:sp>
    <dsp:sp modelId="{FD9E625E-B7E4-46EE-BB98-46BB8565D49C}">
      <dsp:nvSpPr>
        <dsp:cNvPr id="0" name=""/>
        <dsp:cNvSpPr/>
      </dsp:nvSpPr>
      <dsp:spPr>
        <a:xfrm rot="2142401">
          <a:off x="4083376" y="3970377"/>
          <a:ext cx="657737" cy="26630"/>
        </a:xfrm>
        <a:custGeom>
          <a:avLst/>
          <a:gdLst/>
          <a:ahLst/>
          <a:cxnLst/>
          <a:rect l="0" t="0" r="0" b="0"/>
          <a:pathLst>
            <a:path>
              <a:moveTo>
                <a:pt x="0" y="13315"/>
              </a:moveTo>
              <a:lnTo>
                <a:pt x="657737" y="13315"/>
              </a:lnTo>
            </a:path>
          </a:pathLst>
        </a:custGeom>
        <a:noFill/>
        <a:ln w="12700" cap="flat" cmpd="sng" algn="ctr">
          <a:solidFill>
            <a:schemeClr val="bg1">
              <a:lumMod val="8500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88900">
            <a:lnSpc>
              <a:spcPct val="90000"/>
            </a:lnSpc>
            <a:spcBef>
              <a:spcPct val="0"/>
            </a:spcBef>
            <a:spcAft>
              <a:spcPct val="35000"/>
            </a:spcAft>
            <a:buNone/>
          </a:pPr>
          <a:endParaRPr lang="en-US" sz="200" b="1" kern="1200">
            <a:effectLst>
              <a:outerShdw blurRad="38100" dist="38100" dir="2700000" algn="tl">
                <a:srgbClr val="000000">
                  <a:alpha val="43137"/>
                </a:srgbClr>
              </a:outerShdw>
            </a:effectLst>
            <a:latin typeface="+mn-lt"/>
          </a:endParaRPr>
        </a:p>
      </dsp:txBody>
      <dsp:txXfrm>
        <a:off x="4395801" y="3967249"/>
        <a:ext cx="32886" cy="32886"/>
      </dsp:txXfrm>
    </dsp:sp>
    <dsp:sp modelId="{CEF0702E-6A39-4723-83A7-7979569CAAA6}">
      <dsp:nvSpPr>
        <dsp:cNvPr id="0" name=""/>
        <dsp:cNvSpPr/>
      </dsp:nvSpPr>
      <dsp:spPr>
        <a:xfrm>
          <a:off x="4679291" y="3841823"/>
          <a:ext cx="1716521" cy="667616"/>
        </a:xfrm>
        <a:prstGeom prst="roundRect">
          <a:avLst>
            <a:gd name="adj" fmla="val 10000"/>
          </a:avLst>
        </a:prstGeom>
        <a:solidFill>
          <a:srgbClr val="99CCFF"/>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marL="0" lvl="0" indent="0" algn="ctr" defTabSz="533400">
            <a:lnSpc>
              <a:spcPct val="90000"/>
            </a:lnSpc>
            <a:spcBef>
              <a:spcPct val="0"/>
            </a:spcBef>
            <a:spcAft>
              <a:spcPct val="35000"/>
            </a:spcAft>
            <a:buNone/>
          </a:pPr>
          <a:r>
            <a:rPr lang="en-US" sz="1200" b="1" kern="1200" dirty="0">
              <a:solidFill>
                <a:schemeClr val="tx1"/>
              </a:solidFill>
              <a:effectLst/>
              <a:latin typeface="+mn-lt"/>
              <a:cs typeface="Arial" pitchFamily="34" charset="0"/>
            </a:rPr>
            <a:t>Startup &amp; </a:t>
          </a:r>
        </a:p>
        <a:p>
          <a:pPr marL="0" lvl="0" indent="0" algn="ctr" defTabSz="533400">
            <a:lnSpc>
              <a:spcPct val="90000"/>
            </a:lnSpc>
            <a:spcBef>
              <a:spcPct val="0"/>
            </a:spcBef>
            <a:spcAft>
              <a:spcPct val="35000"/>
            </a:spcAft>
            <a:buNone/>
          </a:pPr>
          <a:r>
            <a:rPr lang="en-US" sz="1200" b="1" kern="1200" dirty="0">
              <a:solidFill>
                <a:schemeClr val="tx1"/>
              </a:solidFill>
              <a:effectLst/>
              <a:latin typeface="+mn-lt"/>
              <a:cs typeface="Arial" pitchFamily="34" charset="0"/>
            </a:rPr>
            <a:t>Yield Loss</a:t>
          </a:r>
        </a:p>
      </dsp:txBody>
      <dsp:txXfrm>
        <a:off x="4698845" y="3861377"/>
        <a:ext cx="1677413" cy="628508"/>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2">
  <dgm:title val=""/>
  <dgm:desc val=""/>
  <dgm:catLst>
    <dgm:cat type="hierarchy" pri="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diagram">
    <dgm:varLst>
      <dgm:chPref val="1"/>
      <dgm:dir/>
      <dgm:animOne val="branch"/>
      <dgm:animLvl val="lvl"/>
      <dgm:resizeHandles val="exact"/>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h" for="des" ptType="node" refType="h"/>
      <dgm:constr type="w" for="des" ptType="node" refType="h" refFor="des" refPtType="node" fact="2"/>
      <dgm:constr type="sibSp" refType="h" refFor="des" refPtType="node" op="equ" fact="0.15"/>
      <dgm:constr type="sibSp" for="des" forName="level2hierChild" refType="h" refFor="des" refPtType="node" op="equ" fact="0.15"/>
      <dgm:constr type="sibSp" for="des" forName="level3hierChild" refType="h" refFor="des" refPtType="node" op="equ" fact="0.15"/>
      <dgm:constr type="sp" for="des" forName="root1" refType="w" refFor="des" refPtType="node" fact="0.4"/>
      <dgm:constr type="sp" for="des" forName="root2" refType="sp" refFor="des" refForName="root1" op="equ"/>
      <dgm:constr type="primFontSz" for="des" ptType="node" op="equ" val="65"/>
      <dgm:constr type="primFontSz" for="des" forName="connTx" op="equ" val="55"/>
      <dgm:constr type="primFontSz" for="des" forName="connTx" refType="primFontSz" refFor="des" refPtType="node" op="lte" fact="0.8"/>
    </dgm:constrLst>
    <dgm:ruleLst/>
    <dgm:forEach name="Name3" axis="ch">
      <dgm:forEach name="Name4" axis="self" ptType="node">
        <dgm:layoutNode name="root1">
          <dgm:choose name="Name5">
            <dgm:if name="Name6" func="var" arg="dir" op="equ" val="norm">
              <dgm:alg type="hierRoot">
                <dgm:param type="hierAlign" val="lCtrCh"/>
              </dgm:alg>
            </dgm:if>
            <dgm:else name="Name7">
              <dgm:alg type="hierRoot">
                <dgm:param type="hierAlign" val="rCtrCh"/>
              </dgm:alg>
            </dgm:else>
          </dgm:choose>
          <dgm:shape xmlns:r="http://schemas.openxmlformats.org/officeDocument/2006/relationships" r:blip="">
            <dgm:adjLst/>
          </dgm:shape>
          <dgm:presOf/>
          <dgm:constrLst/>
          <dgm:ruleLst/>
          <dgm:layoutNode name="LevelOneTextNod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2hierChild">
            <dgm:choose name="Name8">
              <dgm:if name="Name9" func="var" arg="dir" op="equ" val="norm">
                <dgm:alg type="hierChild">
                  <dgm:param type="linDir" val="fromT"/>
                  <dgm:param type="chAlign" val="l"/>
                </dgm:alg>
              </dgm:if>
              <dgm:else name="Name10">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11" axis="self" ptType="parTrans" cnt="1">
                <dgm:layoutNode name="conn2-1">
                  <dgm:choose name="Name12">
                    <dgm:if name="Name13" func="var" arg="dir" op="equ" val="norm">
                      <dgm:alg type="conn">
                        <dgm:param type="dim" val="1D"/>
                        <dgm:param type="begPts" val="midR"/>
                        <dgm:param type="endPts" val="midL"/>
                        <dgm:param type="endSty" val="noArr"/>
                      </dgm:alg>
                    </dgm:if>
                    <dgm:else name="Name14">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5" axis="self" ptType="node">
                <dgm:layoutNode name="root2">
                  <dgm:choose name="Name16">
                    <dgm:if name="Name17" func="var" arg="dir" op="equ" val="norm">
                      <dgm:alg type="hierRoot">
                        <dgm:param type="hierAlign" val="lCtrCh"/>
                      </dgm:alg>
                    </dgm:if>
                    <dgm:else name="Name18">
                      <dgm:alg type="hierRoot">
                        <dgm:param type="hierAlign" val="rCtrCh"/>
                      </dgm:alg>
                    </dgm:else>
                  </dgm:choose>
                  <dgm:shape xmlns:r="http://schemas.openxmlformats.org/officeDocument/2006/relationships" r:blip="">
                    <dgm:adjLst/>
                  </dgm:shape>
                  <dgm:presOf/>
                  <dgm:constrLst/>
                  <dgm:ruleLst/>
                  <dgm:layoutNode name="LevelTwoTextNode">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3hierChild">
                    <dgm:choose name="Name19">
                      <dgm:if name="Name20" func="var" arg="dir" op="equ" val="norm">
                        <dgm:alg type="hierChild">
                          <dgm:param type="linDir" val="fromT"/>
                          <dgm:param type="chAlign" val="l"/>
                        </dgm:alg>
                      </dgm:if>
                      <dgm:else name="Name21">
                        <dgm:alg type="hierChild">
                          <dgm:param type="linDir" val="fromT"/>
                          <dgm:param type="chAlign" val="r"/>
                        </dgm:alg>
                      </dgm:else>
                    </dgm:choose>
                    <dgm:shape xmlns:r="http://schemas.openxmlformats.org/officeDocument/2006/relationships" r:blip="">
                      <dgm:adjLst/>
                    </dgm:shape>
                    <dgm:presOf/>
                    <dgm:constrLst/>
                    <dgm:ruleLst/>
                    <dgm:forEach name="Name22" ref="repeat"/>
                  </dgm:layoutNode>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ZW"/>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99098E7-797D-4FC0-A1C0-67EBECBC4ACB}" type="datetimeFigureOut">
              <a:rPr lang="en-ZW" smtClean="0"/>
              <a:t>16/2/2023</a:t>
            </a:fld>
            <a:endParaRPr lang="en-ZW"/>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ZW"/>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W"/>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ZW"/>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21C7441-0764-4FFC-8B77-9201192ADF9E}" type="slidenum">
              <a:rPr lang="en-ZW" smtClean="0"/>
              <a:t>‹#›</a:t>
            </a:fld>
            <a:endParaRPr lang="en-ZW"/>
          </a:p>
        </p:txBody>
      </p:sp>
    </p:spTree>
    <p:extLst>
      <p:ext uri="{BB962C8B-B14F-4D97-AF65-F5344CB8AC3E}">
        <p14:creationId xmlns:p14="http://schemas.microsoft.com/office/powerpoint/2010/main" val="410613544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 Target="../slides/slide43.xml"/><Relationship Id="rId1" Type="http://schemas.openxmlformats.org/officeDocument/2006/relationships/notesMaster" Target="../notesMasters/notesMaster1.xml"/><Relationship Id="rId4" Type="http://schemas.openxmlformats.org/officeDocument/2006/relationships/image" Target="../media/image15.wmf"/></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7" name="Rectangle 7">
            <a:extLst>
              <a:ext uri="{FF2B5EF4-FFF2-40B4-BE49-F238E27FC236}">
                <a16:creationId xmlns:a16="http://schemas.microsoft.com/office/drawing/2014/main" id="{E094A8D7-1288-4B61-9A6B-3069612654A4}"/>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fld id="{69EE71D9-5F35-4D89-8DA7-866E283B2C6F}" type="slidenum">
              <a:rPr lang="en-GB" altLang="en-US" sz="1200"/>
              <a:pPr/>
              <a:t>43</a:t>
            </a:fld>
            <a:endParaRPr lang="en-GB" altLang="en-US" sz="1200"/>
          </a:p>
        </p:txBody>
      </p:sp>
      <p:sp>
        <p:nvSpPr>
          <p:cNvPr id="1028" name="Rectangle 2">
            <a:extLst>
              <a:ext uri="{FF2B5EF4-FFF2-40B4-BE49-F238E27FC236}">
                <a16:creationId xmlns:a16="http://schemas.microsoft.com/office/drawing/2014/main" id="{B1FE823D-AE71-45AF-83CB-395875B94B3E}"/>
              </a:ext>
            </a:extLst>
          </p:cNvPr>
          <p:cNvSpPr>
            <a:spLocks noGrp="1" noRot="1" noChangeAspect="1" noChangeArrowheads="1" noTextEdit="1"/>
          </p:cNvSpPr>
          <p:nvPr>
            <p:ph type="sldImg"/>
          </p:nvPr>
        </p:nvSpPr>
        <p:spPr>
          <a:xfrm>
            <a:off x="388938" y="712788"/>
            <a:ext cx="6080125" cy="3421062"/>
          </a:xfrm>
          <a:solidFill>
            <a:srgbClr val="FFFFFF"/>
          </a:solidFill>
          <a:ln/>
        </p:spPr>
      </p:sp>
      <p:graphicFrame>
        <p:nvGraphicFramePr>
          <p:cNvPr id="1026" name="Object 3">
            <a:extLst>
              <a:ext uri="{FF2B5EF4-FFF2-40B4-BE49-F238E27FC236}">
                <a16:creationId xmlns:a16="http://schemas.microsoft.com/office/drawing/2014/main" id="{42F542FE-8F16-4749-9B39-8B402ECE0DEF}"/>
              </a:ext>
            </a:extLst>
          </p:cNvPr>
          <p:cNvGraphicFramePr>
            <a:graphicFrameLocks noGrp="1" noChangeAspect="1"/>
          </p:cNvGraphicFramePr>
          <p:nvPr>
            <p:ph type="body" idx="1"/>
          </p:nvPr>
        </p:nvGraphicFramePr>
        <p:xfrm>
          <a:off x="457200" y="4133850"/>
          <a:ext cx="6096000" cy="4129088"/>
        </p:xfrm>
        <a:graphic>
          <a:graphicData uri="http://schemas.openxmlformats.org/presentationml/2006/ole">
            <mc:AlternateContent xmlns:mc="http://schemas.openxmlformats.org/markup-compatibility/2006">
              <mc:Choice xmlns:v="urn:schemas-microsoft-com:vml" Requires="v">
                <p:oleObj name="Document" r:id="rId3" imgW="5608440" imgH="8388000" progId="Word.Document.8">
                  <p:embed/>
                </p:oleObj>
              </mc:Choice>
              <mc:Fallback>
                <p:oleObj name="Document" r:id="rId3" imgW="5608440" imgH="8388000" progId="Word.Document.8">
                  <p:embed/>
                  <p:pic>
                    <p:nvPicPr>
                      <p:cNvPr id="1026" name="Object 3">
                        <a:extLst>
                          <a:ext uri="{FF2B5EF4-FFF2-40B4-BE49-F238E27FC236}">
                            <a16:creationId xmlns:a16="http://schemas.microsoft.com/office/drawing/2014/main" id="{42F542FE-8F16-4749-9B39-8B402ECE0DEF}"/>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7200" y="4133850"/>
                        <a:ext cx="6096000" cy="4129088"/>
                      </a:xfrm>
                      <a:prstGeom prst="rect">
                        <a:avLst/>
                      </a:prstGeom>
                    </p:spPr>
                  </p:pic>
                </p:oleObj>
              </mc:Fallback>
            </mc:AlternateContent>
          </a:graphicData>
        </a:graphic>
      </p:graphicFrame>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2.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6.png"/><Relationship Id="rId1" Type="http://schemas.openxmlformats.org/officeDocument/2006/relationships/slideMaster" Target="../slideMasters/slideMaster3.xml"/><Relationship Id="rId5" Type="http://schemas.microsoft.com/office/2007/relationships/hdphoto" Target="../media/hdphoto1.wdp"/><Relationship Id="rId4" Type="http://schemas.openxmlformats.org/officeDocument/2006/relationships/image" Target="../media/image4.png"/></Relationships>
</file>

<file path=ppt/slideLayouts/_rels/slideLayout13.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6.png"/><Relationship Id="rId1" Type="http://schemas.openxmlformats.org/officeDocument/2006/relationships/slideMaster" Target="../slideMasters/slideMaster3.xml"/><Relationship Id="rId5" Type="http://schemas.microsoft.com/office/2007/relationships/hdphoto" Target="../media/hdphoto1.wdp"/><Relationship Id="rId4" Type="http://schemas.openxmlformats.org/officeDocument/2006/relationships/image" Target="../media/image4.png"/></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6.png"/><Relationship Id="rId1" Type="http://schemas.openxmlformats.org/officeDocument/2006/relationships/slideMaster" Target="../slideMasters/slideMaster3.xml"/><Relationship Id="rId5" Type="http://schemas.microsoft.com/office/2007/relationships/hdphoto" Target="../media/hdphoto1.wdp"/><Relationship Id="rId4" Type="http://schemas.openxmlformats.org/officeDocument/2006/relationships/image" Target="../media/image5.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6.png"/><Relationship Id="rId1" Type="http://schemas.openxmlformats.org/officeDocument/2006/relationships/slideMaster" Target="../slideMasters/slideMaster3.xml"/><Relationship Id="rId5" Type="http://schemas.microsoft.com/office/2007/relationships/hdphoto" Target="../media/hdphoto1.wdp"/><Relationship Id="rId4" Type="http://schemas.openxmlformats.org/officeDocument/2006/relationships/image" Target="../media/image5.pn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Cover">
    <p:spTree>
      <p:nvGrpSpPr>
        <p:cNvPr id="1" name=""/>
        <p:cNvGrpSpPr/>
        <p:nvPr/>
      </p:nvGrpSpPr>
      <p:grpSpPr>
        <a:xfrm>
          <a:off x="0" y="0"/>
          <a:ext cx="0" cy="0"/>
          <a:chOff x="0" y="0"/>
          <a:chExt cx="0" cy="0"/>
        </a:xfrm>
      </p:grpSpPr>
      <p:sp>
        <p:nvSpPr>
          <p:cNvPr id="7" name="Rectangle 6"/>
          <p:cNvSpPr/>
          <p:nvPr userDrawn="1"/>
        </p:nvSpPr>
        <p:spPr bwMode="gray">
          <a:xfrm>
            <a:off x="410451" y="655131"/>
            <a:ext cx="10962044" cy="4863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905" dirty="0"/>
          </a:p>
        </p:txBody>
      </p:sp>
      <p:sp>
        <p:nvSpPr>
          <p:cNvPr id="3" name="Subtitle 2"/>
          <p:cNvSpPr>
            <a:spLocks noGrp="1"/>
          </p:cNvSpPr>
          <p:nvPr>
            <p:ph type="subTitle" idx="1"/>
          </p:nvPr>
        </p:nvSpPr>
        <p:spPr bwMode="gray">
          <a:xfrm>
            <a:off x="819920" y="2691382"/>
            <a:ext cx="8865264" cy="195406"/>
          </a:xfrm>
          <a:prstGeom prst="rect">
            <a:avLst/>
          </a:prstGeom>
        </p:spPr>
        <p:txBody>
          <a:bodyPr wrap="square" lIns="0" tIns="0" rIns="0" bIns="0" anchor="t">
            <a:spAutoFit/>
          </a:bodyPr>
          <a:lstStyle>
            <a:lvl1pPr marL="0" indent="0" algn="l">
              <a:buNone/>
              <a:defRPr sz="1270" b="0">
                <a:solidFill>
                  <a:schemeClr val="bg1"/>
                </a:solidFill>
              </a:defRPr>
            </a:lvl1pPr>
            <a:lvl2pPr marL="473026" indent="0" algn="ctr">
              <a:buNone/>
              <a:defRPr>
                <a:solidFill>
                  <a:schemeClr val="tx1">
                    <a:tint val="75000"/>
                  </a:schemeClr>
                </a:solidFill>
              </a:defRPr>
            </a:lvl2pPr>
            <a:lvl3pPr marL="946052" indent="0" algn="ctr">
              <a:buNone/>
              <a:defRPr>
                <a:solidFill>
                  <a:schemeClr val="tx1">
                    <a:tint val="75000"/>
                  </a:schemeClr>
                </a:solidFill>
              </a:defRPr>
            </a:lvl3pPr>
            <a:lvl4pPr marL="1419078" indent="0" algn="ctr">
              <a:buNone/>
              <a:defRPr>
                <a:solidFill>
                  <a:schemeClr val="tx1">
                    <a:tint val="75000"/>
                  </a:schemeClr>
                </a:solidFill>
              </a:defRPr>
            </a:lvl4pPr>
            <a:lvl5pPr marL="1892104" indent="0" algn="ctr">
              <a:buNone/>
              <a:defRPr>
                <a:solidFill>
                  <a:schemeClr val="tx1">
                    <a:tint val="75000"/>
                  </a:schemeClr>
                </a:solidFill>
              </a:defRPr>
            </a:lvl5pPr>
            <a:lvl6pPr marL="2365129" indent="0" algn="ctr">
              <a:buNone/>
              <a:defRPr>
                <a:solidFill>
                  <a:schemeClr val="tx1">
                    <a:tint val="75000"/>
                  </a:schemeClr>
                </a:solidFill>
              </a:defRPr>
            </a:lvl6pPr>
            <a:lvl7pPr marL="2838155" indent="0" algn="ctr">
              <a:buNone/>
              <a:defRPr>
                <a:solidFill>
                  <a:schemeClr val="tx1">
                    <a:tint val="75000"/>
                  </a:schemeClr>
                </a:solidFill>
              </a:defRPr>
            </a:lvl7pPr>
            <a:lvl8pPr marL="3311181" indent="0" algn="ctr">
              <a:buNone/>
              <a:defRPr>
                <a:solidFill>
                  <a:schemeClr val="tx1">
                    <a:tint val="75000"/>
                  </a:schemeClr>
                </a:solidFill>
              </a:defRPr>
            </a:lvl8pPr>
            <a:lvl9pPr marL="3784207" indent="0" algn="ctr">
              <a:buNone/>
              <a:defRPr>
                <a:solidFill>
                  <a:schemeClr val="tx1">
                    <a:tint val="75000"/>
                  </a:schemeClr>
                </a:solidFill>
              </a:defRPr>
            </a:lvl9pPr>
          </a:lstStyle>
          <a:p>
            <a:r>
              <a:rPr lang="en-US"/>
              <a:t>Click to edit Master subtitle style</a:t>
            </a:r>
            <a:endParaRPr lang="en-GB" dirty="0"/>
          </a:p>
        </p:txBody>
      </p:sp>
      <p:sp>
        <p:nvSpPr>
          <p:cNvPr id="2" name="Title 1"/>
          <p:cNvSpPr>
            <a:spLocks noGrp="1"/>
          </p:cNvSpPr>
          <p:nvPr>
            <p:ph type="ctrTitle"/>
          </p:nvPr>
        </p:nvSpPr>
        <p:spPr bwMode="gray">
          <a:xfrm>
            <a:off x="819920" y="2198652"/>
            <a:ext cx="8865264" cy="290317"/>
          </a:xfrm>
        </p:spPr>
        <p:txBody>
          <a:bodyPr wrap="square" anchor="t">
            <a:spAutoFit/>
          </a:bodyPr>
          <a:lstStyle>
            <a:lvl1pPr algn="l">
              <a:defRPr sz="2358">
                <a:solidFill>
                  <a:schemeClr val="bg1"/>
                </a:solidFill>
              </a:defRPr>
            </a:lvl1pPr>
          </a:lstStyle>
          <a:p>
            <a:r>
              <a:rPr lang="en-US"/>
              <a:t>Click to edit Master title style</a:t>
            </a:r>
            <a:endParaRPr lang="en-GB" dirty="0"/>
          </a:p>
        </p:txBody>
      </p:sp>
      <p:sp>
        <p:nvSpPr>
          <p:cNvPr id="30" name="Text Placeholder 29"/>
          <p:cNvSpPr>
            <a:spLocks noGrp="1"/>
          </p:cNvSpPr>
          <p:nvPr>
            <p:ph type="body" sz="quarter" idx="11" hasCustomPrompt="1"/>
          </p:nvPr>
        </p:nvSpPr>
        <p:spPr bwMode="gray">
          <a:xfrm>
            <a:off x="819920" y="1966834"/>
            <a:ext cx="5277865" cy="156324"/>
          </a:xfrm>
          <a:prstGeom prst="rect">
            <a:avLst/>
          </a:prstGeom>
        </p:spPr>
        <p:txBody>
          <a:bodyPr vert="horz" wrap="square" lIns="0" tIns="0" rIns="0" bIns="0" rtlCol="0" anchor="t" anchorCtr="0">
            <a:spAutoFit/>
          </a:bodyPr>
          <a:lstStyle>
            <a:lvl1pPr algn="l" defTabSz="946052" rtl="0" eaLnBrk="1" latinLnBrk="0" hangingPunct="1">
              <a:lnSpc>
                <a:spcPct val="80000"/>
              </a:lnSpc>
              <a:spcBef>
                <a:spcPct val="0"/>
              </a:spcBef>
              <a:buNone/>
              <a:defRPr lang="en-GB" sz="1270" b="1" kern="1200" cap="all" baseline="0" dirty="0" smtClean="0">
                <a:solidFill>
                  <a:schemeClr val="bg1"/>
                </a:solidFill>
                <a:latin typeface="+mj-lt"/>
                <a:ea typeface="+mj-ea"/>
                <a:cs typeface="+mj-cs"/>
              </a:defRPr>
            </a:lvl1pPr>
            <a:lvl2pPr>
              <a:defRPr sz="1270" b="0" cap="all" baseline="0">
                <a:solidFill>
                  <a:schemeClr val="bg1"/>
                </a:solidFill>
              </a:defRPr>
            </a:lvl2pPr>
            <a:lvl3pPr>
              <a:defRPr sz="1270" b="0" cap="all" baseline="0">
                <a:solidFill>
                  <a:schemeClr val="bg1"/>
                </a:solidFill>
              </a:defRPr>
            </a:lvl3pPr>
            <a:lvl4pPr>
              <a:defRPr sz="1270" b="0" cap="all" baseline="0">
                <a:solidFill>
                  <a:schemeClr val="bg1"/>
                </a:solidFill>
              </a:defRPr>
            </a:lvl4pPr>
            <a:lvl5pPr>
              <a:defRPr sz="1270" b="0" cap="all" baseline="0">
                <a:solidFill>
                  <a:schemeClr val="bg1"/>
                </a:solidFill>
              </a:defRPr>
            </a:lvl5pPr>
          </a:lstStyle>
          <a:p>
            <a:pPr lvl="0"/>
            <a:r>
              <a:rPr lang="en-US" dirty="0"/>
              <a:t>Sector</a:t>
            </a:r>
            <a:endParaRPr lang="en-GB" dirty="0"/>
          </a:p>
        </p:txBody>
      </p:sp>
      <p:sp>
        <p:nvSpPr>
          <p:cNvPr id="31" name="Rectangle 30"/>
          <p:cNvSpPr/>
          <p:nvPr userDrawn="1"/>
        </p:nvSpPr>
        <p:spPr bwMode="gray">
          <a:xfrm>
            <a:off x="410452" y="325407"/>
            <a:ext cx="11371096" cy="6203821"/>
          </a:xfrm>
          <a:prstGeom prst="rect">
            <a:avLst/>
          </a:prstGeom>
          <a:noFill/>
          <a:ln w="3175">
            <a:solidFill>
              <a:schemeClr val="tx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905" dirty="0"/>
          </a:p>
        </p:txBody>
      </p:sp>
      <p:pic>
        <p:nvPicPr>
          <p:cNvPr id="1026" name="Picture 2" descr="G:\Office97\_GRAPHICS\hb@BDO\Library\Logos\BDO\BDO logo.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0261562" y="5862474"/>
            <a:ext cx="1108219" cy="338955"/>
          </a:xfrm>
          <a:prstGeom prst="rect">
            <a:avLst/>
          </a:prstGeom>
          <a:noFill/>
          <a:extLst>
            <a:ext uri="{909E8E84-426E-40DD-AFC4-6F175D3DCCD1}">
              <a14:hiddenFill xmlns:a14="http://schemas.microsoft.com/office/drawing/2010/main">
                <a:solidFill>
                  <a:srgbClr val="FFFFFF"/>
                </a:solidFill>
              </a14:hiddenFill>
            </a:ext>
          </a:extLst>
        </p:spPr>
      </p:pic>
      <p:grpSp>
        <p:nvGrpSpPr>
          <p:cNvPr id="55" name="Group 54"/>
          <p:cNvGrpSpPr/>
          <p:nvPr userDrawn="1"/>
        </p:nvGrpSpPr>
        <p:grpSpPr>
          <a:xfrm>
            <a:off x="1096847" y="326846"/>
            <a:ext cx="184618" cy="1383695"/>
            <a:chOff x="1079175" y="360363"/>
            <a:chExt cx="161925" cy="1525588"/>
          </a:xfrm>
        </p:grpSpPr>
        <p:sp>
          <p:nvSpPr>
            <p:cNvPr id="56" name="Freeform 5"/>
            <p:cNvSpPr>
              <a:spLocks/>
            </p:cNvSpPr>
            <p:nvPr userDrawn="1"/>
          </p:nvSpPr>
          <p:spPr bwMode="auto">
            <a:xfrm>
              <a:off x="1079175" y="360363"/>
              <a:ext cx="161925" cy="896938"/>
            </a:xfrm>
            <a:custGeom>
              <a:avLst/>
              <a:gdLst>
                <a:gd name="T0" fmla="*/ 102 w 102"/>
                <a:gd name="T1" fmla="*/ 493 h 565"/>
                <a:gd name="T2" fmla="*/ 102 w 102"/>
                <a:gd name="T3" fmla="*/ 0 h 565"/>
                <a:gd name="T4" fmla="*/ 0 w 102"/>
                <a:gd name="T5" fmla="*/ 0 h 565"/>
                <a:gd name="T6" fmla="*/ 0 w 102"/>
                <a:gd name="T7" fmla="*/ 565 h 565"/>
                <a:gd name="T8" fmla="*/ 102 w 102"/>
                <a:gd name="T9" fmla="*/ 493 h 565"/>
              </a:gdLst>
              <a:ahLst/>
              <a:cxnLst>
                <a:cxn ang="0">
                  <a:pos x="T0" y="T1"/>
                </a:cxn>
                <a:cxn ang="0">
                  <a:pos x="T2" y="T3"/>
                </a:cxn>
                <a:cxn ang="0">
                  <a:pos x="T4" y="T5"/>
                </a:cxn>
                <a:cxn ang="0">
                  <a:pos x="T6" y="T7"/>
                </a:cxn>
                <a:cxn ang="0">
                  <a:pos x="T8" y="T9"/>
                </a:cxn>
              </a:cxnLst>
              <a:rect l="0" t="0" r="r" b="b"/>
              <a:pathLst>
                <a:path w="102" h="565">
                  <a:moveTo>
                    <a:pt x="102" y="493"/>
                  </a:moveTo>
                  <a:lnTo>
                    <a:pt x="102" y="0"/>
                  </a:lnTo>
                  <a:lnTo>
                    <a:pt x="0" y="0"/>
                  </a:lnTo>
                  <a:lnTo>
                    <a:pt x="0" y="565"/>
                  </a:lnTo>
                  <a:lnTo>
                    <a:pt x="102" y="493"/>
                  </a:lnTo>
                  <a:close/>
                </a:path>
              </a:pathLst>
            </a:custGeom>
            <a:solidFill>
              <a:srgbClr val="EC1C3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1905"/>
            </a:p>
          </p:txBody>
        </p:sp>
        <p:sp>
          <p:nvSpPr>
            <p:cNvPr id="57" name="Freeform 5"/>
            <p:cNvSpPr>
              <a:spLocks/>
            </p:cNvSpPr>
            <p:nvPr userDrawn="1"/>
          </p:nvSpPr>
          <p:spPr bwMode="auto">
            <a:xfrm>
              <a:off x="1079175" y="989013"/>
              <a:ext cx="161925" cy="896938"/>
            </a:xfrm>
            <a:custGeom>
              <a:avLst/>
              <a:gdLst>
                <a:gd name="T0" fmla="*/ 102 w 102"/>
                <a:gd name="T1" fmla="*/ 493 h 565"/>
                <a:gd name="T2" fmla="*/ 102 w 102"/>
                <a:gd name="T3" fmla="*/ 0 h 565"/>
                <a:gd name="T4" fmla="*/ 0 w 102"/>
                <a:gd name="T5" fmla="*/ 0 h 565"/>
                <a:gd name="T6" fmla="*/ 0 w 102"/>
                <a:gd name="T7" fmla="*/ 565 h 565"/>
                <a:gd name="T8" fmla="*/ 102 w 102"/>
                <a:gd name="T9" fmla="*/ 493 h 565"/>
              </a:gdLst>
              <a:ahLst/>
              <a:cxnLst>
                <a:cxn ang="0">
                  <a:pos x="T0" y="T1"/>
                </a:cxn>
                <a:cxn ang="0">
                  <a:pos x="T2" y="T3"/>
                </a:cxn>
                <a:cxn ang="0">
                  <a:pos x="T4" y="T5"/>
                </a:cxn>
                <a:cxn ang="0">
                  <a:pos x="T6" y="T7"/>
                </a:cxn>
                <a:cxn ang="0">
                  <a:pos x="T8" y="T9"/>
                </a:cxn>
              </a:cxnLst>
              <a:rect l="0" t="0" r="r" b="b"/>
              <a:pathLst>
                <a:path w="102" h="565">
                  <a:moveTo>
                    <a:pt x="102" y="493"/>
                  </a:moveTo>
                  <a:lnTo>
                    <a:pt x="102" y="0"/>
                  </a:lnTo>
                  <a:lnTo>
                    <a:pt x="0" y="0"/>
                  </a:lnTo>
                  <a:lnTo>
                    <a:pt x="0" y="565"/>
                  </a:lnTo>
                  <a:lnTo>
                    <a:pt x="102" y="493"/>
                  </a:lnTo>
                  <a:close/>
                </a:path>
              </a:pathLst>
            </a:custGeom>
            <a:solidFill>
              <a:srgbClr val="EC1C3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1905"/>
            </a:p>
          </p:txBody>
        </p:sp>
      </p:grpSp>
      <p:grpSp>
        <p:nvGrpSpPr>
          <p:cNvPr id="59" name="Group 58"/>
          <p:cNvGrpSpPr/>
          <p:nvPr userDrawn="1"/>
        </p:nvGrpSpPr>
        <p:grpSpPr>
          <a:xfrm>
            <a:off x="1096847" y="5100076"/>
            <a:ext cx="184618" cy="1429152"/>
            <a:chOff x="8277225" y="5636196"/>
            <a:chExt cx="161925" cy="1575706"/>
          </a:xfrm>
        </p:grpSpPr>
        <p:sp>
          <p:nvSpPr>
            <p:cNvPr id="60" name="Freeform 5"/>
            <p:cNvSpPr>
              <a:spLocks/>
            </p:cNvSpPr>
            <p:nvPr userDrawn="1"/>
          </p:nvSpPr>
          <p:spPr bwMode="auto">
            <a:xfrm rot="10800000">
              <a:off x="8277225" y="6314964"/>
              <a:ext cx="161925" cy="896938"/>
            </a:xfrm>
            <a:custGeom>
              <a:avLst/>
              <a:gdLst>
                <a:gd name="T0" fmla="*/ 102 w 102"/>
                <a:gd name="T1" fmla="*/ 493 h 565"/>
                <a:gd name="T2" fmla="*/ 102 w 102"/>
                <a:gd name="T3" fmla="*/ 0 h 565"/>
                <a:gd name="T4" fmla="*/ 0 w 102"/>
                <a:gd name="T5" fmla="*/ 0 h 565"/>
                <a:gd name="T6" fmla="*/ 0 w 102"/>
                <a:gd name="T7" fmla="*/ 565 h 565"/>
                <a:gd name="T8" fmla="*/ 102 w 102"/>
                <a:gd name="T9" fmla="*/ 493 h 565"/>
              </a:gdLst>
              <a:ahLst/>
              <a:cxnLst>
                <a:cxn ang="0">
                  <a:pos x="T0" y="T1"/>
                </a:cxn>
                <a:cxn ang="0">
                  <a:pos x="T2" y="T3"/>
                </a:cxn>
                <a:cxn ang="0">
                  <a:pos x="T4" y="T5"/>
                </a:cxn>
                <a:cxn ang="0">
                  <a:pos x="T6" y="T7"/>
                </a:cxn>
                <a:cxn ang="0">
                  <a:pos x="T8" y="T9"/>
                </a:cxn>
              </a:cxnLst>
              <a:rect l="0" t="0" r="r" b="b"/>
              <a:pathLst>
                <a:path w="102" h="565">
                  <a:moveTo>
                    <a:pt x="102" y="493"/>
                  </a:moveTo>
                  <a:lnTo>
                    <a:pt x="102" y="0"/>
                  </a:lnTo>
                  <a:lnTo>
                    <a:pt x="0" y="0"/>
                  </a:lnTo>
                  <a:lnTo>
                    <a:pt x="0" y="565"/>
                  </a:lnTo>
                  <a:lnTo>
                    <a:pt x="102" y="493"/>
                  </a:lnTo>
                  <a:close/>
                </a:path>
              </a:pathLst>
            </a:custGeom>
            <a:solidFill>
              <a:srgbClr val="EC1C3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1905"/>
            </a:p>
          </p:txBody>
        </p:sp>
        <p:sp>
          <p:nvSpPr>
            <p:cNvPr id="61" name="Freeform 5"/>
            <p:cNvSpPr>
              <a:spLocks/>
            </p:cNvSpPr>
            <p:nvPr userDrawn="1"/>
          </p:nvSpPr>
          <p:spPr bwMode="auto">
            <a:xfrm rot="10800000">
              <a:off x="8277225" y="5636196"/>
              <a:ext cx="161925" cy="896938"/>
            </a:xfrm>
            <a:custGeom>
              <a:avLst/>
              <a:gdLst>
                <a:gd name="T0" fmla="*/ 102 w 102"/>
                <a:gd name="T1" fmla="*/ 493 h 565"/>
                <a:gd name="T2" fmla="*/ 102 w 102"/>
                <a:gd name="T3" fmla="*/ 0 h 565"/>
                <a:gd name="T4" fmla="*/ 0 w 102"/>
                <a:gd name="T5" fmla="*/ 0 h 565"/>
                <a:gd name="T6" fmla="*/ 0 w 102"/>
                <a:gd name="T7" fmla="*/ 565 h 565"/>
                <a:gd name="T8" fmla="*/ 102 w 102"/>
                <a:gd name="T9" fmla="*/ 493 h 565"/>
              </a:gdLst>
              <a:ahLst/>
              <a:cxnLst>
                <a:cxn ang="0">
                  <a:pos x="T0" y="T1"/>
                </a:cxn>
                <a:cxn ang="0">
                  <a:pos x="T2" y="T3"/>
                </a:cxn>
                <a:cxn ang="0">
                  <a:pos x="T4" y="T5"/>
                </a:cxn>
                <a:cxn ang="0">
                  <a:pos x="T6" y="T7"/>
                </a:cxn>
                <a:cxn ang="0">
                  <a:pos x="T8" y="T9"/>
                </a:cxn>
              </a:cxnLst>
              <a:rect l="0" t="0" r="r" b="b"/>
              <a:pathLst>
                <a:path w="102" h="565">
                  <a:moveTo>
                    <a:pt x="102" y="493"/>
                  </a:moveTo>
                  <a:lnTo>
                    <a:pt x="102" y="0"/>
                  </a:lnTo>
                  <a:lnTo>
                    <a:pt x="0" y="0"/>
                  </a:lnTo>
                  <a:lnTo>
                    <a:pt x="0" y="565"/>
                  </a:lnTo>
                  <a:lnTo>
                    <a:pt x="102" y="493"/>
                  </a:lnTo>
                  <a:close/>
                </a:path>
              </a:pathLst>
            </a:custGeom>
            <a:solidFill>
              <a:srgbClr val="EC1C3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1905"/>
            </a:p>
          </p:txBody>
        </p:sp>
      </p:gr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677919A6-33EB-49BD-A62F-1FA56B9F9712}" type="datetimeFigureOut">
              <a:rPr lang="en-US" dirty="0"/>
              <a:t>2/16/2023</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FAB73BC-B049-4115-A692-8D63A059BFB8}" type="slidenum">
              <a:rPr lang="en-US" dirty="0"/>
              <a:t>‹#›</a:t>
            </a:fld>
            <a:endParaRPr lang="en-US" dirty="0"/>
          </a:p>
        </p:txBody>
      </p:sp>
    </p:spTree>
    <p:extLst>
      <p:ext uri="{BB962C8B-B14F-4D97-AF65-F5344CB8AC3E}">
        <p14:creationId xmlns:p14="http://schemas.microsoft.com/office/powerpoint/2010/main" val="66363195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A4E7D1B-D673-4CF6-8672-009D42ABD2A0}" type="datetimeFigureOut">
              <a:rPr lang="en-US" dirty="0"/>
              <a:t>2/16/2023</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4FAB73BC-B049-4115-A692-8D63A059BFB8}" type="slidenum">
              <a:rPr lang="en-US" dirty="0"/>
              <a:t>‹#›</a:t>
            </a:fld>
            <a:endParaRPr lang="en-US" dirty="0"/>
          </a:p>
        </p:txBody>
      </p:sp>
    </p:spTree>
    <p:extLst>
      <p:ext uri="{BB962C8B-B14F-4D97-AF65-F5344CB8AC3E}">
        <p14:creationId xmlns:p14="http://schemas.microsoft.com/office/powerpoint/2010/main" val="71673232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8303740" y="0"/>
            <a:ext cx="3888259" cy="6857999"/>
          </a:xfrm>
          <a:prstGeom prst="rect">
            <a:avLst/>
          </a:prstGeom>
          <a:blipFill dpi="0" rotWithShape="1">
            <a:blip r:embed="rId2">
              <a:alphaModFix amt="60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549640" y="685800"/>
            <a:ext cx="3200400" cy="1737360"/>
          </a:xfrm>
        </p:spPr>
        <p:txBody>
          <a:bodyPr anchor="b">
            <a:normAutofit/>
          </a:bodyPr>
          <a:lstStyle>
            <a:lvl1pPr>
              <a:defRPr sz="3200" b="1"/>
            </a:lvl1pPr>
          </a:lstStyle>
          <a:p>
            <a:r>
              <a:rPr lang="en-US"/>
              <a:t>Click to edit Master title style</a:t>
            </a:r>
            <a:endParaRPr lang="en-US" dirty="0"/>
          </a:p>
        </p:txBody>
      </p:sp>
      <p:sp>
        <p:nvSpPr>
          <p:cNvPr id="3" name="Content Placeholder 2"/>
          <p:cNvSpPr>
            <a:spLocks noGrp="1"/>
          </p:cNvSpPr>
          <p:nvPr>
            <p:ph idx="1"/>
          </p:nvPr>
        </p:nvSpPr>
        <p:spPr>
          <a:xfrm>
            <a:off x="838200" y="685800"/>
            <a:ext cx="6711696" cy="5020056"/>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549640" y="2423160"/>
            <a:ext cx="3200400" cy="3291840"/>
          </a:xfrm>
        </p:spPr>
        <p:txBody>
          <a:bodyPr>
            <a:normAutofit/>
          </a:bodyPr>
          <a:lstStyle>
            <a:lvl1pPr marL="0" indent="0">
              <a:lnSpc>
                <a:spcPct val="100000"/>
              </a:lnSpc>
              <a:spcBef>
                <a:spcPts val="1000"/>
              </a:spcBef>
              <a:buNone/>
              <a:defRPr sz="1400">
                <a:solidFill>
                  <a:schemeClr val="accent1">
                    <a:lumMod val="7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DA16AA21-1863-4931-97CB-99D0A168701B}" type="datetimeFigureOut">
              <a:rPr lang="en-US" dirty="0"/>
              <a:t>2/16/2023</a:t>
            </a:fld>
            <a:endParaRPr lang="en-US" dirty="0"/>
          </a:p>
        </p:txBody>
      </p:sp>
      <p:sp>
        <p:nvSpPr>
          <p:cNvPr id="6" name="Footer Placeholder 5"/>
          <p:cNvSpPr>
            <a:spLocks noGrp="1"/>
          </p:cNvSpPr>
          <p:nvPr>
            <p:ph type="ftr" sz="quarter" idx="11"/>
          </p:nvPr>
        </p:nvSpPr>
        <p:spPr/>
        <p:txBody>
          <a:bodyPr/>
          <a:lstStyle/>
          <a:p>
            <a:endParaRPr lang="en-US" dirty="0"/>
          </a:p>
        </p:txBody>
      </p:sp>
      <p:grpSp>
        <p:nvGrpSpPr>
          <p:cNvPr id="9" name="Group 8"/>
          <p:cNvGrpSpPr>
            <a:grpSpLocks noChangeAspect="1"/>
          </p:cNvGrpSpPr>
          <p:nvPr/>
        </p:nvGrpSpPr>
        <p:grpSpPr>
          <a:xfrm>
            <a:off x="11401725" y="6229681"/>
            <a:ext cx="457200" cy="457200"/>
            <a:chOff x="11361456" y="6195813"/>
            <a:chExt cx="548640" cy="548640"/>
          </a:xfrm>
        </p:grpSpPr>
        <p:sp>
          <p:nvSpPr>
            <p:cNvPr id="10" name="Oval 9"/>
            <p:cNvSpPr/>
            <p:nvPr/>
          </p:nvSpPr>
          <p:spPr>
            <a:xfrm>
              <a:off x="11361456" y="6195813"/>
              <a:ext cx="548640" cy="548640"/>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Effect>
                          <a14:brightnessContrast bright="-40000" contrast="20000"/>
                        </a14:imgEffect>
                      </a14:imgLayer>
                    </a14:imgProps>
                  </a:ext>
                </a:extLst>
              </a:blip>
              <a:srcRect/>
              <a:tile tx="50800" ty="0" sx="85000" sy="85000" flip="none" algn="tl"/>
            </a:blipFill>
            <a:ln w="25400" cap="flat" cmpd="sng" algn="ctr">
              <a:noFill/>
              <a:prstDash val="solid"/>
            </a:ln>
            <a:effectLst/>
          </p:spPr>
        </p:sp>
        <p:sp>
          <p:nvSpPr>
            <p:cNvPr id="11" name="Oval 10"/>
            <p:cNvSpPr/>
            <p:nvPr/>
          </p:nvSpPr>
          <p:spPr>
            <a:xfrm>
              <a:off x="11396488" y="6230844"/>
              <a:ext cx="478576" cy="478578"/>
            </a:xfrm>
            <a:prstGeom prst="ellipse">
              <a:avLst/>
            </a:prstGeom>
            <a:noFill/>
            <a:ln w="12700" cap="flat" cmpd="sng" algn="ctr">
              <a:solidFill>
                <a:sysClr val="window" lastClr="FFFFFF"/>
              </a:solidFill>
              <a:prstDash val="solid"/>
            </a:ln>
            <a:effectLst/>
          </p:spPr>
        </p:sp>
      </p:grpSp>
      <p:sp>
        <p:nvSpPr>
          <p:cNvPr id="7" name="Slide Number Placeholder 6"/>
          <p:cNvSpPr>
            <a:spLocks noGrp="1"/>
          </p:cNvSpPr>
          <p:nvPr>
            <p:ph type="sldNum" sz="quarter" idx="12"/>
          </p:nvPr>
        </p:nvSpPr>
        <p:spPr/>
        <p:txBody>
          <a:bodyPr/>
          <a:lstStyle/>
          <a:p>
            <a:fld id="{4FAB73BC-B049-4115-A692-8D63A059BFB8}" type="slidenum">
              <a:rPr lang="en-US" dirty="0"/>
              <a:t>‹#›</a:t>
            </a:fld>
            <a:endParaRPr lang="en-US" dirty="0"/>
          </a:p>
        </p:txBody>
      </p:sp>
    </p:spTree>
    <p:extLst>
      <p:ext uri="{BB962C8B-B14F-4D97-AF65-F5344CB8AC3E}">
        <p14:creationId xmlns:p14="http://schemas.microsoft.com/office/powerpoint/2010/main" val="394127221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1" name="Rectangle 10"/>
          <p:cNvSpPr/>
          <p:nvPr/>
        </p:nvSpPr>
        <p:spPr>
          <a:xfrm>
            <a:off x="8303740" y="0"/>
            <a:ext cx="3888259" cy="6857999"/>
          </a:xfrm>
          <a:prstGeom prst="rect">
            <a:avLst/>
          </a:prstGeom>
          <a:blipFill dpi="0" rotWithShape="1">
            <a:blip r:embed="rId2">
              <a:alphaModFix amt="60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549640" y="685800"/>
            <a:ext cx="3200400" cy="1737360"/>
          </a:xfrm>
        </p:spPr>
        <p:txBody>
          <a:bodyPr anchor="b">
            <a:normAutofit/>
          </a:bodyPr>
          <a:lstStyle>
            <a:lvl1pPr>
              <a:defRPr sz="3200" b="1"/>
            </a:lvl1pPr>
          </a:lstStyle>
          <a:p>
            <a:r>
              <a:rPr lang="en-US"/>
              <a:t>Click to edit Master title style</a:t>
            </a:r>
            <a:endParaRPr lang="en-US" dirty="0"/>
          </a:p>
        </p:txBody>
      </p:sp>
      <p:sp>
        <p:nvSpPr>
          <p:cNvPr id="3" name="Picture Placeholder 2"/>
          <p:cNvSpPr>
            <a:spLocks noGrp="1" noChangeAspect="1"/>
          </p:cNvSpPr>
          <p:nvPr>
            <p:ph type="pic" idx="1"/>
          </p:nvPr>
        </p:nvSpPr>
        <p:spPr>
          <a:xfrm>
            <a:off x="0" y="0"/>
            <a:ext cx="8303740" cy="6858000"/>
          </a:xfrm>
          <a:solidFill>
            <a:schemeClr val="tx2">
              <a:lumMod val="20000"/>
              <a:lumOff val="80000"/>
            </a:schemeClr>
          </a:solidFill>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549640" y="2423160"/>
            <a:ext cx="3200400" cy="3291840"/>
          </a:xfrm>
        </p:spPr>
        <p:txBody>
          <a:bodyPr>
            <a:normAutofit/>
          </a:bodyPr>
          <a:lstStyle>
            <a:lvl1pPr marL="0" indent="0">
              <a:lnSpc>
                <a:spcPct val="100000"/>
              </a:lnSpc>
              <a:spcBef>
                <a:spcPts val="1000"/>
              </a:spcBef>
              <a:buNone/>
              <a:defRPr sz="1400">
                <a:solidFill>
                  <a:schemeClr val="accent1">
                    <a:lumMod val="7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3772C379-9A7C-4C87-A116-CBE9F58B04C5}" type="datetimeFigureOut">
              <a:rPr lang="en-US" dirty="0"/>
              <a:t>2/16/2023</a:t>
            </a:fld>
            <a:endParaRPr lang="en-US" dirty="0"/>
          </a:p>
        </p:txBody>
      </p:sp>
      <p:grpSp>
        <p:nvGrpSpPr>
          <p:cNvPr id="8" name="Group 7"/>
          <p:cNvGrpSpPr>
            <a:grpSpLocks noChangeAspect="1"/>
          </p:cNvGrpSpPr>
          <p:nvPr/>
        </p:nvGrpSpPr>
        <p:grpSpPr>
          <a:xfrm>
            <a:off x="11401725" y="6229681"/>
            <a:ext cx="457200" cy="457200"/>
            <a:chOff x="11361456" y="6195813"/>
            <a:chExt cx="548640" cy="548640"/>
          </a:xfrm>
        </p:grpSpPr>
        <p:sp>
          <p:nvSpPr>
            <p:cNvPr id="9" name="Oval 8"/>
            <p:cNvSpPr/>
            <p:nvPr/>
          </p:nvSpPr>
          <p:spPr>
            <a:xfrm>
              <a:off x="11361456" y="6195813"/>
              <a:ext cx="548640" cy="548640"/>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Effect>
                          <a14:brightnessContrast bright="-40000" contrast="20000"/>
                        </a14:imgEffect>
                      </a14:imgLayer>
                    </a14:imgProps>
                  </a:ext>
                </a:extLst>
              </a:blip>
              <a:srcRect/>
              <a:tile tx="50800" ty="0" sx="85000" sy="85000" flip="none" algn="tl"/>
            </a:blipFill>
            <a:ln w="25400" cap="flat" cmpd="sng" algn="ctr">
              <a:noFill/>
              <a:prstDash val="solid"/>
            </a:ln>
            <a:effectLst/>
          </p:spPr>
        </p:sp>
        <p:sp>
          <p:nvSpPr>
            <p:cNvPr id="10" name="Oval 9"/>
            <p:cNvSpPr/>
            <p:nvPr/>
          </p:nvSpPr>
          <p:spPr>
            <a:xfrm>
              <a:off x="11396488" y="6230844"/>
              <a:ext cx="478576" cy="478578"/>
            </a:xfrm>
            <a:prstGeom prst="ellipse">
              <a:avLst/>
            </a:prstGeom>
            <a:noFill/>
            <a:ln w="12700" cap="flat" cmpd="sng" algn="ctr">
              <a:solidFill>
                <a:sysClr val="window" lastClr="FFFFFF"/>
              </a:solidFill>
              <a:prstDash val="solid"/>
            </a:ln>
            <a:effectLst/>
          </p:spPr>
        </p:sp>
      </p:grpSp>
      <p:sp>
        <p:nvSpPr>
          <p:cNvPr id="7" name="Slide Number Placeholder 6"/>
          <p:cNvSpPr>
            <a:spLocks noGrp="1"/>
          </p:cNvSpPr>
          <p:nvPr>
            <p:ph type="sldNum" sz="quarter" idx="12"/>
          </p:nvPr>
        </p:nvSpPr>
        <p:spPr/>
        <p:txBody>
          <a:bodyPr/>
          <a:lstStyle/>
          <a:p>
            <a:fld id="{4FAB73BC-B049-4115-A692-8D63A059BFB8}" type="slidenum">
              <a:rPr lang="en-US" dirty="0"/>
              <a:t>‹#›</a:t>
            </a:fld>
            <a:endParaRPr lang="en-US" dirty="0"/>
          </a:p>
        </p:txBody>
      </p:sp>
    </p:spTree>
    <p:extLst>
      <p:ext uri="{BB962C8B-B14F-4D97-AF65-F5344CB8AC3E}">
        <p14:creationId xmlns:p14="http://schemas.microsoft.com/office/powerpoint/2010/main" val="419318901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7157CC2-0FC8-4686-B024-99790E0F5162}" type="datetimeFigureOut">
              <a:rPr lang="en-US" dirty="0"/>
              <a:t>2/16/2023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spTree>
    <p:extLst>
      <p:ext uri="{BB962C8B-B14F-4D97-AF65-F5344CB8AC3E}">
        <p14:creationId xmlns:p14="http://schemas.microsoft.com/office/powerpoint/2010/main" val="205571407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533400"/>
            <a:ext cx="2552700" cy="563880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1066800" y="533400"/>
            <a:ext cx="7505700" cy="56388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6764DA5-CD3D-4590-A511-FCD3BC7A793E}" type="datetimeFigureOut">
              <a:rPr lang="en-US" dirty="0"/>
              <a:t>2/16/2023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spTree>
    <p:extLst>
      <p:ext uri="{BB962C8B-B14F-4D97-AF65-F5344CB8AC3E}">
        <p14:creationId xmlns:p14="http://schemas.microsoft.com/office/powerpoint/2010/main" val="318545253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914400" y="1981200"/>
            <a:ext cx="508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981200"/>
            <a:ext cx="508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055673868"/>
      </p:ext>
    </p:extLst>
  </p:cSld>
  <p:clrMapOvr>
    <a:masterClrMapping/>
  </p:clrMapOvr>
  <p:transition>
    <p:split orient="vert" dir="in"/>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975846239"/>
      </p:ext>
    </p:extLst>
  </p:cSld>
  <p:clrMapOvr>
    <a:masterClrMapping/>
  </p:clrMapOvr>
  <p:transition>
    <p:split orient="vert" dir="in"/>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Tree>
    <p:extLst>
      <p:ext uri="{BB962C8B-B14F-4D97-AF65-F5344CB8AC3E}">
        <p14:creationId xmlns:p14="http://schemas.microsoft.com/office/powerpoint/2010/main" val="426661885"/>
      </p:ext>
    </p:extLst>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920834" y="1346946"/>
            <a:ext cx="10222992" cy="80683"/>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6200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920834" y="4299696"/>
            <a:ext cx="10222992" cy="80683"/>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175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920834" y="1484779"/>
            <a:ext cx="10222992" cy="2743200"/>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grpSp>
        <p:nvGrpSpPr>
          <p:cNvPr id="10" name="Group 9"/>
          <p:cNvGrpSpPr/>
          <p:nvPr/>
        </p:nvGrpSpPr>
        <p:grpSpPr>
          <a:xfrm>
            <a:off x="9649215" y="4068923"/>
            <a:ext cx="1080904" cy="1080902"/>
            <a:chOff x="9685338" y="4460675"/>
            <a:chExt cx="1080904" cy="1080902"/>
          </a:xfrm>
        </p:grpSpPr>
        <p:sp>
          <p:nvSpPr>
            <p:cNvPr id="11" name="Oval 10"/>
            <p:cNvSpPr/>
            <p:nvPr/>
          </p:nvSpPr>
          <p:spPr>
            <a:xfrm>
              <a:off x="9685338" y="4460675"/>
              <a:ext cx="1080904" cy="1080902"/>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Layer>
                    </a14:imgProps>
                  </a:ext>
                </a:extLst>
              </a:blip>
              <a:srcRect/>
              <a:tile tx="0" ty="0" sx="85000" sy="85000" flip="none" algn="tl"/>
            </a:blipFill>
            <a:ln w="25400" cap="flat" cmpd="sng" algn="ctr">
              <a:noFill/>
              <a:prstDash val="solid"/>
            </a:ln>
            <a:effectLst/>
          </p:spPr>
        </p:sp>
        <p:sp>
          <p:nvSpPr>
            <p:cNvPr id="12" name="Oval 11"/>
            <p:cNvSpPr/>
            <p:nvPr/>
          </p:nvSpPr>
          <p:spPr>
            <a:xfrm>
              <a:off x="9793429" y="4568765"/>
              <a:ext cx="864723" cy="864722"/>
            </a:xfrm>
            <a:prstGeom prst="ellipse">
              <a:avLst/>
            </a:prstGeom>
            <a:noFill/>
            <a:ln w="25400" cap="flat" cmpd="sng" algn="ctr">
              <a:solidFill>
                <a:sysClr val="window" lastClr="FFFFFF"/>
              </a:solidFill>
              <a:prstDash val="solid"/>
            </a:ln>
            <a:effectLst/>
          </p:spPr>
        </p:sp>
      </p:grpSp>
      <p:sp>
        <p:nvSpPr>
          <p:cNvPr id="2" name="Title 1"/>
          <p:cNvSpPr>
            <a:spLocks noGrp="1"/>
          </p:cNvSpPr>
          <p:nvPr>
            <p:ph type="ctrTitle"/>
          </p:nvPr>
        </p:nvSpPr>
        <p:spPr>
          <a:xfrm>
            <a:off x="1051560" y="1432223"/>
            <a:ext cx="9966960" cy="3035808"/>
          </a:xfrm>
        </p:spPr>
        <p:txBody>
          <a:bodyPr anchor="ctr">
            <a:noAutofit/>
          </a:bodyPr>
          <a:lstStyle>
            <a:lvl1pPr algn="l">
              <a:lnSpc>
                <a:spcPct val="80000"/>
              </a:lnSpc>
              <a:defRPr sz="9600" cap="all" baseline="0">
                <a:blipFill dpi="0" rotWithShape="1">
                  <a:blip r:embed="rId4"/>
                  <a:srcRect/>
                  <a:tile tx="6350" ty="-127000" sx="65000" sy="64000" flip="none" algn="tl"/>
                </a:blipFill>
              </a:defRPr>
            </a:lvl1pPr>
          </a:lstStyle>
          <a:p>
            <a:r>
              <a:rPr lang="en-US"/>
              <a:t>Click to edit Master title style</a:t>
            </a:r>
            <a:endParaRPr lang="en-US" dirty="0"/>
          </a:p>
        </p:txBody>
      </p:sp>
      <p:sp>
        <p:nvSpPr>
          <p:cNvPr id="3" name="Subtitle 2"/>
          <p:cNvSpPr>
            <a:spLocks noGrp="1"/>
          </p:cNvSpPr>
          <p:nvPr>
            <p:ph type="subTitle" idx="1"/>
          </p:nvPr>
        </p:nvSpPr>
        <p:spPr>
          <a:xfrm>
            <a:off x="1069848" y="4389120"/>
            <a:ext cx="7891272" cy="1069848"/>
          </a:xfrm>
        </p:spPr>
        <p:txBody>
          <a:bodyPr>
            <a:normAutofit/>
          </a:bodyPr>
          <a:lstStyle>
            <a:lvl1pPr marL="0" indent="0" algn="l">
              <a:buNone/>
              <a:defRPr sz="2200">
                <a:solidFill>
                  <a:schemeClr val="tx1"/>
                </a:solidFill>
              </a:defRPr>
            </a:lvl1pPr>
            <a:lvl2pPr marL="457200" indent="0" algn="ctr">
              <a:buNone/>
              <a:defRPr sz="2200"/>
            </a:lvl2pPr>
            <a:lvl3pPr marL="914400" indent="0" algn="ctr">
              <a:buNone/>
              <a:defRPr sz="22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83284890-85D2-4D7B-8EF5-15A9C1DB8F42}" type="datetimeFigureOut">
              <a:rPr lang="en-US" dirty="0"/>
              <a:t>2/16/2023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a:xfrm>
            <a:off x="9592733" y="4289334"/>
            <a:ext cx="1193868" cy="640080"/>
          </a:xfrm>
        </p:spPr>
        <p:txBody>
          <a:bodyPr/>
          <a:lstStyle>
            <a:lvl1pPr>
              <a:defRPr sz="2800"/>
            </a:lvl1pPr>
          </a:lstStyle>
          <a:p>
            <a:fld id="{4FAB73BC-B049-4115-A692-8D63A059BFB8}" type="slidenum">
              <a:rPr lang="en-US" dirty="0"/>
              <a:pPr/>
              <a:t>‹#›</a:t>
            </a:fld>
            <a:endParaRPr lang="en-US" dirty="0"/>
          </a:p>
        </p:txBody>
      </p:sp>
    </p:spTree>
    <p:extLst>
      <p:ext uri="{BB962C8B-B14F-4D97-AF65-F5344CB8AC3E}">
        <p14:creationId xmlns:p14="http://schemas.microsoft.com/office/powerpoint/2010/main" val="198110154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2F5661D-6934-4B32-B92C-470368BF1EC6}" type="datetimeFigureOut">
              <a:rPr lang="en-US" dirty="0"/>
              <a:t>2/16/2023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spTree>
    <p:extLst>
      <p:ext uri="{BB962C8B-B14F-4D97-AF65-F5344CB8AC3E}">
        <p14:creationId xmlns:p14="http://schemas.microsoft.com/office/powerpoint/2010/main" val="2067908490"/>
      </p:ext>
    </p:extLst>
  </p:cSld>
  <p:clrMapOvr>
    <a:masterClrMapping/>
  </p:clrMapOvr>
  <p:transition>
    <p:split orient="vert" dir="in"/>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0" y="4917989"/>
            <a:ext cx="12192000" cy="1940010"/>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2167128" y="1225296"/>
            <a:ext cx="9281160" cy="3520440"/>
          </a:xfrm>
        </p:spPr>
        <p:txBody>
          <a:bodyPr anchor="ctr">
            <a:normAutofit/>
          </a:bodyPr>
          <a:lstStyle>
            <a:lvl1pPr>
              <a:lnSpc>
                <a:spcPct val="80000"/>
              </a:lnSpc>
              <a:defRPr sz="8000" b="0"/>
            </a:lvl1pPr>
          </a:lstStyle>
          <a:p>
            <a:r>
              <a:rPr lang="en-US"/>
              <a:t>Click to edit Master title style</a:t>
            </a:r>
            <a:endParaRPr lang="en-US" dirty="0"/>
          </a:p>
        </p:txBody>
      </p:sp>
      <p:sp>
        <p:nvSpPr>
          <p:cNvPr id="3" name="Text Placeholder 2"/>
          <p:cNvSpPr>
            <a:spLocks noGrp="1"/>
          </p:cNvSpPr>
          <p:nvPr>
            <p:ph type="body" idx="1"/>
          </p:nvPr>
        </p:nvSpPr>
        <p:spPr>
          <a:xfrm>
            <a:off x="2165774" y="5020056"/>
            <a:ext cx="9052560" cy="1066800"/>
          </a:xfrm>
        </p:spPr>
        <p:txBody>
          <a:bodyPr anchor="t">
            <a:normAutofit/>
          </a:bodyPr>
          <a:lstStyle>
            <a:lvl1pPr marL="0" indent="0">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a:xfrm>
            <a:off x="8593667" y="6272784"/>
            <a:ext cx="2644309" cy="365125"/>
          </a:xfrm>
        </p:spPr>
        <p:txBody>
          <a:bodyPr/>
          <a:lstStyle/>
          <a:p>
            <a:fld id="{C6F822A4-8DA6-4447-9B1F-C5DB58435268}" type="datetimeFigureOut">
              <a:rPr lang="en-US" dirty="0"/>
              <a:t>2/16/2023</a:t>
            </a:fld>
            <a:endParaRPr lang="en-US" dirty="0"/>
          </a:p>
        </p:txBody>
      </p:sp>
      <p:sp>
        <p:nvSpPr>
          <p:cNvPr id="5" name="Footer Placeholder 4"/>
          <p:cNvSpPr>
            <a:spLocks noGrp="1"/>
          </p:cNvSpPr>
          <p:nvPr>
            <p:ph type="ftr" sz="quarter" idx="11"/>
          </p:nvPr>
        </p:nvSpPr>
        <p:spPr>
          <a:xfrm>
            <a:off x="2182708" y="6272784"/>
            <a:ext cx="6327648" cy="365125"/>
          </a:xfrm>
        </p:spPr>
        <p:txBody>
          <a:bodyPr/>
          <a:lstStyle/>
          <a:p>
            <a:endParaRPr lang="en-US" dirty="0"/>
          </a:p>
        </p:txBody>
      </p:sp>
      <p:grpSp>
        <p:nvGrpSpPr>
          <p:cNvPr id="8" name="Group 7"/>
          <p:cNvGrpSpPr/>
          <p:nvPr/>
        </p:nvGrpSpPr>
        <p:grpSpPr>
          <a:xfrm>
            <a:off x="897399" y="2325848"/>
            <a:ext cx="1080904" cy="1080902"/>
            <a:chOff x="9685338" y="4460675"/>
            <a:chExt cx="1080904" cy="1080902"/>
          </a:xfrm>
        </p:grpSpPr>
        <p:sp>
          <p:nvSpPr>
            <p:cNvPr id="9" name="Oval 8"/>
            <p:cNvSpPr/>
            <p:nvPr/>
          </p:nvSpPr>
          <p:spPr>
            <a:xfrm>
              <a:off x="9685338" y="4460675"/>
              <a:ext cx="1080904" cy="1080902"/>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Layer>
                    </a14:imgProps>
                  </a:ext>
                </a:extLst>
              </a:blip>
              <a:srcRect/>
              <a:tile tx="0" ty="0" sx="85000" sy="85000" flip="none" algn="tl"/>
            </a:blipFill>
            <a:ln w="25400" cap="flat" cmpd="sng" algn="ctr">
              <a:noFill/>
              <a:prstDash val="solid"/>
            </a:ln>
            <a:effectLst/>
          </p:spPr>
        </p:sp>
        <p:sp>
          <p:nvSpPr>
            <p:cNvPr id="10" name="Oval 9"/>
            <p:cNvSpPr/>
            <p:nvPr/>
          </p:nvSpPr>
          <p:spPr>
            <a:xfrm>
              <a:off x="9793429" y="4568765"/>
              <a:ext cx="864723" cy="864722"/>
            </a:xfrm>
            <a:prstGeom prst="ellipse">
              <a:avLst/>
            </a:prstGeom>
            <a:noFill/>
            <a:ln w="25400" cap="flat" cmpd="sng" algn="ctr">
              <a:solidFill>
                <a:sysClr val="window" lastClr="FFFFFF"/>
              </a:solidFill>
              <a:prstDash val="solid"/>
            </a:ln>
            <a:effectLst/>
          </p:spPr>
        </p:sp>
      </p:grpSp>
      <p:sp>
        <p:nvSpPr>
          <p:cNvPr id="6" name="Slide Number Placeholder 5"/>
          <p:cNvSpPr>
            <a:spLocks noGrp="1"/>
          </p:cNvSpPr>
          <p:nvPr>
            <p:ph type="sldNum" sz="quarter" idx="12"/>
          </p:nvPr>
        </p:nvSpPr>
        <p:spPr>
          <a:xfrm>
            <a:off x="843702" y="2506133"/>
            <a:ext cx="1188298" cy="720332"/>
          </a:xfrm>
        </p:spPr>
        <p:txBody>
          <a:bodyPr/>
          <a:lstStyle>
            <a:lvl1pPr>
              <a:defRPr sz="2800"/>
            </a:lvl1pPr>
          </a:lstStyle>
          <a:p>
            <a:fld id="{4FAB73BC-B049-4115-A692-8D63A059BFB8}" type="slidenum">
              <a:rPr lang="en-US" dirty="0"/>
              <a:pPr/>
              <a:t>‹#›</a:t>
            </a:fld>
            <a:endParaRPr lang="en-US" dirty="0"/>
          </a:p>
        </p:txBody>
      </p:sp>
    </p:spTree>
    <p:extLst>
      <p:ext uri="{BB962C8B-B14F-4D97-AF65-F5344CB8AC3E}">
        <p14:creationId xmlns:p14="http://schemas.microsoft.com/office/powerpoint/2010/main" val="406622173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069848" y="2194560"/>
            <a:ext cx="4754880" cy="3977640"/>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364224" y="2194560"/>
            <a:ext cx="4754880" cy="3977640"/>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E548D31E-DCDA-41A7-9C67-C4B11B94D21D}" type="datetimeFigureOut">
              <a:rPr lang="en-US" dirty="0"/>
              <a:t>2/16/2023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dirty="0"/>
              <a:t>‹#›</a:t>
            </a:fld>
            <a:endParaRPr lang="en-US" dirty="0"/>
          </a:p>
        </p:txBody>
      </p:sp>
    </p:spTree>
    <p:extLst>
      <p:ext uri="{BB962C8B-B14F-4D97-AF65-F5344CB8AC3E}">
        <p14:creationId xmlns:p14="http://schemas.microsoft.com/office/powerpoint/2010/main" val="2408170422"/>
      </p:ext>
    </p:extLst>
  </p:cSld>
  <p:clrMapOvr>
    <a:masterClrMapping/>
  </p:clrMapOvr>
  <p:transition>
    <p:split orient="vert" dir="in"/>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a:t>Click to edit Master title style</a:t>
            </a:r>
            <a:endParaRPr lang="en-US" dirty="0"/>
          </a:p>
        </p:txBody>
      </p:sp>
      <p:sp>
        <p:nvSpPr>
          <p:cNvPr id="3" name="Text Placeholder 2"/>
          <p:cNvSpPr>
            <a:spLocks noGrp="1"/>
          </p:cNvSpPr>
          <p:nvPr>
            <p:ph type="body" idx="1"/>
          </p:nvPr>
        </p:nvSpPr>
        <p:spPr>
          <a:xfrm>
            <a:off x="1066800" y="2048256"/>
            <a:ext cx="4754880" cy="640080"/>
          </a:xfrm>
        </p:spPr>
        <p:txBody>
          <a:bodyPr anchor="ctr">
            <a:normAutofit/>
          </a:bodyPr>
          <a:lstStyle>
            <a:lvl1pPr marL="0" indent="0">
              <a:buNone/>
              <a:defRPr sz="2000" b="1">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069848" y="2743200"/>
            <a:ext cx="4754880" cy="3291840"/>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364224" y="2048256"/>
            <a:ext cx="4754880" cy="640080"/>
          </a:xfrm>
        </p:spPr>
        <p:txBody>
          <a:bodyPr anchor="ctr">
            <a:normAutofit/>
          </a:bodyPr>
          <a:lstStyle>
            <a:lvl1pPr marL="0" indent="0">
              <a:buNone/>
              <a:defRPr sz="2000" b="1">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364224" y="2743200"/>
            <a:ext cx="4754880" cy="3291840"/>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9B3762C0-B258-48F1-ADE6-176B4174CCDD}" type="datetimeFigureOut">
              <a:rPr lang="en-US" dirty="0"/>
              <a:t>2/16/2023</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dirty="0"/>
              <a:t>‹#›</a:t>
            </a:fld>
            <a:endParaRPr lang="en-US" dirty="0"/>
          </a:p>
        </p:txBody>
      </p:sp>
    </p:spTree>
    <p:extLst>
      <p:ext uri="{BB962C8B-B14F-4D97-AF65-F5344CB8AC3E}">
        <p14:creationId xmlns:p14="http://schemas.microsoft.com/office/powerpoint/2010/main" val="514374290"/>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2" Type="http://schemas.openxmlformats.org/officeDocument/2006/relationships/theme" Target="../theme/theme2.xml"/><Relationship Id="rId1" Type="http://schemas.openxmlformats.org/officeDocument/2006/relationships/slideLayout" Target="../slideLayouts/slideLayout4.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12.xml"/><Relationship Id="rId13" Type="http://schemas.openxmlformats.org/officeDocument/2006/relationships/image" Target="../media/image4.png"/><Relationship Id="rId3" Type="http://schemas.openxmlformats.org/officeDocument/2006/relationships/slideLayout" Target="../slideLayouts/slideLayout7.xml"/><Relationship Id="rId7" Type="http://schemas.openxmlformats.org/officeDocument/2006/relationships/slideLayout" Target="../slideLayouts/slideLayout11.xml"/><Relationship Id="rId12" Type="http://schemas.openxmlformats.org/officeDocument/2006/relationships/theme" Target="../theme/theme3.xml"/><Relationship Id="rId2" Type="http://schemas.openxmlformats.org/officeDocument/2006/relationships/slideLayout" Target="../slideLayouts/slideLayout6.xml"/><Relationship Id="rId1" Type="http://schemas.openxmlformats.org/officeDocument/2006/relationships/slideLayout" Target="../slideLayouts/slideLayout5.xml"/><Relationship Id="rId6" Type="http://schemas.openxmlformats.org/officeDocument/2006/relationships/slideLayout" Target="../slideLayouts/slideLayout10.xml"/><Relationship Id="rId11" Type="http://schemas.openxmlformats.org/officeDocument/2006/relationships/slideLayout" Target="../slideLayouts/slideLayout15.xml"/><Relationship Id="rId5" Type="http://schemas.openxmlformats.org/officeDocument/2006/relationships/slideLayout" Target="../slideLayouts/slideLayout9.xml"/><Relationship Id="rId15" Type="http://schemas.openxmlformats.org/officeDocument/2006/relationships/image" Target="../media/image5.png"/><Relationship Id="rId10" Type="http://schemas.openxmlformats.org/officeDocument/2006/relationships/slideLayout" Target="../slideLayouts/slideLayout14.xml"/><Relationship Id="rId4" Type="http://schemas.openxmlformats.org/officeDocument/2006/relationships/slideLayout" Target="../slideLayouts/slideLayout8.xml"/><Relationship Id="rId9" Type="http://schemas.openxmlformats.org/officeDocument/2006/relationships/slideLayout" Target="../slideLayouts/slideLayout13.xml"/><Relationship Id="rId14" Type="http://schemas.microsoft.com/office/2007/relationships/hdphoto" Target="../media/hdphoto1.wdp"/></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bwMode="gray">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bwMode="gray">
          <a:xfrm>
            <a:off x="615749" y="800556"/>
            <a:ext cx="10959050" cy="270843"/>
          </a:xfrm>
          <a:prstGeom prst="rect">
            <a:avLst/>
          </a:prstGeom>
        </p:spPr>
        <p:txBody>
          <a:bodyPr vert="horz" wrap="square" lIns="0" tIns="0" rIns="0" bIns="0" rtlCol="0" anchor="t" anchorCtr="0">
            <a:spAutoFit/>
          </a:bodyPr>
          <a:lstStyle/>
          <a:p>
            <a:r>
              <a:rPr lang="en-US"/>
              <a:t>Click to edit Master title style</a:t>
            </a:r>
            <a:endParaRPr lang="en-GB" dirty="0"/>
          </a:p>
        </p:txBody>
      </p:sp>
      <p:cxnSp>
        <p:nvCxnSpPr>
          <p:cNvPr id="8" name="Straight Connector 7"/>
          <p:cNvCxnSpPr/>
          <p:nvPr/>
        </p:nvCxnSpPr>
        <p:spPr bwMode="auto">
          <a:xfrm>
            <a:off x="615392" y="489775"/>
            <a:ext cx="10959050" cy="0"/>
          </a:xfrm>
          <a:prstGeom prst="line">
            <a:avLst/>
          </a:prstGeom>
          <a:solidFill>
            <a:schemeClr val="accent1"/>
          </a:solidFill>
          <a:ln w="6350" cap="flat" cmpd="sng" algn="ctr">
            <a:solidFill>
              <a:schemeClr val="tx1"/>
            </a:solidFill>
            <a:prstDash val="solid"/>
            <a:round/>
            <a:headEnd type="none" w="med" len="med"/>
            <a:tailEnd type="none" w="lg" len="med"/>
          </a:ln>
          <a:effectLst/>
        </p:spPr>
      </p:cxnSp>
      <p:sp>
        <p:nvSpPr>
          <p:cNvPr id="13" name="TextBox 12"/>
          <p:cNvSpPr txBox="1"/>
          <p:nvPr/>
        </p:nvSpPr>
        <p:spPr>
          <a:xfrm>
            <a:off x="5776539" y="6434890"/>
            <a:ext cx="638922" cy="97703"/>
          </a:xfrm>
          <a:prstGeom prst="rect">
            <a:avLst/>
          </a:prstGeom>
          <a:noFill/>
        </p:spPr>
        <p:txBody>
          <a:bodyPr wrap="square" lIns="0" tIns="0" rIns="0" bIns="0" rtlCol="0">
            <a:spAutoFit/>
          </a:bodyPr>
          <a:lstStyle/>
          <a:p>
            <a:pPr algn="ctr"/>
            <a:fld id="{B8186998-85CC-4FAE-B5DF-3D8FF224E2EC}" type="slidenum">
              <a:rPr lang="en-GB" sz="635" b="1" smtClean="0">
                <a:solidFill>
                  <a:schemeClr val="tx2"/>
                </a:solidFill>
              </a:rPr>
              <a:pPr algn="ctr"/>
              <a:t>‹#›</a:t>
            </a:fld>
            <a:endParaRPr lang="en-GB" sz="635" b="1" dirty="0">
              <a:solidFill>
                <a:schemeClr val="tx2"/>
              </a:solidFill>
            </a:endParaRPr>
          </a:p>
        </p:txBody>
      </p:sp>
      <p:cxnSp>
        <p:nvCxnSpPr>
          <p:cNvPr id="14" name="Straight Connector 13"/>
          <p:cNvCxnSpPr/>
          <p:nvPr/>
        </p:nvCxnSpPr>
        <p:spPr bwMode="auto">
          <a:xfrm>
            <a:off x="615392" y="6369469"/>
            <a:ext cx="10959050" cy="0"/>
          </a:xfrm>
          <a:prstGeom prst="line">
            <a:avLst/>
          </a:prstGeom>
          <a:solidFill>
            <a:schemeClr val="accent1"/>
          </a:solidFill>
          <a:ln w="6350" cap="flat" cmpd="sng" algn="ctr">
            <a:solidFill>
              <a:schemeClr val="tx1"/>
            </a:solidFill>
            <a:prstDash val="solid"/>
            <a:round/>
            <a:headEnd type="none" w="med" len="med"/>
            <a:tailEnd type="none" w="lg" len="med"/>
          </a:ln>
          <a:effectLst/>
        </p:spPr>
      </p:cxnSp>
      <p:sp>
        <p:nvSpPr>
          <p:cNvPr id="3" name="Text Placeholder 2"/>
          <p:cNvSpPr>
            <a:spLocks noGrp="1"/>
          </p:cNvSpPr>
          <p:nvPr>
            <p:ph type="body" idx="1"/>
          </p:nvPr>
        </p:nvSpPr>
        <p:spPr>
          <a:xfrm>
            <a:off x="609963" y="1966833"/>
            <a:ext cx="10972076" cy="3992701"/>
          </a:xfrm>
          <a:prstGeom prst="rect">
            <a:avLst/>
          </a:prstGeom>
        </p:spPr>
        <p:txBody>
          <a:bodyPr vert="horz" lIns="0" tIns="0" rIns="0" bIns="0" rtlCol="0">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675504463"/>
      </p:ext>
    </p:extLst>
  </p:cSld>
  <p:clrMap bg1="lt1" tx1="dk1" bg2="lt2" tx2="dk2" accent1="accent1" accent2="accent2" accent3="accent3" accent4="accent4" accent5="accent5" accent6="accent6" hlink="hlink" folHlink="folHlink"/>
  <p:sldLayoutIdLst>
    <p:sldLayoutId id="2147483649" r:id="rId1"/>
    <p:sldLayoutId id="2147484062" r:id="rId2"/>
    <p:sldLayoutId id="2147484063" r:id="rId3"/>
  </p:sldLayoutIdLst>
  <p:txStyles>
    <p:titleStyle>
      <a:lvl1pPr algn="l" defTabSz="1043056" rtl="0" eaLnBrk="1" latinLnBrk="0" hangingPunct="1">
        <a:lnSpc>
          <a:spcPct val="80000"/>
        </a:lnSpc>
        <a:spcBef>
          <a:spcPct val="0"/>
        </a:spcBef>
        <a:buNone/>
        <a:defRPr sz="2200" b="1" kern="1200" cap="all" baseline="0">
          <a:solidFill>
            <a:schemeClr val="tx2"/>
          </a:solidFill>
          <a:latin typeface="+mj-lt"/>
          <a:ea typeface="+mj-ea"/>
          <a:cs typeface="+mj-cs"/>
        </a:defRPr>
      </a:lvl1pPr>
    </p:titleStyle>
    <p:bodyStyle>
      <a:lvl1pPr marL="0" indent="0" algn="l" defTabSz="1043056" rtl="0" eaLnBrk="1" latinLnBrk="0" hangingPunct="1">
        <a:lnSpc>
          <a:spcPct val="100000"/>
        </a:lnSpc>
        <a:spcBef>
          <a:spcPts val="0"/>
        </a:spcBef>
        <a:spcAft>
          <a:spcPts val="600"/>
        </a:spcAft>
        <a:buFont typeface="Arial" pitchFamily="34" charset="0"/>
        <a:buNone/>
        <a:defRPr sz="1000" b="1" kern="1200">
          <a:solidFill>
            <a:schemeClr val="tx2"/>
          </a:solidFill>
          <a:latin typeface="+mn-lt"/>
          <a:ea typeface="+mn-ea"/>
          <a:cs typeface="+mn-cs"/>
        </a:defRPr>
      </a:lvl1pPr>
      <a:lvl2pPr marL="0" indent="0" algn="l" defTabSz="1043056" rtl="0" eaLnBrk="1" latinLnBrk="0" hangingPunct="1">
        <a:lnSpc>
          <a:spcPct val="100000"/>
        </a:lnSpc>
        <a:spcBef>
          <a:spcPts val="0"/>
        </a:spcBef>
        <a:spcAft>
          <a:spcPts val="600"/>
        </a:spcAft>
        <a:buFont typeface="Arial" pitchFamily="34" charset="0"/>
        <a:buNone/>
        <a:defRPr sz="1000" kern="1200">
          <a:solidFill>
            <a:schemeClr val="tx1"/>
          </a:solidFill>
          <a:latin typeface="+mn-lt"/>
          <a:ea typeface="+mn-ea"/>
          <a:cs typeface="+mn-cs"/>
        </a:defRPr>
      </a:lvl2pPr>
      <a:lvl3pPr marL="179388" indent="-179388" algn="l" defTabSz="1043056" rtl="0" eaLnBrk="1" latinLnBrk="0" hangingPunct="1">
        <a:lnSpc>
          <a:spcPct val="100000"/>
        </a:lnSpc>
        <a:spcBef>
          <a:spcPts val="0"/>
        </a:spcBef>
        <a:spcAft>
          <a:spcPts val="600"/>
        </a:spcAft>
        <a:buFont typeface="Trebuchet MS" pitchFamily="34" charset="0"/>
        <a:buChar char="•"/>
        <a:defRPr sz="1000" kern="1200">
          <a:solidFill>
            <a:schemeClr val="tx1"/>
          </a:solidFill>
          <a:latin typeface="+mn-lt"/>
          <a:ea typeface="+mn-ea"/>
          <a:cs typeface="+mn-cs"/>
        </a:defRPr>
      </a:lvl3pPr>
      <a:lvl4pPr marL="357188" indent="-177800" algn="l" defTabSz="1043056" rtl="0" eaLnBrk="1" latinLnBrk="0" hangingPunct="1">
        <a:lnSpc>
          <a:spcPct val="100000"/>
        </a:lnSpc>
        <a:spcBef>
          <a:spcPts val="0"/>
        </a:spcBef>
        <a:spcAft>
          <a:spcPts val="600"/>
        </a:spcAft>
        <a:buFont typeface="Trebuchet MS" pitchFamily="34" charset="0"/>
        <a:buChar char="–"/>
        <a:defRPr sz="1000" kern="1200">
          <a:solidFill>
            <a:schemeClr val="tx1"/>
          </a:solidFill>
          <a:latin typeface="+mn-lt"/>
          <a:ea typeface="+mn-ea"/>
          <a:cs typeface="+mn-cs"/>
        </a:defRPr>
      </a:lvl4pPr>
      <a:lvl5pPr marL="536575" indent="-179388" algn="l" defTabSz="1043056" rtl="0" eaLnBrk="1" latinLnBrk="0" hangingPunct="1">
        <a:lnSpc>
          <a:spcPct val="100000"/>
        </a:lnSpc>
        <a:spcBef>
          <a:spcPts val="0"/>
        </a:spcBef>
        <a:spcAft>
          <a:spcPts val="600"/>
        </a:spcAft>
        <a:buClr>
          <a:schemeClr val="tx1"/>
        </a:buClr>
        <a:buFont typeface="Arial" panose="020B0604020202020204" pitchFamily="34" charset="0"/>
        <a:buChar char="̵"/>
        <a:defRPr sz="1000" kern="1200">
          <a:solidFill>
            <a:schemeClr val="tx1"/>
          </a:solidFill>
          <a:latin typeface="+mn-lt"/>
          <a:ea typeface="+mn-ea"/>
          <a:cs typeface="+mn-cs"/>
        </a:defRPr>
      </a:lvl5pPr>
      <a:lvl6pPr marL="539750" indent="0" algn="l" defTabSz="1043056" rtl="0" eaLnBrk="1" latinLnBrk="0" hangingPunct="1">
        <a:lnSpc>
          <a:spcPct val="100000"/>
        </a:lnSpc>
        <a:spcBef>
          <a:spcPts val="0"/>
        </a:spcBef>
        <a:spcAft>
          <a:spcPts val="600"/>
        </a:spcAft>
        <a:buClr>
          <a:schemeClr val="tx1"/>
        </a:buClr>
        <a:buFont typeface="Arial" panose="020B0604020202020204" pitchFamily="34" charset="0"/>
        <a:buNone/>
        <a:defRPr lang="en-GB" sz="900" kern="1200" baseline="0" dirty="0" smtClean="0">
          <a:solidFill>
            <a:schemeClr val="tx1"/>
          </a:solidFill>
          <a:latin typeface="+mn-lt"/>
          <a:ea typeface="+mn-ea"/>
          <a:cs typeface="+mn-cs"/>
        </a:defRPr>
      </a:lvl6pPr>
      <a:lvl7pPr marL="539750" indent="0" algn="l" defTabSz="1043056" rtl="0" eaLnBrk="1" latinLnBrk="0" hangingPunct="1">
        <a:lnSpc>
          <a:spcPct val="100000"/>
        </a:lnSpc>
        <a:spcBef>
          <a:spcPts val="0"/>
        </a:spcBef>
        <a:spcAft>
          <a:spcPts val="600"/>
        </a:spcAft>
        <a:buClr>
          <a:schemeClr val="tx1"/>
        </a:buClr>
        <a:buFont typeface="Arial" panose="020B0604020202020204" pitchFamily="34" charset="0"/>
        <a:buNone/>
        <a:defRPr sz="900" kern="1200">
          <a:solidFill>
            <a:schemeClr val="tx1"/>
          </a:solidFill>
          <a:latin typeface="+mn-lt"/>
          <a:ea typeface="+mn-ea"/>
          <a:cs typeface="+mn-cs"/>
        </a:defRPr>
      </a:lvl7pPr>
      <a:lvl8pPr marL="539750" indent="0" algn="l" defTabSz="1043056" rtl="0" eaLnBrk="1" latinLnBrk="0" hangingPunct="1">
        <a:lnSpc>
          <a:spcPct val="100000"/>
        </a:lnSpc>
        <a:spcBef>
          <a:spcPts val="0"/>
        </a:spcBef>
        <a:spcAft>
          <a:spcPts val="600"/>
        </a:spcAft>
        <a:buClr>
          <a:schemeClr val="tx1"/>
        </a:buClr>
        <a:buFont typeface="Arial" panose="020B0604020202020204" pitchFamily="34" charset="0"/>
        <a:buNone/>
        <a:defRPr sz="900" kern="1200">
          <a:solidFill>
            <a:schemeClr val="tx1"/>
          </a:solidFill>
          <a:latin typeface="+mn-lt"/>
          <a:ea typeface="+mn-ea"/>
          <a:cs typeface="+mn-cs"/>
        </a:defRPr>
      </a:lvl8pPr>
      <a:lvl9pPr marL="539750" indent="0" algn="l" defTabSz="1043056" rtl="0" eaLnBrk="1" latinLnBrk="0" hangingPunct="1">
        <a:lnSpc>
          <a:spcPct val="100000"/>
        </a:lnSpc>
        <a:spcBef>
          <a:spcPts val="0"/>
        </a:spcBef>
        <a:spcAft>
          <a:spcPts val="600"/>
        </a:spcAft>
        <a:buClr>
          <a:schemeClr val="tx1"/>
        </a:buClr>
        <a:buFont typeface="Arial" panose="020B0604020202020204" pitchFamily="34" charset="0"/>
        <a:buNone/>
        <a:defRPr sz="900" kern="1200">
          <a:solidFill>
            <a:schemeClr val="tx1"/>
          </a:solidFill>
          <a:latin typeface="+mn-lt"/>
          <a:ea typeface="+mn-ea"/>
          <a:cs typeface="+mn-cs"/>
        </a:defRPr>
      </a:lvl9pPr>
    </p:bodyStyle>
    <p:otherStyle>
      <a:defPPr>
        <a:defRPr lang="en-US"/>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3" name="Group 2">
            <a:extLst>
              <a:ext uri="{FF2B5EF4-FFF2-40B4-BE49-F238E27FC236}">
                <a16:creationId xmlns:a16="http://schemas.microsoft.com/office/drawing/2014/main" id="{BFEA230A-BA87-4255-B830-B066394EEB58}"/>
              </a:ext>
            </a:extLst>
          </p:cNvPr>
          <p:cNvGrpSpPr/>
          <p:nvPr userDrawn="1"/>
        </p:nvGrpSpPr>
        <p:grpSpPr>
          <a:xfrm>
            <a:off x="0" y="6546850"/>
            <a:ext cx="12192000" cy="311150"/>
            <a:chOff x="0" y="6546850"/>
            <a:chExt cx="9144000" cy="311150"/>
          </a:xfrm>
          <a:solidFill>
            <a:schemeClr val="tx2"/>
          </a:solidFill>
        </p:grpSpPr>
        <p:sp>
          <p:nvSpPr>
            <p:cNvPr id="21" name="Rectangle 20">
              <a:extLst>
                <a:ext uri="{FF2B5EF4-FFF2-40B4-BE49-F238E27FC236}">
                  <a16:creationId xmlns:a16="http://schemas.microsoft.com/office/drawing/2014/main" id="{6E77D42C-7B14-4563-A2A8-51E0C884352A}"/>
                </a:ext>
              </a:extLst>
            </p:cNvPr>
            <p:cNvSpPr/>
            <p:nvPr/>
          </p:nvSpPr>
          <p:spPr>
            <a:xfrm>
              <a:off x="0" y="6546850"/>
              <a:ext cx="9144000" cy="311150"/>
            </a:xfrm>
            <a:prstGeom prst="rect">
              <a:avLst/>
            </a:prstGeom>
            <a:grp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dirty="0"/>
            </a:p>
          </p:txBody>
        </p:sp>
        <p:sp>
          <p:nvSpPr>
            <p:cNvPr id="24" name="Footer Placeholder 2">
              <a:extLst>
                <a:ext uri="{FF2B5EF4-FFF2-40B4-BE49-F238E27FC236}">
                  <a16:creationId xmlns:a16="http://schemas.microsoft.com/office/drawing/2014/main" id="{C5969BB8-E180-438E-AF47-EC01C8981013}"/>
                </a:ext>
              </a:extLst>
            </p:cNvPr>
            <p:cNvSpPr txBox="1">
              <a:spLocks/>
            </p:cNvSpPr>
            <p:nvPr/>
          </p:nvSpPr>
          <p:spPr>
            <a:xfrm>
              <a:off x="1828800" y="6553200"/>
              <a:ext cx="5486400" cy="304800"/>
            </a:xfrm>
            <a:prstGeom prst="rect">
              <a:avLst/>
            </a:prstGeom>
            <a:grpFill/>
          </p:spPr>
          <p:txBody>
            <a:bodyPr anchor="ctr"/>
            <a:lstStyle>
              <a:lvl1pPr algn="l" eaLnBrk="1" latinLnBrk="0" hangingPunct="1">
                <a:defRPr kumimoji="0" sz="800">
                  <a:solidFill>
                    <a:schemeClr val="accent2"/>
                  </a:solidFill>
                </a:defRPr>
              </a:lvl1pPr>
            </a:lstStyle>
            <a:p>
              <a:pPr algn="ctr" defTabSz="457200" fontAlgn="auto">
                <a:spcBef>
                  <a:spcPts val="0"/>
                </a:spcBef>
                <a:spcAft>
                  <a:spcPts val="0"/>
                </a:spcAft>
                <a:defRPr/>
              </a:pPr>
              <a:r>
                <a:rPr lang="en-US" sz="900" dirty="0">
                  <a:solidFill>
                    <a:schemeClr val="bg1"/>
                  </a:solidFill>
                  <a:latin typeface="Arial" pitchFamily="34" charset="0"/>
                </a:rPr>
                <a:t>© Operational Excellence Consulting.  All rights reserved.</a:t>
              </a:r>
            </a:p>
          </p:txBody>
        </p:sp>
      </p:grpSp>
      <p:sp>
        <p:nvSpPr>
          <p:cNvPr id="4099" name="Title Placeholder 21">
            <a:extLst>
              <a:ext uri="{FF2B5EF4-FFF2-40B4-BE49-F238E27FC236}">
                <a16:creationId xmlns:a16="http://schemas.microsoft.com/office/drawing/2014/main" id="{1B0919A3-62AC-4DAC-ADFA-947749461AF9}"/>
              </a:ext>
            </a:extLst>
          </p:cNvPr>
          <p:cNvSpPr>
            <a:spLocks noGrp="1"/>
          </p:cNvSpPr>
          <p:nvPr>
            <p:ph type="title"/>
          </p:nvPr>
        </p:nvSpPr>
        <p:spPr bwMode="auto">
          <a:xfrm>
            <a:off x="508000" y="381001"/>
            <a:ext cx="11176000" cy="669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4100" name="Text Placeholder 12">
            <a:extLst>
              <a:ext uri="{FF2B5EF4-FFF2-40B4-BE49-F238E27FC236}">
                <a16:creationId xmlns:a16="http://schemas.microsoft.com/office/drawing/2014/main" id="{DB911F66-8E8A-423D-81C1-2923EC2ED019}"/>
              </a:ext>
            </a:extLst>
          </p:cNvPr>
          <p:cNvSpPr>
            <a:spLocks noGrp="1"/>
          </p:cNvSpPr>
          <p:nvPr>
            <p:ph type="body" idx="1"/>
          </p:nvPr>
        </p:nvSpPr>
        <p:spPr bwMode="auto">
          <a:xfrm>
            <a:off x="508000" y="1524000"/>
            <a:ext cx="11176000" cy="495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23" name="TextBox 22">
            <a:extLst>
              <a:ext uri="{FF2B5EF4-FFF2-40B4-BE49-F238E27FC236}">
                <a16:creationId xmlns:a16="http://schemas.microsoft.com/office/drawing/2014/main" id="{ADB37140-38F7-4EAA-B10F-65ABB857DDEF}"/>
              </a:ext>
            </a:extLst>
          </p:cNvPr>
          <p:cNvSpPr txBox="1"/>
          <p:nvPr userDrawn="1"/>
        </p:nvSpPr>
        <p:spPr>
          <a:xfrm>
            <a:off x="10464800" y="6553200"/>
            <a:ext cx="1727200" cy="304800"/>
          </a:xfrm>
          <a:prstGeom prst="rect">
            <a:avLst/>
          </a:prstGeom>
        </p:spPr>
        <p:txBody>
          <a:bodyPr/>
          <a:lstStyle>
            <a:lvl1pPr defTabSz="457200" eaLnBrk="0" hangingPunct="0">
              <a:defRPr>
                <a:solidFill>
                  <a:schemeClr val="tx1"/>
                </a:solidFill>
                <a:latin typeface="Tahoma" panose="020B0604030504040204" pitchFamily="34" charset="0"/>
                <a:cs typeface="Arial" panose="020B0604020202020204" pitchFamily="34" charset="0"/>
              </a:defRPr>
            </a:lvl1pPr>
            <a:lvl2pPr marL="742950" indent="-285750" defTabSz="457200" eaLnBrk="0" hangingPunct="0">
              <a:defRPr>
                <a:solidFill>
                  <a:schemeClr val="tx1"/>
                </a:solidFill>
                <a:latin typeface="Tahoma" panose="020B0604030504040204" pitchFamily="34" charset="0"/>
                <a:cs typeface="Arial" panose="020B0604020202020204" pitchFamily="34" charset="0"/>
              </a:defRPr>
            </a:lvl2pPr>
            <a:lvl3pPr marL="1143000" indent="-228600" defTabSz="457200" eaLnBrk="0" hangingPunct="0">
              <a:defRPr>
                <a:solidFill>
                  <a:schemeClr val="tx1"/>
                </a:solidFill>
                <a:latin typeface="Tahoma" panose="020B0604030504040204" pitchFamily="34" charset="0"/>
                <a:cs typeface="Arial" panose="020B0604020202020204" pitchFamily="34" charset="0"/>
              </a:defRPr>
            </a:lvl3pPr>
            <a:lvl4pPr marL="1600200" indent="-228600" defTabSz="457200" eaLnBrk="0" hangingPunct="0">
              <a:defRPr>
                <a:solidFill>
                  <a:schemeClr val="tx1"/>
                </a:solidFill>
                <a:latin typeface="Tahoma" panose="020B0604030504040204" pitchFamily="34" charset="0"/>
                <a:cs typeface="Arial" panose="020B0604020202020204" pitchFamily="34" charset="0"/>
              </a:defRPr>
            </a:lvl4pPr>
            <a:lvl5pPr marL="2057400" indent="-228600" defTabSz="457200" eaLnBrk="0" hangingPunct="0">
              <a:defRPr>
                <a:solidFill>
                  <a:schemeClr val="tx1"/>
                </a:solidFill>
                <a:latin typeface="Tahoma" panose="020B060403050404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Tahoma" panose="020B060403050404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Tahoma" panose="020B060403050404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Tahoma" panose="020B060403050404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Tahoma" panose="020B0604030504040204" pitchFamily="34" charset="0"/>
                <a:cs typeface="Arial" panose="020B0604020202020204" pitchFamily="34" charset="0"/>
              </a:defRPr>
            </a:lvl9pPr>
          </a:lstStyle>
          <a:p>
            <a:pPr algn="r" eaLnBrk="1" hangingPunct="1"/>
            <a:fld id="{57940317-ABD9-4D12-AC3E-5F6BC98BED28}" type="slidenum">
              <a:rPr lang="en-US" altLang="en-US" sz="1400">
                <a:solidFill>
                  <a:schemeClr val="bg1"/>
                </a:solidFill>
                <a:latin typeface="Arial" panose="020B0604020202020204" pitchFamily="34" charset="0"/>
              </a:rPr>
              <a:pPr algn="r" eaLnBrk="1" hangingPunct="1"/>
              <a:t>‹#›</a:t>
            </a:fld>
            <a:endParaRPr lang="en-US" altLang="en-US" sz="1400">
              <a:solidFill>
                <a:schemeClr val="bg1"/>
              </a:solidFill>
              <a:latin typeface="Arial" panose="020B0604020202020204" pitchFamily="34" charset="0"/>
            </a:endParaRPr>
          </a:p>
        </p:txBody>
      </p:sp>
      <p:sp>
        <p:nvSpPr>
          <p:cNvPr id="2" name="Rectangle 1">
            <a:extLst>
              <a:ext uri="{FF2B5EF4-FFF2-40B4-BE49-F238E27FC236}">
                <a16:creationId xmlns:a16="http://schemas.microsoft.com/office/drawing/2014/main" id="{EFC4E314-6416-44AC-9332-7DBDFF100567}"/>
              </a:ext>
            </a:extLst>
          </p:cNvPr>
          <p:cNvSpPr/>
          <p:nvPr userDrawn="1"/>
        </p:nvSpPr>
        <p:spPr>
          <a:xfrm>
            <a:off x="0" y="0"/>
            <a:ext cx="12192000" cy="3048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p>
        </p:txBody>
      </p:sp>
    </p:spTree>
  </p:cSld>
  <p:clrMap bg1="lt1" tx1="dk1" bg2="lt2" tx2="dk2" accent1="accent1" accent2="accent2" accent3="accent3" accent4="accent4" accent5="accent5" accent6="accent6" hlink="hlink" folHlink="folHlink"/>
  <p:sldLayoutIdLst>
    <p:sldLayoutId id="2147483998" r:id="rId1"/>
  </p:sldLayoutIdLst>
  <p:transition/>
  <p:hf hdr="0" dt="0"/>
  <p:txStyles>
    <p:titleStyle>
      <a:lvl1pPr algn="l" rtl="0" eaLnBrk="0" fontAlgn="base" hangingPunct="0">
        <a:spcBef>
          <a:spcPct val="0"/>
        </a:spcBef>
        <a:spcAft>
          <a:spcPct val="0"/>
        </a:spcAft>
        <a:defRPr sz="3600" b="1" kern="1200">
          <a:solidFill>
            <a:schemeClr val="tx2"/>
          </a:solidFill>
          <a:latin typeface="Arial Narrow" pitchFamily="34" charset="0"/>
          <a:ea typeface="+mj-ea"/>
          <a:cs typeface="Arial" pitchFamily="34" charset="0"/>
        </a:defRPr>
      </a:lvl1pPr>
      <a:lvl2pPr algn="l" rtl="0" eaLnBrk="0" fontAlgn="base" hangingPunct="0">
        <a:spcBef>
          <a:spcPct val="0"/>
        </a:spcBef>
        <a:spcAft>
          <a:spcPct val="0"/>
        </a:spcAft>
        <a:defRPr sz="3600" b="1">
          <a:solidFill>
            <a:schemeClr val="tx2"/>
          </a:solidFill>
          <a:latin typeface="Arial Narrow" panose="020B0606020202030204" pitchFamily="34" charset="0"/>
          <a:cs typeface="Arial" pitchFamily="34" charset="0"/>
        </a:defRPr>
      </a:lvl2pPr>
      <a:lvl3pPr algn="l" rtl="0" eaLnBrk="0" fontAlgn="base" hangingPunct="0">
        <a:spcBef>
          <a:spcPct val="0"/>
        </a:spcBef>
        <a:spcAft>
          <a:spcPct val="0"/>
        </a:spcAft>
        <a:defRPr sz="3600" b="1">
          <a:solidFill>
            <a:schemeClr val="tx2"/>
          </a:solidFill>
          <a:latin typeface="Arial Narrow" panose="020B0606020202030204" pitchFamily="34" charset="0"/>
          <a:cs typeface="Arial" pitchFamily="34" charset="0"/>
        </a:defRPr>
      </a:lvl3pPr>
      <a:lvl4pPr algn="l" rtl="0" eaLnBrk="0" fontAlgn="base" hangingPunct="0">
        <a:spcBef>
          <a:spcPct val="0"/>
        </a:spcBef>
        <a:spcAft>
          <a:spcPct val="0"/>
        </a:spcAft>
        <a:defRPr sz="3600" b="1">
          <a:solidFill>
            <a:schemeClr val="tx2"/>
          </a:solidFill>
          <a:latin typeface="Arial Narrow" panose="020B0606020202030204" pitchFamily="34" charset="0"/>
          <a:cs typeface="Arial" pitchFamily="34" charset="0"/>
        </a:defRPr>
      </a:lvl4pPr>
      <a:lvl5pPr algn="l" rtl="0" eaLnBrk="0" fontAlgn="base" hangingPunct="0">
        <a:spcBef>
          <a:spcPct val="0"/>
        </a:spcBef>
        <a:spcAft>
          <a:spcPct val="0"/>
        </a:spcAft>
        <a:defRPr sz="3600" b="1">
          <a:solidFill>
            <a:schemeClr val="tx2"/>
          </a:solidFill>
          <a:latin typeface="Arial Narrow" panose="020B0606020202030204" pitchFamily="34" charset="0"/>
          <a:cs typeface="Arial" pitchFamily="34" charset="0"/>
        </a:defRPr>
      </a:lvl5pPr>
      <a:lvl6pPr marL="457200" algn="l" rtl="0" fontAlgn="base">
        <a:spcBef>
          <a:spcPct val="0"/>
        </a:spcBef>
        <a:spcAft>
          <a:spcPct val="0"/>
        </a:spcAft>
        <a:defRPr sz="3200">
          <a:solidFill>
            <a:schemeClr val="tx2"/>
          </a:solidFill>
          <a:latin typeface="Trebuchet MS" pitchFamily="34" charset="0"/>
        </a:defRPr>
      </a:lvl6pPr>
      <a:lvl7pPr marL="914400" algn="l" rtl="0" fontAlgn="base">
        <a:spcBef>
          <a:spcPct val="0"/>
        </a:spcBef>
        <a:spcAft>
          <a:spcPct val="0"/>
        </a:spcAft>
        <a:defRPr sz="3200">
          <a:solidFill>
            <a:schemeClr val="tx2"/>
          </a:solidFill>
          <a:latin typeface="Trebuchet MS" pitchFamily="34" charset="0"/>
        </a:defRPr>
      </a:lvl7pPr>
      <a:lvl8pPr marL="1371600" algn="l" rtl="0" fontAlgn="base">
        <a:spcBef>
          <a:spcPct val="0"/>
        </a:spcBef>
        <a:spcAft>
          <a:spcPct val="0"/>
        </a:spcAft>
        <a:defRPr sz="3200">
          <a:solidFill>
            <a:schemeClr val="tx2"/>
          </a:solidFill>
          <a:latin typeface="Trebuchet MS" pitchFamily="34" charset="0"/>
        </a:defRPr>
      </a:lvl8pPr>
      <a:lvl9pPr marL="1828800" algn="l" rtl="0" fontAlgn="base">
        <a:spcBef>
          <a:spcPct val="0"/>
        </a:spcBef>
        <a:spcAft>
          <a:spcPct val="0"/>
        </a:spcAft>
        <a:defRPr sz="3200">
          <a:solidFill>
            <a:schemeClr val="tx2"/>
          </a:solidFill>
          <a:latin typeface="Trebuchet MS" pitchFamily="34" charset="0"/>
        </a:defRPr>
      </a:lvl9pPr>
    </p:titleStyle>
    <p:bodyStyle>
      <a:lvl1pPr marL="365125" indent="-255588" algn="l" rtl="0" eaLnBrk="0" fontAlgn="base" hangingPunct="0">
        <a:spcBef>
          <a:spcPct val="0"/>
        </a:spcBef>
        <a:spcAft>
          <a:spcPts val="1200"/>
        </a:spcAft>
        <a:buSzPct val="100000"/>
        <a:buFont typeface="Georgia" panose="02040502050405020303" pitchFamily="18" charset="0"/>
        <a:buChar char="•"/>
        <a:defRPr sz="2400" kern="1200">
          <a:solidFill>
            <a:schemeClr val="tx1"/>
          </a:solidFill>
          <a:latin typeface="Arial" pitchFamily="34" charset="0"/>
          <a:ea typeface="+mn-ea"/>
          <a:cs typeface="Arial" pitchFamily="34" charset="0"/>
        </a:defRPr>
      </a:lvl1pPr>
      <a:lvl2pPr marL="657225" indent="-246063" algn="l" rtl="0" eaLnBrk="0" fontAlgn="base" hangingPunct="0">
        <a:spcBef>
          <a:spcPct val="0"/>
        </a:spcBef>
        <a:spcAft>
          <a:spcPts val="1200"/>
        </a:spcAft>
        <a:buClr>
          <a:srgbClr val="FF6600"/>
        </a:buClr>
        <a:buFont typeface="Wingdings" panose="05000000000000000000" pitchFamily="2" charset="2"/>
        <a:buChar char="§"/>
        <a:defRPr sz="2000" kern="1200">
          <a:solidFill>
            <a:srgbClr val="1F497D"/>
          </a:solidFill>
          <a:latin typeface="Arial" pitchFamily="34" charset="0"/>
          <a:ea typeface="+mn-ea"/>
          <a:cs typeface="Arial" pitchFamily="34" charset="0"/>
        </a:defRPr>
      </a:lvl2pPr>
      <a:lvl3pPr marL="922338" indent="-219075" algn="l" rtl="0" eaLnBrk="0" fontAlgn="base" hangingPunct="0">
        <a:spcBef>
          <a:spcPct val="0"/>
        </a:spcBef>
        <a:spcAft>
          <a:spcPts val="1200"/>
        </a:spcAft>
        <a:buClr>
          <a:schemeClr val="tx2"/>
        </a:buClr>
        <a:buSzPct val="80000"/>
        <a:buFont typeface="Wingdings" panose="05000000000000000000" pitchFamily="2" charset="2"/>
        <a:buChar char="Ø"/>
        <a:defRPr sz="2000" kern="1200">
          <a:solidFill>
            <a:srgbClr val="984807"/>
          </a:solidFill>
          <a:latin typeface="Arial" pitchFamily="34" charset="0"/>
          <a:ea typeface="+mn-ea"/>
          <a:cs typeface="Arial" pitchFamily="34" charset="0"/>
        </a:defRPr>
      </a:lvl3pPr>
      <a:lvl4pPr marL="1179513" indent="-200025" algn="l" rtl="0" eaLnBrk="0" fontAlgn="base" hangingPunct="0">
        <a:spcBef>
          <a:spcPct val="0"/>
        </a:spcBef>
        <a:spcAft>
          <a:spcPts val="1200"/>
        </a:spcAft>
        <a:buClr>
          <a:schemeClr val="accent1"/>
        </a:buClr>
        <a:buFont typeface="Arial" panose="020B0604020202020204" pitchFamily="34" charset="0"/>
        <a:buChar char="•"/>
        <a:defRPr sz="2000" kern="1200">
          <a:solidFill>
            <a:schemeClr val="accent1"/>
          </a:solidFill>
          <a:latin typeface="Arial" pitchFamily="34" charset="0"/>
          <a:ea typeface="+mn-ea"/>
          <a:cs typeface="Arial" pitchFamily="34" charset="0"/>
        </a:defRPr>
      </a:lvl4pPr>
      <a:lvl5pPr marL="1389063" indent="-182563" algn="l" rtl="0" eaLnBrk="0" fontAlgn="base" hangingPunct="0">
        <a:spcBef>
          <a:spcPct val="0"/>
        </a:spcBef>
        <a:spcAft>
          <a:spcPts val="1200"/>
        </a:spcAft>
        <a:buClr>
          <a:srgbClr val="A04DA3"/>
        </a:buClr>
        <a:buFont typeface="Georgia" panose="02040502050405020303" pitchFamily="18" charset="0"/>
        <a:buChar char="▫"/>
        <a:defRPr sz="2000" kern="1200">
          <a:solidFill>
            <a:srgbClr val="A04DA3"/>
          </a:solidFill>
          <a:latin typeface="Arial" pitchFamily="34" charset="0"/>
          <a:ea typeface="+mn-ea"/>
          <a:cs typeface="Arial" pitchFamily="34" charset="0"/>
        </a:defRPr>
      </a:lvl5pPr>
      <a:lvl6pPr marL="1609344" indent="-182880" algn="l" rtl="0" eaLnBrk="1" latinLnBrk="0" hangingPunct="1">
        <a:spcBef>
          <a:spcPts val="300"/>
        </a:spcBef>
        <a:buClr>
          <a:schemeClr val="accent3"/>
        </a:buClr>
        <a:buFont typeface="Georgia"/>
        <a:buChar char="▫"/>
        <a:defRPr kumimoji="0" sz="1800" kern="1200">
          <a:solidFill>
            <a:schemeClr val="accent3"/>
          </a:solidFill>
          <a:latin typeface="+mn-lt"/>
          <a:ea typeface="+mn-ea"/>
          <a:cs typeface="+mn-cs"/>
        </a:defRPr>
      </a:lvl6pPr>
      <a:lvl7pPr marL="1828800" indent="-182880" algn="l" rtl="0" eaLnBrk="1" latinLnBrk="0" hangingPunct="1">
        <a:spcBef>
          <a:spcPts val="300"/>
        </a:spcBef>
        <a:buClr>
          <a:schemeClr val="accent3"/>
        </a:buClr>
        <a:buFont typeface="Georgia"/>
        <a:buChar char="▫"/>
        <a:defRPr kumimoji="0" sz="1600" kern="1200">
          <a:solidFill>
            <a:schemeClr val="accent3"/>
          </a:solidFill>
          <a:latin typeface="+mn-lt"/>
          <a:ea typeface="+mn-ea"/>
          <a:cs typeface="+mn-cs"/>
        </a:defRPr>
      </a:lvl7pPr>
      <a:lvl8pPr marL="2029968" indent="-182880" algn="l" rtl="0" eaLnBrk="1" latinLnBrk="0" hangingPunct="1">
        <a:spcBef>
          <a:spcPts val="300"/>
        </a:spcBef>
        <a:buClr>
          <a:schemeClr val="accent3"/>
        </a:buClr>
        <a:buFont typeface="Georgia"/>
        <a:buChar char="◦"/>
        <a:defRPr kumimoji="0" sz="1500" kern="1200">
          <a:solidFill>
            <a:schemeClr val="accent3"/>
          </a:solidFill>
          <a:latin typeface="+mn-lt"/>
          <a:ea typeface="+mn-ea"/>
          <a:cs typeface="+mn-cs"/>
        </a:defRPr>
      </a:lvl8pPr>
      <a:lvl9pPr marL="2240280" indent="-182880" algn="l" rtl="0" eaLnBrk="1" latinLnBrk="0" hangingPunct="1">
        <a:spcBef>
          <a:spcPts val="300"/>
        </a:spcBef>
        <a:buClr>
          <a:schemeClr val="accent3"/>
        </a:buClr>
        <a:buFont typeface="Georgia"/>
        <a:buChar char="◦"/>
        <a:defRPr kumimoji="0" sz="1400" kern="1200" baseline="0">
          <a:solidFill>
            <a:schemeClr val="accent3"/>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69848" y="484632"/>
            <a:ext cx="10058400" cy="1609344"/>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1069848" y="2121408"/>
            <a:ext cx="10058400" cy="4050792"/>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964424" y="6272784"/>
            <a:ext cx="3273552" cy="365125"/>
          </a:xfrm>
          <a:prstGeom prst="rect">
            <a:avLst/>
          </a:prstGeom>
        </p:spPr>
        <p:txBody>
          <a:bodyPr vert="horz" lIns="91440" tIns="45720" rIns="91440" bIns="45720" rtlCol="0" anchor="ctr"/>
          <a:lstStyle>
            <a:lvl1pPr algn="r">
              <a:defRPr sz="1100">
                <a:solidFill>
                  <a:schemeClr val="tx2"/>
                </a:solidFill>
              </a:defRPr>
            </a:lvl1pPr>
          </a:lstStyle>
          <a:p>
            <a:fld id="{8664C608-40B1-4030-A28D-5B74BC98ADCE}" type="datetimeFigureOut">
              <a:rPr lang="en-US" dirty="0"/>
              <a:t>2/16/2023</a:t>
            </a:fld>
            <a:endParaRPr lang="en-US" dirty="0"/>
          </a:p>
        </p:txBody>
      </p:sp>
      <p:sp>
        <p:nvSpPr>
          <p:cNvPr id="5" name="Footer Placeholder 4"/>
          <p:cNvSpPr>
            <a:spLocks noGrp="1"/>
          </p:cNvSpPr>
          <p:nvPr>
            <p:ph type="ftr" sz="quarter" idx="3"/>
          </p:nvPr>
        </p:nvSpPr>
        <p:spPr>
          <a:xfrm>
            <a:off x="1088136" y="6272784"/>
            <a:ext cx="6327648" cy="365125"/>
          </a:xfrm>
          <a:prstGeom prst="rect">
            <a:avLst/>
          </a:prstGeom>
        </p:spPr>
        <p:txBody>
          <a:bodyPr vert="horz" lIns="91440" tIns="45720" rIns="91440" bIns="45720" rtlCol="0" anchor="ctr"/>
          <a:lstStyle>
            <a:lvl1pPr algn="l">
              <a:defRPr sz="1100">
                <a:solidFill>
                  <a:schemeClr val="tx2"/>
                </a:solidFill>
              </a:defRPr>
            </a:lvl1pPr>
          </a:lstStyle>
          <a:p>
            <a:endParaRPr lang="en-US" dirty="0"/>
          </a:p>
        </p:txBody>
      </p:sp>
      <p:grpSp>
        <p:nvGrpSpPr>
          <p:cNvPr id="7" name="Group 6"/>
          <p:cNvGrpSpPr>
            <a:grpSpLocks noChangeAspect="1"/>
          </p:cNvGrpSpPr>
          <p:nvPr/>
        </p:nvGrpSpPr>
        <p:grpSpPr>
          <a:xfrm>
            <a:off x="11401725" y="6229681"/>
            <a:ext cx="457200" cy="457200"/>
            <a:chOff x="11361456" y="6195813"/>
            <a:chExt cx="548640" cy="548640"/>
          </a:xfrm>
        </p:grpSpPr>
        <p:sp>
          <p:nvSpPr>
            <p:cNvPr id="8" name="Oval 7"/>
            <p:cNvSpPr/>
            <p:nvPr/>
          </p:nvSpPr>
          <p:spPr>
            <a:xfrm>
              <a:off x="11361456" y="6195813"/>
              <a:ext cx="548640" cy="548640"/>
            </a:xfrm>
            <a:prstGeom prst="ellipse">
              <a:avLst/>
            </a:prstGeom>
            <a:blipFill dpi="0" rotWithShape="1">
              <a:blip r:embed="rId13">
                <a:duotone>
                  <a:schemeClr val="accent1">
                    <a:shade val="45000"/>
                    <a:satMod val="135000"/>
                  </a:schemeClr>
                  <a:prstClr val="white"/>
                </a:duotone>
                <a:extLst>
                  <a:ext uri="{BEBA8EAE-BF5A-486C-A8C5-ECC9F3942E4B}">
                    <a14:imgProps xmlns:a14="http://schemas.microsoft.com/office/drawing/2010/main">
                      <a14:imgLayer r:embed="rId14">
                        <a14:imgEffect>
                          <a14:saturation sat="95000"/>
                        </a14:imgEffect>
                        <a14:imgEffect>
                          <a14:brightnessContrast bright="-40000" contrast="20000"/>
                        </a14:imgEffect>
                      </a14:imgLayer>
                    </a14:imgProps>
                  </a:ext>
                </a:extLst>
              </a:blip>
              <a:srcRect/>
              <a:tile tx="50800" ty="0" sx="85000" sy="85000" flip="none" algn="tl"/>
            </a:blipFill>
            <a:ln w="25400" cap="flat" cmpd="sng" algn="ctr">
              <a:noFill/>
              <a:prstDash val="solid"/>
            </a:ln>
            <a:effectLst/>
          </p:spPr>
        </p:sp>
        <p:sp>
          <p:nvSpPr>
            <p:cNvPr id="9" name="Oval 8"/>
            <p:cNvSpPr/>
            <p:nvPr/>
          </p:nvSpPr>
          <p:spPr>
            <a:xfrm>
              <a:off x="11396488" y="6230844"/>
              <a:ext cx="478576" cy="478578"/>
            </a:xfrm>
            <a:prstGeom prst="ellipse">
              <a:avLst/>
            </a:prstGeom>
            <a:noFill/>
            <a:ln w="12700" cap="flat" cmpd="sng" algn="ctr">
              <a:solidFill>
                <a:srgbClr val="FFFFFF"/>
              </a:solidFill>
              <a:prstDash val="solid"/>
            </a:ln>
            <a:effectLst/>
          </p:spPr>
        </p:sp>
      </p:grpSp>
      <p:sp>
        <p:nvSpPr>
          <p:cNvPr id="6" name="Slide Number Placeholder 5"/>
          <p:cNvSpPr>
            <a:spLocks noGrp="1"/>
          </p:cNvSpPr>
          <p:nvPr>
            <p:ph type="sldNum" sz="quarter" idx="4"/>
          </p:nvPr>
        </p:nvSpPr>
        <p:spPr>
          <a:xfrm>
            <a:off x="11311128" y="6272784"/>
            <a:ext cx="640080" cy="365125"/>
          </a:xfrm>
          <a:prstGeom prst="rect">
            <a:avLst/>
          </a:prstGeom>
        </p:spPr>
        <p:txBody>
          <a:bodyPr vert="horz" lIns="91440" tIns="45720" rIns="91440" bIns="45720" rtlCol="0" anchor="ctr"/>
          <a:lstStyle>
            <a:lvl1pPr algn="ctr">
              <a:defRPr sz="1400" b="1">
                <a:solidFill>
                  <a:srgbClr val="FFFFFF"/>
                </a:solidFill>
                <a:latin typeface="+mj-lt"/>
              </a:defRPr>
            </a:lvl1pPr>
          </a:lstStyle>
          <a:p>
            <a:fld id="{4FAB73BC-B049-4115-A692-8D63A059BFB8}" type="slidenum">
              <a:rPr lang="en-US" dirty="0"/>
              <a:pPr/>
              <a:t>‹#›</a:t>
            </a:fld>
            <a:endParaRPr lang="en-US" dirty="0"/>
          </a:p>
        </p:txBody>
      </p:sp>
    </p:spTree>
    <p:extLst>
      <p:ext uri="{BB962C8B-B14F-4D97-AF65-F5344CB8AC3E}">
        <p14:creationId xmlns:p14="http://schemas.microsoft.com/office/powerpoint/2010/main" val="615389052"/>
      </p:ext>
    </p:extLst>
  </p:cSld>
  <p:clrMap bg1="lt1" tx1="dk1" bg2="lt2" tx2="dk2" accent1="accent1" accent2="accent2" accent3="accent3" accent4="accent4" accent5="accent5" accent6="accent6" hlink="hlink" folHlink="folHlink"/>
  <p:sldLayoutIdLst>
    <p:sldLayoutId id="2147484065" r:id="rId1"/>
    <p:sldLayoutId id="2147484066" r:id="rId2"/>
    <p:sldLayoutId id="2147484067" r:id="rId3"/>
    <p:sldLayoutId id="2147484068" r:id="rId4"/>
    <p:sldLayoutId id="2147484069" r:id="rId5"/>
    <p:sldLayoutId id="2147484070" r:id="rId6"/>
    <p:sldLayoutId id="2147484071" r:id="rId7"/>
    <p:sldLayoutId id="2147484072" r:id="rId8"/>
    <p:sldLayoutId id="2147484073" r:id="rId9"/>
    <p:sldLayoutId id="2147484074" r:id="rId10"/>
    <p:sldLayoutId id="2147484075" r:id="rId11"/>
  </p:sldLayoutIdLst>
  <p:txStyles>
    <p:titleStyle>
      <a:lvl1pPr algn="l" defTabSz="914400" rtl="0" eaLnBrk="1" latinLnBrk="0" hangingPunct="1">
        <a:lnSpc>
          <a:spcPct val="90000"/>
        </a:lnSpc>
        <a:spcBef>
          <a:spcPct val="0"/>
        </a:spcBef>
        <a:buNone/>
        <a:defRPr sz="5400" kern="1200" cap="all" baseline="0">
          <a:blipFill>
            <a:blip r:embed="rId15">
              <a:extLst>
                <a:ext uri="{28A0092B-C50C-407E-A947-70E740481C1C}">
                  <a14:useLocalDpi xmlns:a14="http://schemas.microsoft.com/office/drawing/2010/main" val="0"/>
                </a:ext>
              </a:extLst>
            </a:blip>
            <a:tile tx="6350" ty="-127000" sx="65000" sy="64000" flip="none" algn="tl"/>
          </a:blipFill>
          <a:latin typeface="+mj-lt"/>
          <a:ea typeface="+mj-ea"/>
          <a:cs typeface="+mj-cs"/>
        </a:defRPr>
      </a:lvl1pPr>
    </p:titleStyle>
    <p:bodyStyle>
      <a:lvl1pPr marL="182880" indent="-182880" algn="l" defTabSz="914400" rtl="0" eaLnBrk="1" latinLnBrk="0" hangingPunct="1">
        <a:lnSpc>
          <a:spcPct val="90000"/>
        </a:lnSpc>
        <a:spcBef>
          <a:spcPts val="1200"/>
        </a:spcBef>
        <a:buClr>
          <a:schemeClr val="accent1">
            <a:lumMod val="75000"/>
          </a:schemeClr>
        </a:buClr>
        <a:buSzPct val="85000"/>
        <a:buFont typeface="Wingdings" pitchFamily="2" charset="2"/>
        <a:buChar char="§"/>
        <a:defRPr sz="2000" kern="1200">
          <a:solidFill>
            <a:schemeClr val="tx1"/>
          </a:solidFill>
          <a:latin typeface="+mn-lt"/>
          <a:ea typeface="+mn-ea"/>
          <a:cs typeface="+mn-cs"/>
        </a:defRPr>
      </a:lvl1pPr>
      <a:lvl2pPr marL="45720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800" kern="1200">
          <a:solidFill>
            <a:schemeClr val="tx1"/>
          </a:solidFill>
          <a:latin typeface="+mn-lt"/>
          <a:ea typeface="+mn-ea"/>
          <a:cs typeface="+mn-cs"/>
        </a:defRPr>
      </a:lvl2pPr>
      <a:lvl3pPr marL="73152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3pPr>
      <a:lvl4pPr marL="100584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4pPr>
      <a:lvl5pPr marL="128016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5pPr>
      <a:lvl6pPr marL="16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6pPr>
      <a:lvl7pPr marL="19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7pPr>
      <a:lvl8pPr marL="22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8pPr>
      <a:lvl9pPr marL="25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8.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1.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8.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5.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8.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7.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8.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2.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8.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8.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4C4133F-A44E-41F8-A04E-FD4DB0144572}"/>
              </a:ext>
            </a:extLst>
          </p:cNvPr>
          <p:cNvSpPr>
            <a:spLocks noGrp="1"/>
          </p:cNvSpPr>
          <p:nvPr>
            <p:ph type="title"/>
          </p:nvPr>
        </p:nvSpPr>
        <p:spPr>
          <a:xfrm>
            <a:off x="814532" y="2351061"/>
            <a:ext cx="10959050" cy="812530"/>
          </a:xfrm>
        </p:spPr>
        <p:txBody>
          <a:bodyPr>
            <a:normAutofit fontScale="90000"/>
          </a:bodyPr>
          <a:lstStyle/>
          <a:p>
            <a:r>
              <a:rPr lang="en-ZW" dirty="0"/>
              <a:t>TOTAL PRODUCTIVE MAINTENANCE &amp; TqM</a:t>
            </a:r>
            <a:br>
              <a:rPr lang="en-ZW" dirty="0"/>
            </a:br>
            <a:br>
              <a:rPr lang="en-ZW" dirty="0"/>
            </a:br>
            <a:r>
              <a:rPr lang="en-ZW" dirty="0"/>
              <a:t>Looking after your equipment</a:t>
            </a:r>
          </a:p>
        </p:txBody>
      </p:sp>
    </p:spTree>
    <p:extLst>
      <p:ext uri="{BB962C8B-B14F-4D97-AF65-F5344CB8AC3E}">
        <p14:creationId xmlns:p14="http://schemas.microsoft.com/office/powerpoint/2010/main" val="1243186687"/>
      </p:ext>
    </p:extLst>
  </p:cSld>
  <p:clrMapOvr>
    <a:masterClrMapping/>
  </p:clrMapOvr>
  <p:transition>
    <p:split orient="vert" dir="in"/>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BD6E78-B7FC-47A1-9C07-0AF93D97F6F8}"/>
              </a:ext>
            </a:extLst>
          </p:cNvPr>
          <p:cNvSpPr>
            <a:spLocks noGrp="1"/>
          </p:cNvSpPr>
          <p:nvPr>
            <p:ph type="title"/>
          </p:nvPr>
        </p:nvSpPr>
        <p:spPr>
          <a:xfrm>
            <a:off x="963831" y="121404"/>
            <a:ext cx="10058400" cy="1323083"/>
          </a:xfrm>
        </p:spPr>
        <p:txBody>
          <a:bodyPr/>
          <a:lstStyle/>
          <a:p>
            <a:r>
              <a:rPr lang="en-US" altLang="en-US" b="1" dirty="0"/>
              <a:t>Six Big Equipment Losses</a:t>
            </a:r>
            <a:endParaRPr lang="en-ZW" b="1" dirty="0"/>
          </a:p>
        </p:txBody>
      </p:sp>
      <p:grpSp>
        <p:nvGrpSpPr>
          <p:cNvPr id="7" name="Group 2">
            <a:extLst>
              <a:ext uri="{FF2B5EF4-FFF2-40B4-BE49-F238E27FC236}">
                <a16:creationId xmlns:a16="http://schemas.microsoft.com/office/drawing/2014/main" id="{6A480ED2-7046-4314-81BA-5649E0C97A42}"/>
              </a:ext>
            </a:extLst>
          </p:cNvPr>
          <p:cNvGrpSpPr>
            <a:grpSpLocks/>
          </p:cNvGrpSpPr>
          <p:nvPr/>
        </p:nvGrpSpPr>
        <p:grpSpPr bwMode="auto">
          <a:xfrm>
            <a:off x="1056596" y="1399761"/>
            <a:ext cx="8251825" cy="4879975"/>
            <a:chOff x="406953" y="1332768"/>
            <a:chExt cx="8251504" cy="4880396"/>
          </a:xfrm>
        </p:grpSpPr>
        <p:grpSp>
          <p:nvGrpSpPr>
            <p:cNvPr id="8" name="Group 13">
              <a:extLst>
                <a:ext uri="{FF2B5EF4-FFF2-40B4-BE49-F238E27FC236}">
                  <a16:creationId xmlns:a16="http://schemas.microsoft.com/office/drawing/2014/main" id="{43EC4EBA-3909-40B6-8F35-0FED0087F80B}"/>
                </a:ext>
              </a:extLst>
            </p:cNvPr>
            <p:cNvGrpSpPr>
              <a:grpSpLocks/>
            </p:cNvGrpSpPr>
            <p:nvPr/>
          </p:nvGrpSpPr>
          <p:grpSpPr bwMode="auto">
            <a:xfrm>
              <a:off x="406953" y="1336364"/>
              <a:ext cx="6529986" cy="4876800"/>
              <a:chOff x="533400" y="1219200"/>
              <a:chExt cx="6845779" cy="5105400"/>
            </a:xfrm>
          </p:grpSpPr>
          <p:graphicFrame>
            <p:nvGraphicFramePr>
              <p:cNvPr id="16" name="Diagram 15">
                <a:extLst>
                  <a:ext uri="{FF2B5EF4-FFF2-40B4-BE49-F238E27FC236}">
                    <a16:creationId xmlns:a16="http://schemas.microsoft.com/office/drawing/2014/main" id="{8B9F6D1D-2C7B-47B1-8D9C-0D7D426E33A0}"/>
                  </a:ext>
                </a:extLst>
              </p:cNvPr>
              <p:cNvGraphicFramePr/>
              <p:nvPr/>
            </p:nvGraphicFramePr>
            <p:xfrm>
              <a:off x="533400" y="1600200"/>
              <a:ext cx="6845779" cy="47244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7" name="TextBox 24">
                <a:extLst>
                  <a:ext uri="{FF2B5EF4-FFF2-40B4-BE49-F238E27FC236}">
                    <a16:creationId xmlns:a16="http://schemas.microsoft.com/office/drawing/2014/main" id="{0174CD44-E94E-4488-8C96-BEC4DE5FBD46}"/>
                  </a:ext>
                </a:extLst>
              </p:cNvPr>
              <p:cNvSpPr txBox="1">
                <a:spLocks noChangeArrowheads="1"/>
              </p:cNvSpPr>
              <p:nvPr/>
            </p:nvSpPr>
            <p:spPr bwMode="auto">
              <a:xfrm>
                <a:off x="5405702" y="1219200"/>
                <a:ext cx="1858951" cy="3222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Tahoma" panose="020B0604030504040204" pitchFamily="34" charset="0"/>
                    <a:cs typeface="Arial" panose="020B0604020202020204" pitchFamily="34" charset="0"/>
                  </a:defRPr>
                </a:lvl1pPr>
                <a:lvl2pPr marL="742950" indent="-285750" eaLnBrk="0" hangingPunct="0">
                  <a:defRPr>
                    <a:solidFill>
                      <a:schemeClr val="tx1"/>
                    </a:solidFill>
                    <a:latin typeface="Tahoma" panose="020B0604030504040204" pitchFamily="34" charset="0"/>
                    <a:cs typeface="Arial" panose="020B0604020202020204" pitchFamily="34" charset="0"/>
                  </a:defRPr>
                </a:lvl2pPr>
                <a:lvl3pPr marL="1143000" indent="-228600" eaLnBrk="0" hangingPunct="0">
                  <a:defRPr>
                    <a:solidFill>
                      <a:schemeClr val="tx1"/>
                    </a:solidFill>
                    <a:latin typeface="Tahoma" panose="020B0604030504040204" pitchFamily="34" charset="0"/>
                    <a:cs typeface="Arial" panose="020B0604020202020204" pitchFamily="34" charset="0"/>
                  </a:defRPr>
                </a:lvl3pPr>
                <a:lvl4pPr marL="1600200" indent="-228600" eaLnBrk="0" hangingPunct="0">
                  <a:defRPr>
                    <a:solidFill>
                      <a:schemeClr val="tx1"/>
                    </a:solidFill>
                    <a:latin typeface="Tahoma" panose="020B0604030504040204" pitchFamily="34" charset="0"/>
                    <a:cs typeface="Arial" panose="020B0604020202020204" pitchFamily="34" charset="0"/>
                  </a:defRPr>
                </a:lvl4pPr>
                <a:lvl5pPr marL="2057400" indent="-228600" eaLnBrk="0" hangingPunct="0">
                  <a:defRPr>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Tahoma" panose="020B0604030504040204" pitchFamily="34" charset="0"/>
                    <a:cs typeface="Arial" panose="020B0604020202020204" pitchFamily="34" charset="0"/>
                  </a:defRPr>
                </a:lvl9pPr>
              </a:lstStyle>
              <a:p>
                <a:pPr algn="ctr" eaLnBrk="1" hangingPunct="1"/>
                <a:r>
                  <a:rPr lang="en-US" altLang="en-US" sz="1400" b="1" dirty="0">
                    <a:latin typeface="Arial" panose="020B0604020202020204" pitchFamily="34" charset="0"/>
                  </a:rPr>
                  <a:t>Six Big Losses</a:t>
                </a:r>
              </a:p>
            </p:txBody>
          </p:sp>
        </p:grpSp>
        <p:sp>
          <p:nvSpPr>
            <p:cNvPr id="9" name="TextBox 7">
              <a:extLst>
                <a:ext uri="{FF2B5EF4-FFF2-40B4-BE49-F238E27FC236}">
                  <a16:creationId xmlns:a16="http://schemas.microsoft.com/office/drawing/2014/main" id="{8F6430C7-8E79-41C1-92B5-CAB4DC0D344F}"/>
                </a:ext>
              </a:extLst>
            </p:cNvPr>
            <p:cNvSpPr txBox="1">
              <a:spLocks noChangeArrowheads="1"/>
            </p:cNvSpPr>
            <p:nvPr/>
          </p:nvSpPr>
          <p:spPr bwMode="auto">
            <a:xfrm>
              <a:off x="6936903" y="1730049"/>
              <a:ext cx="1721554"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84138" indent="-84138" eaLnBrk="0" hangingPunct="0">
                <a:defRPr>
                  <a:solidFill>
                    <a:schemeClr val="tx1"/>
                  </a:solidFill>
                  <a:latin typeface="Tahoma" panose="020B0604030504040204" pitchFamily="34" charset="0"/>
                  <a:cs typeface="Arial" panose="020B0604020202020204" pitchFamily="34" charset="0"/>
                </a:defRPr>
              </a:lvl1pPr>
              <a:lvl2pPr marL="742950" indent="-285750" eaLnBrk="0" hangingPunct="0">
                <a:defRPr>
                  <a:solidFill>
                    <a:schemeClr val="tx1"/>
                  </a:solidFill>
                  <a:latin typeface="Tahoma" panose="020B0604030504040204" pitchFamily="34" charset="0"/>
                  <a:cs typeface="Arial" panose="020B0604020202020204" pitchFamily="34" charset="0"/>
                </a:defRPr>
              </a:lvl2pPr>
              <a:lvl3pPr marL="1143000" indent="-228600" eaLnBrk="0" hangingPunct="0">
                <a:defRPr>
                  <a:solidFill>
                    <a:schemeClr val="tx1"/>
                  </a:solidFill>
                  <a:latin typeface="Tahoma" panose="020B0604030504040204" pitchFamily="34" charset="0"/>
                  <a:cs typeface="Arial" panose="020B0604020202020204" pitchFamily="34" charset="0"/>
                </a:defRPr>
              </a:lvl3pPr>
              <a:lvl4pPr marL="1600200" indent="-228600" eaLnBrk="0" hangingPunct="0">
                <a:defRPr>
                  <a:solidFill>
                    <a:schemeClr val="tx1"/>
                  </a:solidFill>
                  <a:latin typeface="Tahoma" panose="020B0604030504040204" pitchFamily="34" charset="0"/>
                  <a:cs typeface="Arial" panose="020B0604020202020204" pitchFamily="34" charset="0"/>
                </a:defRPr>
              </a:lvl4pPr>
              <a:lvl5pPr marL="2057400" indent="-228600" eaLnBrk="0" hangingPunct="0">
                <a:defRPr>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Tahoma" panose="020B0604030504040204" pitchFamily="34" charset="0"/>
                  <a:cs typeface="Arial" panose="020B0604020202020204" pitchFamily="34" charset="0"/>
                </a:defRPr>
              </a:lvl9pPr>
            </a:lstStyle>
            <a:p>
              <a:pPr eaLnBrk="1" hangingPunct="1">
                <a:buFont typeface="Wingdings" panose="05000000000000000000" pitchFamily="2" charset="2"/>
                <a:buChar char="§"/>
              </a:pPr>
              <a:r>
                <a:rPr lang="en-US" altLang="en-US" sz="1000" b="1" dirty="0"/>
                <a:t>Conveyors</a:t>
              </a:r>
            </a:p>
            <a:p>
              <a:pPr eaLnBrk="1" hangingPunct="1">
                <a:buFont typeface="Wingdings" panose="05000000000000000000" pitchFamily="2" charset="2"/>
                <a:buChar char="§"/>
              </a:pPr>
              <a:r>
                <a:rPr lang="en-US" altLang="en-US" sz="1000" b="1" dirty="0"/>
                <a:t>Transport</a:t>
              </a:r>
            </a:p>
            <a:p>
              <a:pPr eaLnBrk="1" hangingPunct="1">
                <a:buFont typeface="Wingdings" panose="05000000000000000000" pitchFamily="2" charset="2"/>
                <a:buChar char="§"/>
              </a:pPr>
              <a:r>
                <a:rPr lang="en-US" altLang="en-US" sz="1000" b="1" dirty="0"/>
                <a:t>Automatic welders</a:t>
              </a:r>
            </a:p>
          </p:txBody>
        </p:sp>
        <p:sp>
          <p:nvSpPr>
            <p:cNvPr id="10" name="TextBox 8">
              <a:extLst>
                <a:ext uri="{FF2B5EF4-FFF2-40B4-BE49-F238E27FC236}">
                  <a16:creationId xmlns:a16="http://schemas.microsoft.com/office/drawing/2014/main" id="{EB5B9F13-B41E-44F6-B334-8DEC4822C97E}"/>
                </a:ext>
              </a:extLst>
            </p:cNvPr>
            <p:cNvSpPr txBox="1">
              <a:spLocks noChangeArrowheads="1"/>
            </p:cNvSpPr>
            <p:nvPr/>
          </p:nvSpPr>
          <p:spPr bwMode="auto">
            <a:xfrm>
              <a:off x="6936903" y="2493930"/>
              <a:ext cx="1721554"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84138" indent="-84138" eaLnBrk="0" hangingPunct="0">
                <a:defRPr>
                  <a:solidFill>
                    <a:schemeClr val="tx1"/>
                  </a:solidFill>
                  <a:latin typeface="Tahoma" panose="020B0604030504040204" pitchFamily="34" charset="0"/>
                  <a:cs typeface="Arial" panose="020B0604020202020204" pitchFamily="34" charset="0"/>
                </a:defRPr>
              </a:lvl1pPr>
              <a:lvl2pPr marL="742950" indent="-285750" eaLnBrk="0" hangingPunct="0">
                <a:defRPr>
                  <a:solidFill>
                    <a:schemeClr val="tx1"/>
                  </a:solidFill>
                  <a:latin typeface="Tahoma" panose="020B0604030504040204" pitchFamily="34" charset="0"/>
                  <a:cs typeface="Arial" panose="020B0604020202020204" pitchFamily="34" charset="0"/>
                </a:defRPr>
              </a:lvl2pPr>
              <a:lvl3pPr marL="1143000" indent="-228600" eaLnBrk="0" hangingPunct="0">
                <a:defRPr>
                  <a:solidFill>
                    <a:schemeClr val="tx1"/>
                  </a:solidFill>
                  <a:latin typeface="Tahoma" panose="020B0604030504040204" pitchFamily="34" charset="0"/>
                  <a:cs typeface="Arial" panose="020B0604020202020204" pitchFamily="34" charset="0"/>
                </a:defRPr>
              </a:lvl3pPr>
              <a:lvl4pPr marL="1600200" indent="-228600" eaLnBrk="0" hangingPunct="0">
                <a:defRPr>
                  <a:solidFill>
                    <a:schemeClr val="tx1"/>
                  </a:solidFill>
                  <a:latin typeface="Tahoma" panose="020B0604030504040204" pitchFamily="34" charset="0"/>
                  <a:cs typeface="Arial" panose="020B0604020202020204" pitchFamily="34" charset="0"/>
                </a:defRPr>
              </a:lvl4pPr>
              <a:lvl5pPr marL="2057400" indent="-228600" eaLnBrk="0" hangingPunct="0">
                <a:defRPr>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Tahoma" panose="020B0604030504040204" pitchFamily="34" charset="0"/>
                  <a:cs typeface="Arial" panose="020B0604020202020204" pitchFamily="34" charset="0"/>
                </a:defRPr>
              </a:lvl9pPr>
            </a:lstStyle>
            <a:p>
              <a:pPr eaLnBrk="1" hangingPunct="1">
                <a:buFont typeface="Wingdings" panose="05000000000000000000" pitchFamily="2" charset="2"/>
                <a:buChar char="§"/>
              </a:pPr>
              <a:r>
                <a:rPr lang="en-US" altLang="en-US" sz="1000" b="1"/>
                <a:t>Presses</a:t>
              </a:r>
            </a:p>
            <a:p>
              <a:pPr eaLnBrk="1" hangingPunct="1">
                <a:buFont typeface="Wingdings" panose="05000000000000000000" pitchFamily="2" charset="2"/>
                <a:buChar char="§"/>
              </a:pPr>
              <a:r>
                <a:rPr lang="en-US" altLang="en-US" sz="1000" b="1"/>
                <a:t>Paint processes</a:t>
              </a:r>
            </a:p>
            <a:p>
              <a:pPr eaLnBrk="1" hangingPunct="1">
                <a:buFont typeface="Wingdings" panose="05000000000000000000" pitchFamily="2" charset="2"/>
                <a:buChar char="§"/>
              </a:pPr>
              <a:r>
                <a:rPr lang="en-US" altLang="en-US" sz="1000" b="1"/>
                <a:t>Molding machines</a:t>
              </a:r>
            </a:p>
          </p:txBody>
        </p:sp>
        <p:sp>
          <p:nvSpPr>
            <p:cNvPr id="11" name="TextBox 9">
              <a:extLst>
                <a:ext uri="{FF2B5EF4-FFF2-40B4-BE49-F238E27FC236}">
                  <a16:creationId xmlns:a16="http://schemas.microsoft.com/office/drawing/2014/main" id="{45FF90EC-99A6-4148-8D7D-8791885FA486}"/>
                </a:ext>
              </a:extLst>
            </p:cNvPr>
            <p:cNvSpPr txBox="1">
              <a:spLocks noChangeArrowheads="1"/>
            </p:cNvSpPr>
            <p:nvPr/>
          </p:nvSpPr>
          <p:spPr bwMode="auto">
            <a:xfrm>
              <a:off x="6936903" y="3282271"/>
              <a:ext cx="1721554"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84138" indent="-84138" eaLnBrk="0" hangingPunct="0">
                <a:defRPr>
                  <a:solidFill>
                    <a:schemeClr val="tx1"/>
                  </a:solidFill>
                  <a:latin typeface="Tahoma" panose="020B0604030504040204" pitchFamily="34" charset="0"/>
                  <a:cs typeface="Arial" panose="020B0604020202020204" pitchFamily="34" charset="0"/>
                </a:defRPr>
              </a:lvl1pPr>
              <a:lvl2pPr marL="742950" indent="-285750" eaLnBrk="0" hangingPunct="0">
                <a:defRPr>
                  <a:solidFill>
                    <a:schemeClr val="tx1"/>
                  </a:solidFill>
                  <a:latin typeface="Tahoma" panose="020B0604030504040204" pitchFamily="34" charset="0"/>
                  <a:cs typeface="Arial" panose="020B0604020202020204" pitchFamily="34" charset="0"/>
                </a:defRPr>
              </a:lvl2pPr>
              <a:lvl3pPr marL="1143000" indent="-228600" eaLnBrk="0" hangingPunct="0">
                <a:defRPr>
                  <a:solidFill>
                    <a:schemeClr val="tx1"/>
                  </a:solidFill>
                  <a:latin typeface="Tahoma" panose="020B0604030504040204" pitchFamily="34" charset="0"/>
                  <a:cs typeface="Arial" panose="020B0604020202020204" pitchFamily="34" charset="0"/>
                </a:defRPr>
              </a:lvl3pPr>
              <a:lvl4pPr marL="1600200" indent="-228600" eaLnBrk="0" hangingPunct="0">
                <a:defRPr>
                  <a:solidFill>
                    <a:schemeClr val="tx1"/>
                  </a:solidFill>
                  <a:latin typeface="Tahoma" panose="020B0604030504040204" pitchFamily="34" charset="0"/>
                  <a:cs typeface="Arial" panose="020B0604020202020204" pitchFamily="34" charset="0"/>
                </a:defRPr>
              </a:lvl4pPr>
              <a:lvl5pPr marL="2057400" indent="-228600" eaLnBrk="0" hangingPunct="0">
                <a:defRPr>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Tahoma" panose="020B0604030504040204" pitchFamily="34" charset="0"/>
                  <a:cs typeface="Arial" panose="020B0604020202020204" pitchFamily="34" charset="0"/>
                </a:defRPr>
              </a:lvl9pPr>
            </a:lstStyle>
            <a:p>
              <a:pPr eaLnBrk="1" hangingPunct="1">
                <a:buFont typeface="Wingdings" panose="05000000000000000000" pitchFamily="2" charset="2"/>
                <a:buChar char="§"/>
              </a:pPr>
              <a:r>
                <a:rPr lang="en-US" altLang="en-US" sz="1000" b="1"/>
                <a:t>Machine tools</a:t>
              </a:r>
            </a:p>
            <a:p>
              <a:pPr eaLnBrk="1" hangingPunct="1">
                <a:buFont typeface="Wingdings" panose="05000000000000000000" pitchFamily="2" charset="2"/>
                <a:buChar char="§"/>
              </a:pPr>
              <a:r>
                <a:rPr lang="en-US" altLang="en-US" sz="1000" b="1"/>
                <a:t>Presses</a:t>
              </a:r>
            </a:p>
          </p:txBody>
        </p:sp>
        <p:sp>
          <p:nvSpPr>
            <p:cNvPr id="12" name="TextBox 10">
              <a:extLst>
                <a:ext uri="{FF2B5EF4-FFF2-40B4-BE49-F238E27FC236}">
                  <a16:creationId xmlns:a16="http://schemas.microsoft.com/office/drawing/2014/main" id="{C64B9983-8517-48ED-AA78-8F392EE55A6A}"/>
                </a:ext>
              </a:extLst>
            </p:cNvPr>
            <p:cNvSpPr txBox="1">
              <a:spLocks noChangeArrowheads="1"/>
            </p:cNvSpPr>
            <p:nvPr/>
          </p:nvSpPr>
          <p:spPr bwMode="auto">
            <a:xfrm>
              <a:off x="6936903" y="4016049"/>
              <a:ext cx="1721554"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84138" indent="-84138" eaLnBrk="0" hangingPunct="0">
                <a:defRPr>
                  <a:solidFill>
                    <a:schemeClr val="tx1"/>
                  </a:solidFill>
                  <a:latin typeface="Tahoma" panose="020B0604030504040204" pitchFamily="34" charset="0"/>
                  <a:cs typeface="Arial" panose="020B0604020202020204" pitchFamily="34" charset="0"/>
                </a:defRPr>
              </a:lvl1pPr>
              <a:lvl2pPr marL="742950" indent="-285750" eaLnBrk="0" hangingPunct="0">
                <a:defRPr>
                  <a:solidFill>
                    <a:schemeClr val="tx1"/>
                  </a:solidFill>
                  <a:latin typeface="Tahoma" panose="020B0604030504040204" pitchFamily="34" charset="0"/>
                  <a:cs typeface="Arial" panose="020B0604020202020204" pitchFamily="34" charset="0"/>
                </a:defRPr>
              </a:lvl2pPr>
              <a:lvl3pPr marL="1143000" indent="-228600" eaLnBrk="0" hangingPunct="0">
                <a:defRPr>
                  <a:solidFill>
                    <a:schemeClr val="tx1"/>
                  </a:solidFill>
                  <a:latin typeface="Tahoma" panose="020B0604030504040204" pitchFamily="34" charset="0"/>
                  <a:cs typeface="Arial" panose="020B0604020202020204" pitchFamily="34" charset="0"/>
                </a:defRPr>
              </a:lvl3pPr>
              <a:lvl4pPr marL="1600200" indent="-228600" eaLnBrk="0" hangingPunct="0">
                <a:defRPr>
                  <a:solidFill>
                    <a:schemeClr val="tx1"/>
                  </a:solidFill>
                  <a:latin typeface="Tahoma" panose="020B0604030504040204" pitchFamily="34" charset="0"/>
                  <a:cs typeface="Arial" panose="020B0604020202020204" pitchFamily="34" charset="0"/>
                </a:defRPr>
              </a:lvl4pPr>
              <a:lvl5pPr marL="2057400" indent="-228600" eaLnBrk="0" hangingPunct="0">
                <a:defRPr>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Tahoma" panose="020B0604030504040204" pitchFamily="34" charset="0"/>
                  <a:cs typeface="Arial" panose="020B0604020202020204" pitchFamily="34" charset="0"/>
                </a:defRPr>
              </a:lvl9pPr>
            </a:lstStyle>
            <a:p>
              <a:pPr eaLnBrk="1" hangingPunct="1">
                <a:buFont typeface="Wingdings" panose="05000000000000000000" pitchFamily="2" charset="2"/>
                <a:buChar char="§"/>
              </a:pPr>
              <a:r>
                <a:rPr lang="en-US" altLang="en-US" sz="1000" b="1"/>
                <a:t>Transfer devices</a:t>
              </a:r>
            </a:p>
            <a:p>
              <a:pPr eaLnBrk="1" hangingPunct="1">
                <a:buFont typeface="Wingdings" panose="05000000000000000000" pitchFamily="2" charset="2"/>
                <a:buChar char="§"/>
              </a:pPr>
              <a:r>
                <a:rPr lang="en-US" altLang="en-US" sz="1000" b="1"/>
                <a:t>Sensors</a:t>
              </a:r>
            </a:p>
            <a:p>
              <a:pPr eaLnBrk="1" hangingPunct="1">
                <a:buFont typeface="Wingdings" panose="05000000000000000000" pitchFamily="2" charset="2"/>
                <a:buChar char="§"/>
              </a:pPr>
              <a:r>
                <a:rPr lang="en-US" altLang="en-US" sz="1000" b="1"/>
                <a:t>Automated assembly</a:t>
              </a:r>
            </a:p>
          </p:txBody>
        </p:sp>
        <p:sp>
          <p:nvSpPr>
            <p:cNvPr id="13" name="TextBox 11">
              <a:extLst>
                <a:ext uri="{FF2B5EF4-FFF2-40B4-BE49-F238E27FC236}">
                  <a16:creationId xmlns:a16="http://schemas.microsoft.com/office/drawing/2014/main" id="{055E29F6-7238-4457-9BD4-B6B0B25DB11A}"/>
                </a:ext>
              </a:extLst>
            </p:cNvPr>
            <p:cNvSpPr txBox="1">
              <a:spLocks noChangeArrowheads="1"/>
            </p:cNvSpPr>
            <p:nvPr/>
          </p:nvSpPr>
          <p:spPr bwMode="auto">
            <a:xfrm>
              <a:off x="6936903" y="4825086"/>
              <a:ext cx="1721554"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84138" indent="-84138" eaLnBrk="0" hangingPunct="0">
                <a:defRPr>
                  <a:solidFill>
                    <a:schemeClr val="tx1"/>
                  </a:solidFill>
                  <a:latin typeface="Tahoma" panose="020B0604030504040204" pitchFamily="34" charset="0"/>
                  <a:cs typeface="Arial" panose="020B0604020202020204" pitchFamily="34" charset="0"/>
                </a:defRPr>
              </a:lvl1pPr>
              <a:lvl2pPr marL="742950" indent="-285750" eaLnBrk="0" hangingPunct="0">
                <a:defRPr>
                  <a:solidFill>
                    <a:schemeClr val="tx1"/>
                  </a:solidFill>
                  <a:latin typeface="Tahoma" panose="020B0604030504040204" pitchFamily="34" charset="0"/>
                  <a:cs typeface="Arial" panose="020B0604020202020204" pitchFamily="34" charset="0"/>
                </a:defRPr>
              </a:lvl2pPr>
              <a:lvl3pPr marL="1143000" indent="-228600" eaLnBrk="0" hangingPunct="0">
                <a:defRPr>
                  <a:solidFill>
                    <a:schemeClr val="tx1"/>
                  </a:solidFill>
                  <a:latin typeface="Tahoma" panose="020B0604030504040204" pitchFamily="34" charset="0"/>
                  <a:cs typeface="Arial" panose="020B0604020202020204" pitchFamily="34" charset="0"/>
                </a:defRPr>
              </a:lvl3pPr>
              <a:lvl4pPr marL="1600200" indent="-228600" eaLnBrk="0" hangingPunct="0">
                <a:defRPr>
                  <a:solidFill>
                    <a:schemeClr val="tx1"/>
                  </a:solidFill>
                  <a:latin typeface="Tahoma" panose="020B0604030504040204" pitchFamily="34" charset="0"/>
                  <a:cs typeface="Arial" panose="020B0604020202020204" pitchFamily="34" charset="0"/>
                </a:defRPr>
              </a:lvl4pPr>
              <a:lvl5pPr marL="2057400" indent="-228600" eaLnBrk="0" hangingPunct="0">
                <a:defRPr>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Tahoma" panose="020B0604030504040204" pitchFamily="34" charset="0"/>
                  <a:cs typeface="Arial" panose="020B0604020202020204" pitchFamily="34" charset="0"/>
                </a:defRPr>
              </a:lvl9pPr>
            </a:lstStyle>
            <a:p>
              <a:pPr eaLnBrk="1" hangingPunct="1">
                <a:buFont typeface="Wingdings" panose="05000000000000000000" pitchFamily="2" charset="2"/>
                <a:buChar char="§"/>
              </a:pPr>
              <a:r>
                <a:rPr lang="en-US" altLang="en-US" sz="1000" b="1"/>
                <a:t>Grinding</a:t>
              </a:r>
            </a:p>
            <a:p>
              <a:pPr eaLnBrk="1" hangingPunct="1">
                <a:buFont typeface="Wingdings" panose="05000000000000000000" pitchFamily="2" charset="2"/>
                <a:buChar char="§"/>
              </a:pPr>
              <a:r>
                <a:rPr lang="en-US" altLang="en-US" sz="1000" b="1"/>
                <a:t>Presses</a:t>
              </a:r>
            </a:p>
            <a:p>
              <a:pPr eaLnBrk="1" hangingPunct="1">
                <a:buFont typeface="Wingdings" panose="05000000000000000000" pitchFamily="2" charset="2"/>
                <a:buChar char="§"/>
              </a:pPr>
              <a:r>
                <a:rPr lang="en-US" altLang="en-US" sz="1000" b="1"/>
                <a:t>Seam welding</a:t>
              </a:r>
            </a:p>
          </p:txBody>
        </p:sp>
        <p:sp>
          <p:nvSpPr>
            <p:cNvPr id="14" name="TextBox 12">
              <a:extLst>
                <a:ext uri="{FF2B5EF4-FFF2-40B4-BE49-F238E27FC236}">
                  <a16:creationId xmlns:a16="http://schemas.microsoft.com/office/drawing/2014/main" id="{1C0F17B3-457A-4496-A01F-5D2A2482274E}"/>
                </a:ext>
              </a:extLst>
            </p:cNvPr>
            <p:cNvSpPr txBox="1">
              <a:spLocks noChangeArrowheads="1"/>
            </p:cNvSpPr>
            <p:nvPr/>
          </p:nvSpPr>
          <p:spPr bwMode="auto">
            <a:xfrm>
              <a:off x="6936903" y="5596493"/>
              <a:ext cx="1721554"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84138" indent="-84138" eaLnBrk="0" hangingPunct="0">
                <a:defRPr>
                  <a:solidFill>
                    <a:schemeClr val="tx1"/>
                  </a:solidFill>
                  <a:latin typeface="Tahoma" panose="020B0604030504040204" pitchFamily="34" charset="0"/>
                  <a:cs typeface="Arial" panose="020B0604020202020204" pitchFamily="34" charset="0"/>
                </a:defRPr>
              </a:lvl1pPr>
              <a:lvl2pPr marL="742950" indent="-285750" eaLnBrk="0" hangingPunct="0">
                <a:defRPr>
                  <a:solidFill>
                    <a:schemeClr val="tx1"/>
                  </a:solidFill>
                  <a:latin typeface="Tahoma" panose="020B0604030504040204" pitchFamily="34" charset="0"/>
                  <a:cs typeface="Arial" panose="020B0604020202020204" pitchFamily="34" charset="0"/>
                </a:defRPr>
              </a:lvl2pPr>
              <a:lvl3pPr marL="1143000" indent="-228600" eaLnBrk="0" hangingPunct="0">
                <a:defRPr>
                  <a:solidFill>
                    <a:schemeClr val="tx1"/>
                  </a:solidFill>
                  <a:latin typeface="Tahoma" panose="020B0604030504040204" pitchFamily="34" charset="0"/>
                  <a:cs typeface="Arial" panose="020B0604020202020204" pitchFamily="34" charset="0"/>
                </a:defRPr>
              </a:lvl3pPr>
              <a:lvl4pPr marL="1600200" indent="-228600" eaLnBrk="0" hangingPunct="0">
                <a:defRPr>
                  <a:solidFill>
                    <a:schemeClr val="tx1"/>
                  </a:solidFill>
                  <a:latin typeface="Tahoma" panose="020B0604030504040204" pitchFamily="34" charset="0"/>
                  <a:cs typeface="Arial" panose="020B0604020202020204" pitchFamily="34" charset="0"/>
                </a:defRPr>
              </a:lvl4pPr>
              <a:lvl5pPr marL="2057400" indent="-228600" eaLnBrk="0" hangingPunct="0">
                <a:defRPr>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Tahoma" panose="020B0604030504040204" pitchFamily="34" charset="0"/>
                  <a:cs typeface="Arial" panose="020B0604020202020204" pitchFamily="34" charset="0"/>
                </a:defRPr>
              </a:lvl9pPr>
            </a:lstStyle>
            <a:p>
              <a:pPr eaLnBrk="1" hangingPunct="1">
                <a:buFont typeface="Wingdings" panose="05000000000000000000" pitchFamily="2" charset="2"/>
                <a:buChar char="§"/>
              </a:pPr>
              <a:r>
                <a:rPr lang="en-US" altLang="en-US" sz="1000" b="1"/>
                <a:t>Raw material</a:t>
              </a:r>
            </a:p>
            <a:p>
              <a:pPr eaLnBrk="1" hangingPunct="1">
                <a:buFont typeface="Wingdings" panose="05000000000000000000" pitchFamily="2" charset="2"/>
                <a:buChar char="§"/>
              </a:pPr>
              <a:r>
                <a:rPr lang="en-US" altLang="en-US" sz="1000" b="1"/>
                <a:t>Components</a:t>
              </a:r>
            </a:p>
            <a:p>
              <a:pPr eaLnBrk="1" hangingPunct="1">
                <a:buFont typeface="Wingdings" panose="05000000000000000000" pitchFamily="2" charset="2"/>
                <a:buChar char="§"/>
              </a:pPr>
              <a:r>
                <a:rPr lang="en-US" altLang="en-US" sz="1000" b="1"/>
                <a:t>Fuel</a:t>
              </a:r>
            </a:p>
          </p:txBody>
        </p:sp>
        <p:sp>
          <p:nvSpPr>
            <p:cNvPr id="15" name="TextBox 14">
              <a:extLst>
                <a:ext uri="{FF2B5EF4-FFF2-40B4-BE49-F238E27FC236}">
                  <a16:creationId xmlns:a16="http://schemas.microsoft.com/office/drawing/2014/main" id="{C38DFAC5-C8ED-42F0-9499-B905EC4E72C7}"/>
                </a:ext>
              </a:extLst>
            </p:cNvPr>
            <p:cNvSpPr txBox="1">
              <a:spLocks noChangeArrowheads="1"/>
            </p:cNvSpPr>
            <p:nvPr/>
          </p:nvSpPr>
          <p:spPr bwMode="auto">
            <a:xfrm>
              <a:off x="6773742" y="1332768"/>
              <a:ext cx="1768592"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Tahoma" panose="020B0604030504040204" pitchFamily="34" charset="0"/>
                  <a:cs typeface="Arial" panose="020B0604020202020204" pitchFamily="34" charset="0"/>
                </a:defRPr>
              </a:lvl1pPr>
              <a:lvl2pPr marL="742950" indent="-285750" eaLnBrk="0" hangingPunct="0">
                <a:defRPr>
                  <a:solidFill>
                    <a:schemeClr val="tx1"/>
                  </a:solidFill>
                  <a:latin typeface="Tahoma" panose="020B0604030504040204" pitchFamily="34" charset="0"/>
                  <a:cs typeface="Arial" panose="020B0604020202020204" pitchFamily="34" charset="0"/>
                </a:defRPr>
              </a:lvl2pPr>
              <a:lvl3pPr marL="1143000" indent="-228600" eaLnBrk="0" hangingPunct="0">
                <a:defRPr>
                  <a:solidFill>
                    <a:schemeClr val="tx1"/>
                  </a:solidFill>
                  <a:latin typeface="Tahoma" panose="020B0604030504040204" pitchFamily="34" charset="0"/>
                  <a:cs typeface="Arial" panose="020B0604020202020204" pitchFamily="34" charset="0"/>
                </a:defRPr>
              </a:lvl3pPr>
              <a:lvl4pPr marL="1600200" indent="-228600" eaLnBrk="0" hangingPunct="0">
                <a:defRPr>
                  <a:solidFill>
                    <a:schemeClr val="tx1"/>
                  </a:solidFill>
                  <a:latin typeface="Tahoma" panose="020B0604030504040204" pitchFamily="34" charset="0"/>
                  <a:cs typeface="Arial" panose="020B0604020202020204" pitchFamily="34" charset="0"/>
                </a:defRPr>
              </a:lvl4pPr>
              <a:lvl5pPr marL="2057400" indent="-228600" eaLnBrk="0" hangingPunct="0">
                <a:defRPr>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Tahoma" panose="020B0604030504040204" pitchFamily="34" charset="0"/>
                  <a:cs typeface="Arial" panose="020B0604020202020204" pitchFamily="34" charset="0"/>
                </a:defRPr>
              </a:lvl9pPr>
            </a:lstStyle>
            <a:p>
              <a:pPr algn="ctr" eaLnBrk="1" hangingPunct="1"/>
              <a:r>
                <a:rPr lang="en-US" altLang="en-US" sz="1400" b="1" dirty="0">
                  <a:latin typeface="Arial" panose="020B0604020202020204" pitchFamily="34" charset="0"/>
                </a:rPr>
                <a:t>Frequent Sites</a:t>
              </a:r>
            </a:p>
          </p:txBody>
        </p:sp>
      </p:grpSp>
    </p:spTree>
    <p:extLst>
      <p:ext uri="{BB962C8B-B14F-4D97-AF65-F5344CB8AC3E}">
        <p14:creationId xmlns:p14="http://schemas.microsoft.com/office/powerpoint/2010/main" val="121664094"/>
      </p:ext>
    </p:extLst>
  </p:cSld>
  <p:clrMapOvr>
    <a:masterClrMapping/>
  </p:clrMapOvr>
  <p:transition>
    <p:split orient="vert" dir="in"/>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0DFA71-9FE7-4A8D-ADD8-73DA25D5F28B}"/>
              </a:ext>
            </a:extLst>
          </p:cNvPr>
          <p:cNvSpPr>
            <a:spLocks noGrp="1"/>
          </p:cNvSpPr>
          <p:nvPr>
            <p:ph type="title"/>
          </p:nvPr>
        </p:nvSpPr>
        <p:spPr>
          <a:xfrm>
            <a:off x="228103" y="162033"/>
            <a:ext cx="10835640" cy="926375"/>
          </a:xfrm>
        </p:spPr>
        <p:txBody>
          <a:bodyPr>
            <a:normAutofit fontScale="90000"/>
          </a:bodyPr>
          <a:lstStyle/>
          <a:p>
            <a:r>
              <a:rPr lang="en-GB" altLang="en-US" b="1" dirty="0"/>
              <a:t>Visualizing OEE &amp; the Six Big Losses</a:t>
            </a:r>
            <a:endParaRPr lang="en-ZW" dirty="0"/>
          </a:p>
        </p:txBody>
      </p:sp>
      <p:pic>
        <p:nvPicPr>
          <p:cNvPr id="5" name="Picture 4">
            <a:extLst>
              <a:ext uri="{FF2B5EF4-FFF2-40B4-BE49-F238E27FC236}">
                <a16:creationId xmlns:a16="http://schemas.microsoft.com/office/drawing/2014/main" id="{BEA548E4-8EAB-425E-B2EA-ECD655BDA91E}"/>
              </a:ext>
            </a:extLst>
          </p:cNvPr>
          <p:cNvPicPr>
            <a:picLocks noChangeAspect="1"/>
          </p:cNvPicPr>
          <p:nvPr/>
        </p:nvPicPr>
        <p:blipFill>
          <a:blip r:embed="rId2"/>
          <a:stretch>
            <a:fillRect/>
          </a:stretch>
        </p:blipFill>
        <p:spPr>
          <a:xfrm>
            <a:off x="2345634" y="1086678"/>
            <a:ext cx="8878957" cy="5571319"/>
          </a:xfrm>
          <a:prstGeom prst="rect">
            <a:avLst/>
          </a:prstGeom>
        </p:spPr>
      </p:pic>
    </p:spTree>
    <p:extLst>
      <p:ext uri="{BB962C8B-B14F-4D97-AF65-F5344CB8AC3E}">
        <p14:creationId xmlns:p14="http://schemas.microsoft.com/office/powerpoint/2010/main" val="579907560"/>
      </p:ext>
    </p:extLst>
  </p:cSld>
  <p:clrMapOvr>
    <a:masterClrMapping/>
  </p:clrMapOvr>
  <p:transition>
    <p:split orient="vert" dir="in"/>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FC5E05-3067-9D1A-ED0A-B8BAF8DC5DE5}"/>
              </a:ext>
            </a:extLst>
          </p:cNvPr>
          <p:cNvSpPr>
            <a:spLocks noGrp="1"/>
          </p:cNvSpPr>
          <p:nvPr>
            <p:ph type="title"/>
          </p:nvPr>
        </p:nvSpPr>
        <p:spPr>
          <a:xfrm>
            <a:off x="632526" y="0"/>
            <a:ext cx="10058400" cy="1113183"/>
          </a:xfrm>
        </p:spPr>
        <p:txBody>
          <a:bodyPr/>
          <a:lstStyle/>
          <a:p>
            <a:r>
              <a:rPr lang="en-US" altLang="en-US" dirty="0"/>
              <a:t>Equipment Losses &amp; OEE </a:t>
            </a:r>
            <a:endParaRPr lang="en-ZW" dirty="0"/>
          </a:p>
        </p:txBody>
      </p:sp>
      <p:grpSp>
        <p:nvGrpSpPr>
          <p:cNvPr id="5" name="Group 150">
            <a:extLst>
              <a:ext uri="{FF2B5EF4-FFF2-40B4-BE49-F238E27FC236}">
                <a16:creationId xmlns:a16="http://schemas.microsoft.com/office/drawing/2014/main" id="{DF9943F3-709E-8229-ED19-A83177C0E2BC}"/>
              </a:ext>
            </a:extLst>
          </p:cNvPr>
          <p:cNvGrpSpPr>
            <a:grpSpLocks/>
          </p:cNvGrpSpPr>
          <p:nvPr/>
        </p:nvGrpSpPr>
        <p:grpSpPr bwMode="auto">
          <a:xfrm>
            <a:off x="1984513" y="1136030"/>
            <a:ext cx="8483600" cy="4572000"/>
            <a:chOff x="381000" y="1295217"/>
            <a:chExt cx="8484246" cy="4572183"/>
          </a:xfrm>
        </p:grpSpPr>
        <p:grpSp>
          <p:nvGrpSpPr>
            <p:cNvPr id="6" name="Group 146">
              <a:extLst>
                <a:ext uri="{FF2B5EF4-FFF2-40B4-BE49-F238E27FC236}">
                  <a16:creationId xmlns:a16="http://schemas.microsoft.com/office/drawing/2014/main" id="{EF1359B9-8131-4A1F-A56B-8139F5E0DBA6}"/>
                </a:ext>
              </a:extLst>
            </p:cNvPr>
            <p:cNvGrpSpPr>
              <a:grpSpLocks/>
            </p:cNvGrpSpPr>
            <p:nvPr/>
          </p:nvGrpSpPr>
          <p:grpSpPr bwMode="auto">
            <a:xfrm>
              <a:off x="381000" y="1295217"/>
              <a:ext cx="8484246" cy="4572183"/>
              <a:chOff x="533397" y="1468290"/>
              <a:chExt cx="8484246" cy="4572183"/>
            </a:xfrm>
          </p:grpSpPr>
          <p:sp>
            <p:nvSpPr>
              <p:cNvPr id="8" name="TextBox 4">
                <a:extLst>
                  <a:ext uri="{FF2B5EF4-FFF2-40B4-BE49-F238E27FC236}">
                    <a16:creationId xmlns:a16="http://schemas.microsoft.com/office/drawing/2014/main" id="{CBA2A2FA-B97B-AB59-0A07-777FF50A4873}"/>
                  </a:ext>
                </a:extLst>
              </p:cNvPr>
              <p:cNvSpPr txBox="1">
                <a:spLocks noChangeArrowheads="1"/>
              </p:cNvSpPr>
              <p:nvPr/>
            </p:nvSpPr>
            <p:spPr bwMode="auto">
              <a:xfrm>
                <a:off x="4038600" y="1468290"/>
                <a:ext cx="1709924"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Tahoma" panose="020B0604030504040204" pitchFamily="34" charset="0"/>
                    <a:cs typeface="Arial" panose="020B0604020202020204" pitchFamily="34" charset="0"/>
                  </a:defRPr>
                </a:lvl1pPr>
                <a:lvl2pPr marL="742950" indent="-285750" eaLnBrk="0" hangingPunct="0">
                  <a:defRPr>
                    <a:solidFill>
                      <a:schemeClr val="tx1"/>
                    </a:solidFill>
                    <a:latin typeface="Tahoma" panose="020B0604030504040204" pitchFamily="34" charset="0"/>
                    <a:cs typeface="Arial" panose="020B0604020202020204" pitchFamily="34" charset="0"/>
                  </a:defRPr>
                </a:lvl2pPr>
                <a:lvl3pPr marL="1143000" indent="-228600" eaLnBrk="0" hangingPunct="0">
                  <a:defRPr>
                    <a:solidFill>
                      <a:schemeClr val="tx1"/>
                    </a:solidFill>
                    <a:latin typeface="Tahoma" panose="020B0604030504040204" pitchFamily="34" charset="0"/>
                    <a:cs typeface="Arial" panose="020B0604020202020204" pitchFamily="34" charset="0"/>
                  </a:defRPr>
                </a:lvl3pPr>
                <a:lvl4pPr marL="1600200" indent="-228600" eaLnBrk="0" hangingPunct="0">
                  <a:defRPr>
                    <a:solidFill>
                      <a:schemeClr val="tx1"/>
                    </a:solidFill>
                    <a:latin typeface="Tahoma" panose="020B0604030504040204" pitchFamily="34" charset="0"/>
                    <a:cs typeface="Arial" panose="020B0604020202020204" pitchFamily="34" charset="0"/>
                  </a:defRPr>
                </a:lvl4pPr>
                <a:lvl5pPr marL="2057400" indent="-228600" eaLnBrk="0" hangingPunct="0">
                  <a:defRPr>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Tahoma" panose="020B0604030504040204" pitchFamily="34" charset="0"/>
                    <a:cs typeface="Arial" panose="020B0604020202020204" pitchFamily="34" charset="0"/>
                  </a:defRPr>
                </a:lvl9pPr>
              </a:lstStyle>
              <a:p>
                <a:pPr algn="ctr" eaLnBrk="1" hangingPunct="1"/>
                <a:r>
                  <a:rPr lang="en-US" altLang="en-US" sz="1400" b="1">
                    <a:latin typeface="Arial" panose="020B0604020202020204" pitchFamily="34" charset="0"/>
                  </a:rPr>
                  <a:t>Six Big Losses</a:t>
                </a:r>
              </a:p>
            </p:txBody>
          </p:sp>
          <p:sp>
            <p:nvSpPr>
              <p:cNvPr id="9" name="Rectangle 8">
                <a:extLst>
                  <a:ext uri="{FF2B5EF4-FFF2-40B4-BE49-F238E27FC236}">
                    <a16:creationId xmlns:a16="http://schemas.microsoft.com/office/drawing/2014/main" id="{407358BB-95C5-9EED-50FF-7296C31B6905}"/>
                  </a:ext>
                </a:extLst>
              </p:cNvPr>
              <p:cNvSpPr/>
              <p:nvPr/>
            </p:nvSpPr>
            <p:spPr>
              <a:xfrm>
                <a:off x="533397" y="2057276"/>
                <a:ext cx="2286174" cy="750918"/>
              </a:xfrm>
              <a:prstGeom prst="rect">
                <a:avLst/>
              </a:prstGeom>
              <a:solidFill>
                <a:schemeClr val="tx2"/>
              </a:solidFill>
              <a:ln>
                <a:solidFill>
                  <a:srgbClr val="FFFFFF"/>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p>
            </p:txBody>
          </p:sp>
          <p:sp>
            <p:nvSpPr>
              <p:cNvPr id="10" name="Rectangle 9">
                <a:extLst>
                  <a:ext uri="{FF2B5EF4-FFF2-40B4-BE49-F238E27FC236}">
                    <a16:creationId xmlns:a16="http://schemas.microsoft.com/office/drawing/2014/main" id="{4653B2E0-D487-6A2B-D7CA-A69E7E85ED63}"/>
                  </a:ext>
                </a:extLst>
              </p:cNvPr>
              <p:cNvSpPr/>
              <p:nvPr/>
            </p:nvSpPr>
            <p:spPr>
              <a:xfrm>
                <a:off x="533397" y="4308441"/>
                <a:ext cx="914470" cy="749330"/>
              </a:xfrm>
              <a:prstGeom prst="rect">
                <a:avLst/>
              </a:prstGeom>
              <a:solidFill>
                <a:schemeClr val="tx2"/>
              </a:solidFill>
              <a:ln>
                <a:solidFill>
                  <a:srgbClr val="FFFFFF"/>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p>
            </p:txBody>
          </p:sp>
          <p:sp>
            <p:nvSpPr>
              <p:cNvPr id="11" name="Rectangle 10">
                <a:extLst>
                  <a:ext uri="{FF2B5EF4-FFF2-40B4-BE49-F238E27FC236}">
                    <a16:creationId xmlns:a16="http://schemas.microsoft.com/office/drawing/2014/main" id="{35C7AAA2-50A7-3064-998E-6163B54C4CC9}"/>
                  </a:ext>
                </a:extLst>
              </p:cNvPr>
              <p:cNvSpPr/>
              <p:nvPr/>
            </p:nvSpPr>
            <p:spPr>
              <a:xfrm>
                <a:off x="533397" y="3557524"/>
                <a:ext cx="1371704" cy="750917"/>
              </a:xfrm>
              <a:prstGeom prst="rect">
                <a:avLst/>
              </a:prstGeom>
              <a:solidFill>
                <a:schemeClr val="tx2"/>
              </a:solidFill>
              <a:ln>
                <a:solidFill>
                  <a:srgbClr val="FFFFFF"/>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p>
            </p:txBody>
          </p:sp>
          <p:sp>
            <p:nvSpPr>
              <p:cNvPr id="12" name="Rectangle 11">
                <a:extLst>
                  <a:ext uri="{FF2B5EF4-FFF2-40B4-BE49-F238E27FC236}">
                    <a16:creationId xmlns:a16="http://schemas.microsoft.com/office/drawing/2014/main" id="{5C111D0E-7705-B201-FA3D-0BE541DAEC20}"/>
                  </a:ext>
                </a:extLst>
              </p:cNvPr>
              <p:cNvSpPr/>
              <p:nvPr/>
            </p:nvSpPr>
            <p:spPr>
              <a:xfrm>
                <a:off x="533397" y="2808194"/>
                <a:ext cx="1828939" cy="749330"/>
              </a:xfrm>
              <a:prstGeom prst="rect">
                <a:avLst/>
              </a:prstGeom>
              <a:solidFill>
                <a:schemeClr val="tx2"/>
              </a:solidFill>
              <a:ln>
                <a:solidFill>
                  <a:srgbClr val="FFFFFF"/>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p>
            </p:txBody>
          </p:sp>
          <p:sp>
            <p:nvSpPr>
              <p:cNvPr id="13" name="Rectangle 12">
                <a:extLst>
                  <a:ext uri="{FF2B5EF4-FFF2-40B4-BE49-F238E27FC236}">
                    <a16:creationId xmlns:a16="http://schemas.microsoft.com/office/drawing/2014/main" id="{D6150CDE-DE4D-18F6-A0C5-0EE9A74C9466}"/>
                  </a:ext>
                </a:extLst>
              </p:cNvPr>
              <p:cNvSpPr/>
              <p:nvPr/>
            </p:nvSpPr>
            <p:spPr>
              <a:xfrm>
                <a:off x="2362336" y="2808194"/>
                <a:ext cx="457235" cy="749330"/>
              </a:xfrm>
              <a:prstGeom prst="rect">
                <a:avLst/>
              </a:prstGeom>
              <a:solidFill>
                <a:srgbClr val="FF6600"/>
              </a:solidFill>
              <a:ln>
                <a:solidFill>
                  <a:srgbClr val="FFFFFF"/>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solidFill>
                    <a:schemeClr val="bg1"/>
                  </a:solidFill>
                </a:endParaRPr>
              </a:p>
            </p:txBody>
          </p:sp>
          <p:sp>
            <p:nvSpPr>
              <p:cNvPr id="14" name="Rectangle 13">
                <a:extLst>
                  <a:ext uri="{FF2B5EF4-FFF2-40B4-BE49-F238E27FC236}">
                    <a16:creationId xmlns:a16="http://schemas.microsoft.com/office/drawing/2014/main" id="{F6D05FDE-C969-1E13-FDBC-0E561C1A30B4}"/>
                  </a:ext>
                </a:extLst>
              </p:cNvPr>
              <p:cNvSpPr/>
              <p:nvPr/>
            </p:nvSpPr>
            <p:spPr>
              <a:xfrm>
                <a:off x="1447867" y="4308441"/>
                <a:ext cx="457235" cy="749330"/>
              </a:xfrm>
              <a:prstGeom prst="rect">
                <a:avLst/>
              </a:prstGeom>
              <a:solidFill>
                <a:srgbClr val="800080"/>
              </a:solidFill>
              <a:ln>
                <a:solidFill>
                  <a:srgbClr val="FFFFFF"/>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p>
            </p:txBody>
          </p:sp>
          <p:sp>
            <p:nvSpPr>
              <p:cNvPr id="15" name="Rectangle 14">
                <a:extLst>
                  <a:ext uri="{FF2B5EF4-FFF2-40B4-BE49-F238E27FC236}">
                    <a16:creationId xmlns:a16="http://schemas.microsoft.com/office/drawing/2014/main" id="{483D44F1-9E16-F068-1456-17FBCFCBE0D7}"/>
                  </a:ext>
                </a:extLst>
              </p:cNvPr>
              <p:cNvSpPr/>
              <p:nvPr/>
            </p:nvSpPr>
            <p:spPr>
              <a:xfrm>
                <a:off x="1905101" y="3557524"/>
                <a:ext cx="457235" cy="750917"/>
              </a:xfrm>
              <a:prstGeom prst="rect">
                <a:avLst/>
              </a:prstGeom>
              <a:solidFill>
                <a:srgbClr val="FF0000"/>
              </a:solidFill>
              <a:ln>
                <a:solidFill>
                  <a:srgbClr val="FFFFFF"/>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p>
            </p:txBody>
          </p:sp>
          <p:sp>
            <p:nvSpPr>
              <p:cNvPr id="16" name="TextBox 33">
                <a:extLst>
                  <a:ext uri="{FF2B5EF4-FFF2-40B4-BE49-F238E27FC236}">
                    <a16:creationId xmlns:a16="http://schemas.microsoft.com/office/drawing/2014/main" id="{EFBAE13F-4775-C2EE-D14F-2ED30A5A9177}"/>
                  </a:ext>
                </a:extLst>
              </p:cNvPr>
              <p:cNvSpPr txBox="1">
                <a:spLocks noChangeArrowheads="1"/>
              </p:cNvSpPr>
              <p:nvPr/>
            </p:nvSpPr>
            <p:spPr bwMode="auto">
              <a:xfrm rot="-5400000">
                <a:off x="2174936" y="2967454"/>
                <a:ext cx="838202"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Tahoma" panose="020B0604030504040204" pitchFamily="34" charset="0"/>
                    <a:cs typeface="Arial" panose="020B0604020202020204" pitchFamily="34" charset="0"/>
                  </a:defRPr>
                </a:lvl1pPr>
                <a:lvl2pPr marL="742950" indent="-285750" eaLnBrk="0" hangingPunct="0">
                  <a:defRPr>
                    <a:solidFill>
                      <a:schemeClr val="tx1"/>
                    </a:solidFill>
                    <a:latin typeface="Tahoma" panose="020B0604030504040204" pitchFamily="34" charset="0"/>
                    <a:cs typeface="Arial" panose="020B0604020202020204" pitchFamily="34" charset="0"/>
                  </a:defRPr>
                </a:lvl2pPr>
                <a:lvl3pPr marL="1143000" indent="-228600" eaLnBrk="0" hangingPunct="0">
                  <a:defRPr>
                    <a:solidFill>
                      <a:schemeClr val="tx1"/>
                    </a:solidFill>
                    <a:latin typeface="Tahoma" panose="020B0604030504040204" pitchFamily="34" charset="0"/>
                    <a:cs typeface="Arial" panose="020B0604020202020204" pitchFamily="34" charset="0"/>
                  </a:defRPr>
                </a:lvl3pPr>
                <a:lvl4pPr marL="1600200" indent="-228600" eaLnBrk="0" hangingPunct="0">
                  <a:defRPr>
                    <a:solidFill>
                      <a:schemeClr val="tx1"/>
                    </a:solidFill>
                    <a:latin typeface="Tahoma" panose="020B0604030504040204" pitchFamily="34" charset="0"/>
                    <a:cs typeface="Arial" panose="020B0604020202020204" pitchFamily="34" charset="0"/>
                  </a:defRPr>
                </a:lvl4pPr>
                <a:lvl5pPr marL="2057400" indent="-228600" eaLnBrk="0" hangingPunct="0">
                  <a:defRPr>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Tahoma" panose="020B0604030504040204" pitchFamily="34" charset="0"/>
                    <a:cs typeface="Arial" panose="020B0604020202020204" pitchFamily="34" charset="0"/>
                  </a:defRPr>
                </a:lvl9pPr>
              </a:lstStyle>
              <a:p>
                <a:pPr algn="ctr" eaLnBrk="1" hangingPunct="1"/>
                <a:r>
                  <a:rPr lang="en-US" altLang="en-US" sz="1100"/>
                  <a:t>Downtime</a:t>
                </a:r>
              </a:p>
              <a:p>
                <a:pPr algn="ctr" eaLnBrk="1" hangingPunct="1"/>
                <a:r>
                  <a:rPr lang="en-US" altLang="en-US" sz="1100"/>
                  <a:t>Losses</a:t>
                </a:r>
              </a:p>
            </p:txBody>
          </p:sp>
          <p:sp>
            <p:nvSpPr>
              <p:cNvPr id="17" name="TextBox 34">
                <a:extLst>
                  <a:ext uri="{FF2B5EF4-FFF2-40B4-BE49-F238E27FC236}">
                    <a16:creationId xmlns:a16="http://schemas.microsoft.com/office/drawing/2014/main" id="{90CE49F3-567C-FF43-53E4-5F18A055AEB5}"/>
                  </a:ext>
                </a:extLst>
              </p:cNvPr>
              <p:cNvSpPr txBox="1">
                <a:spLocks noChangeArrowheads="1"/>
              </p:cNvSpPr>
              <p:nvPr/>
            </p:nvSpPr>
            <p:spPr bwMode="auto">
              <a:xfrm rot="-5400000">
                <a:off x="1270458" y="4467394"/>
                <a:ext cx="838202"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Tahoma" panose="020B0604030504040204" pitchFamily="34" charset="0"/>
                    <a:cs typeface="Arial" panose="020B0604020202020204" pitchFamily="34" charset="0"/>
                  </a:defRPr>
                </a:lvl1pPr>
                <a:lvl2pPr marL="742950" indent="-285750" eaLnBrk="0" hangingPunct="0">
                  <a:defRPr>
                    <a:solidFill>
                      <a:schemeClr val="tx1"/>
                    </a:solidFill>
                    <a:latin typeface="Tahoma" panose="020B0604030504040204" pitchFamily="34" charset="0"/>
                    <a:cs typeface="Arial" panose="020B0604020202020204" pitchFamily="34" charset="0"/>
                  </a:defRPr>
                </a:lvl2pPr>
                <a:lvl3pPr marL="1143000" indent="-228600" eaLnBrk="0" hangingPunct="0">
                  <a:defRPr>
                    <a:solidFill>
                      <a:schemeClr val="tx1"/>
                    </a:solidFill>
                    <a:latin typeface="Tahoma" panose="020B0604030504040204" pitchFamily="34" charset="0"/>
                    <a:cs typeface="Arial" panose="020B0604020202020204" pitchFamily="34" charset="0"/>
                  </a:defRPr>
                </a:lvl3pPr>
                <a:lvl4pPr marL="1600200" indent="-228600" eaLnBrk="0" hangingPunct="0">
                  <a:defRPr>
                    <a:solidFill>
                      <a:schemeClr val="tx1"/>
                    </a:solidFill>
                    <a:latin typeface="Tahoma" panose="020B0604030504040204" pitchFamily="34" charset="0"/>
                    <a:cs typeface="Arial" panose="020B0604020202020204" pitchFamily="34" charset="0"/>
                  </a:defRPr>
                </a:lvl4pPr>
                <a:lvl5pPr marL="2057400" indent="-228600" eaLnBrk="0" hangingPunct="0">
                  <a:defRPr>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Tahoma" panose="020B0604030504040204" pitchFamily="34" charset="0"/>
                    <a:cs typeface="Arial" panose="020B0604020202020204" pitchFamily="34" charset="0"/>
                  </a:defRPr>
                </a:lvl9pPr>
              </a:lstStyle>
              <a:p>
                <a:pPr algn="ctr" eaLnBrk="1" hangingPunct="1"/>
                <a:r>
                  <a:rPr lang="en-US" altLang="en-US" sz="1100">
                    <a:solidFill>
                      <a:srgbClr val="FFFFFF"/>
                    </a:solidFill>
                  </a:rPr>
                  <a:t>Quality</a:t>
                </a:r>
              </a:p>
              <a:p>
                <a:pPr algn="ctr" eaLnBrk="1" hangingPunct="1"/>
                <a:r>
                  <a:rPr lang="en-US" altLang="en-US" sz="1100">
                    <a:solidFill>
                      <a:srgbClr val="FFFFFF"/>
                    </a:solidFill>
                  </a:rPr>
                  <a:t>Losses</a:t>
                </a:r>
              </a:p>
            </p:txBody>
          </p:sp>
          <p:sp>
            <p:nvSpPr>
              <p:cNvPr id="18" name="TextBox 35">
                <a:extLst>
                  <a:ext uri="{FF2B5EF4-FFF2-40B4-BE49-F238E27FC236}">
                    <a16:creationId xmlns:a16="http://schemas.microsoft.com/office/drawing/2014/main" id="{D23BE7C0-FB40-AD4B-E6CA-54FE3F0401E9}"/>
                  </a:ext>
                </a:extLst>
              </p:cNvPr>
              <p:cNvSpPr txBox="1">
                <a:spLocks noChangeArrowheads="1"/>
              </p:cNvSpPr>
              <p:nvPr/>
            </p:nvSpPr>
            <p:spPr bwMode="auto">
              <a:xfrm rot="-5400000">
                <a:off x="1717735" y="3717503"/>
                <a:ext cx="838202"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Tahoma" panose="020B0604030504040204" pitchFamily="34" charset="0"/>
                    <a:cs typeface="Arial" panose="020B0604020202020204" pitchFamily="34" charset="0"/>
                  </a:defRPr>
                </a:lvl1pPr>
                <a:lvl2pPr marL="742950" indent="-285750" eaLnBrk="0" hangingPunct="0">
                  <a:defRPr>
                    <a:solidFill>
                      <a:schemeClr val="tx1"/>
                    </a:solidFill>
                    <a:latin typeface="Tahoma" panose="020B0604030504040204" pitchFamily="34" charset="0"/>
                    <a:cs typeface="Arial" panose="020B0604020202020204" pitchFamily="34" charset="0"/>
                  </a:defRPr>
                </a:lvl2pPr>
                <a:lvl3pPr marL="1143000" indent="-228600" eaLnBrk="0" hangingPunct="0">
                  <a:defRPr>
                    <a:solidFill>
                      <a:schemeClr val="tx1"/>
                    </a:solidFill>
                    <a:latin typeface="Tahoma" panose="020B0604030504040204" pitchFamily="34" charset="0"/>
                    <a:cs typeface="Arial" panose="020B0604020202020204" pitchFamily="34" charset="0"/>
                  </a:defRPr>
                </a:lvl3pPr>
                <a:lvl4pPr marL="1600200" indent="-228600" eaLnBrk="0" hangingPunct="0">
                  <a:defRPr>
                    <a:solidFill>
                      <a:schemeClr val="tx1"/>
                    </a:solidFill>
                    <a:latin typeface="Tahoma" panose="020B0604030504040204" pitchFamily="34" charset="0"/>
                    <a:cs typeface="Arial" panose="020B0604020202020204" pitchFamily="34" charset="0"/>
                  </a:defRPr>
                </a:lvl4pPr>
                <a:lvl5pPr marL="2057400" indent="-228600" eaLnBrk="0" hangingPunct="0">
                  <a:defRPr>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Tahoma" panose="020B0604030504040204" pitchFamily="34" charset="0"/>
                    <a:cs typeface="Arial" panose="020B0604020202020204" pitchFamily="34" charset="0"/>
                  </a:defRPr>
                </a:lvl9pPr>
              </a:lstStyle>
              <a:p>
                <a:pPr algn="ctr" eaLnBrk="1" hangingPunct="1"/>
                <a:r>
                  <a:rPr lang="en-US" altLang="en-US" sz="1100"/>
                  <a:t>Speed</a:t>
                </a:r>
              </a:p>
              <a:p>
                <a:pPr algn="ctr" eaLnBrk="1" hangingPunct="1"/>
                <a:r>
                  <a:rPr lang="en-US" altLang="en-US" sz="1100"/>
                  <a:t>Losses</a:t>
                </a:r>
              </a:p>
            </p:txBody>
          </p:sp>
          <p:sp>
            <p:nvSpPr>
              <p:cNvPr id="19" name="TextBox 36">
                <a:extLst>
                  <a:ext uri="{FF2B5EF4-FFF2-40B4-BE49-F238E27FC236}">
                    <a16:creationId xmlns:a16="http://schemas.microsoft.com/office/drawing/2014/main" id="{8097B8E1-7328-16D9-D684-F70F85A21491}"/>
                  </a:ext>
                </a:extLst>
              </p:cNvPr>
              <p:cNvSpPr txBox="1">
                <a:spLocks noChangeArrowheads="1"/>
              </p:cNvSpPr>
              <p:nvPr/>
            </p:nvSpPr>
            <p:spPr bwMode="auto">
              <a:xfrm>
                <a:off x="533400" y="4310949"/>
                <a:ext cx="940714" cy="6001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Tahoma" panose="020B0604030504040204" pitchFamily="34" charset="0"/>
                    <a:cs typeface="Arial" panose="020B0604020202020204" pitchFamily="34" charset="0"/>
                  </a:defRPr>
                </a:lvl1pPr>
                <a:lvl2pPr marL="742950" indent="-285750" eaLnBrk="0" hangingPunct="0">
                  <a:defRPr>
                    <a:solidFill>
                      <a:schemeClr val="tx1"/>
                    </a:solidFill>
                    <a:latin typeface="Tahoma" panose="020B0604030504040204" pitchFamily="34" charset="0"/>
                    <a:cs typeface="Arial" panose="020B0604020202020204" pitchFamily="34" charset="0"/>
                  </a:defRPr>
                </a:lvl2pPr>
                <a:lvl3pPr marL="1143000" indent="-228600" eaLnBrk="0" hangingPunct="0">
                  <a:defRPr>
                    <a:solidFill>
                      <a:schemeClr val="tx1"/>
                    </a:solidFill>
                    <a:latin typeface="Tahoma" panose="020B0604030504040204" pitchFamily="34" charset="0"/>
                    <a:cs typeface="Arial" panose="020B0604020202020204" pitchFamily="34" charset="0"/>
                  </a:defRPr>
                </a:lvl3pPr>
                <a:lvl4pPr marL="1600200" indent="-228600" eaLnBrk="0" hangingPunct="0">
                  <a:defRPr>
                    <a:solidFill>
                      <a:schemeClr val="tx1"/>
                    </a:solidFill>
                    <a:latin typeface="Tahoma" panose="020B0604030504040204" pitchFamily="34" charset="0"/>
                    <a:cs typeface="Arial" panose="020B0604020202020204" pitchFamily="34" charset="0"/>
                  </a:defRPr>
                </a:lvl4pPr>
                <a:lvl5pPr marL="2057400" indent="-228600" eaLnBrk="0" hangingPunct="0">
                  <a:defRPr>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Tahoma" panose="020B0604030504040204" pitchFamily="34" charset="0"/>
                    <a:cs typeface="Arial" panose="020B0604020202020204" pitchFamily="34" charset="0"/>
                  </a:defRPr>
                </a:lvl9pPr>
              </a:lstStyle>
              <a:p>
                <a:pPr eaLnBrk="1" hangingPunct="1"/>
                <a:r>
                  <a:rPr lang="en-US" altLang="en-US" sz="1100" dirty="0">
                    <a:solidFill>
                      <a:srgbClr val="FFFFFF"/>
                    </a:solidFill>
                  </a:rPr>
                  <a:t>Fully Productive Time</a:t>
                </a:r>
              </a:p>
            </p:txBody>
          </p:sp>
          <p:sp>
            <p:nvSpPr>
              <p:cNvPr id="20" name="TextBox 37">
                <a:extLst>
                  <a:ext uri="{FF2B5EF4-FFF2-40B4-BE49-F238E27FC236}">
                    <a16:creationId xmlns:a16="http://schemas.microsoft.com/office/drawing/2014/main" id="{C0B5C530-3EE2-804A-83CB-397BA14804C1}"/>
                  </a:ext>
                </a:extLst>
              </p:cNvPr>
              <p:cNvSpPr txBox="1">
                <a:spLocks noChangeArrowheads="1"/>
              </p:cNvSpPr>
              <p:nvPr/>
            </p:nvSpPr>
            <p:spPr bwMode="auto">
              <a:xfrm>
                <a:off x="540953" y="3568433"/>
                <a:ext cx="1364046"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Tahoma" panose="020B0604030504040204" pitchFamily="34" charset="0"/>
                    <a:cs typeface="Arial" panose="020B0604020202020204" pitchFamily="34" charset="0"/>
                  </a:defRPr>
                </a:lvl1pPr>
                <a:lvl2pPr marL="742950" indent="-285750" eaLnBrk="0" hangingPunct="0">
                  <a:defRPr>
                    <a:solidFill>
                      <a:schemeClr val="tx1"/>
                    </a:solidFill>
                    <a:latin typeface="Tahoma" panose="020B0604030504040204" pitchFamily="34" charset="0"/>
                    <a:cs typeface="Arial" panose="020B0604020202020204" pitchFamily="34" charset="0"/>
                  </a:defRPr>
                </a:lvl2pPr>
                <a:lvl3pPr marL="1143000" indent="-228600" eaLnBrk="0" hangingPunct="0">
                  <a:defRPr>
                    <a:solidFill>
                      <a:schemeClr val="tx1"/>
                    </a:solidFill>
                    <a:latin typeface="Tahoma" panose="020B0604030504040204" pitchFamily="34" charset="0"/>
                    <a:cs typeface="Arial" panose="020B0604020202020204" pitchFamily="34" charset="0"/>
                  </a:defRPr>
                </a:lvl3pPr>
                <a:lvl4pPr marL="1600200" indent="-228600" eaLnBrk="0" hangingPunct="0">
                  <a:defRPr>
                    <a:solidFill>
                      <a:schemeClr val="tx1"/>
                    </a:solidFill>
                    <a:latin typeface="Tahoma" panose="020B0604030504040204" pitchFamily="34" charset="0"/>
                    <a:cs typeface="Arial" panose="020B0604020202020204" pitchFamily="34" charset="0"/>
                  </a:defRPr>
                </a:lvl4pPr>
                <a:lvl5pPr marL="2057400" indent="-228600" eaLnBrk="0" hangingPunct="0">
                  <a:defRPr>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Tahoma" panose="020B0604030504040204" pitchFamily="34" charset="0"/>
                    <a:cs typeface="Arial" panose="020B0604020202020204" pitchFamily="34" charset="0"/>
                  </a:defRPr>
                </a:lvl9pPr>
              </a:lstStyle>
              <a:p>
                <a:pPr eaLnBrk="1" hangingPunct="1"/>
                <a:r>
                  <a:rPr lang="en-US" altLang="en-US" sz="1100">
                    <a:solidFill>
                      <a:srgbClr val="FFFFFF"/>
                    </a:solidFill>
                  </a:rPr>
                  <a:t>Net Operating Time</a:t>
                </a:r>
              </a:p>
            </p:txBody>
          </p:sp>
          <p:sp>
            <p:nvSpPr>
              <p:cNvPr id="21" name="TextBox 38">
                <a:extLst>
                  <a:ext uri="{FF2B5EF4-FFF2-40B4-BE49-F238E27FC236}">
                    <a16:creationId xmlns:a16="http://schemas.microsoft.com/office/drawing/2014/main" id="{1F24FA5C-A2F7-B3DC-0AC3-A77E0BB2AB00}"/>
                  </a:ext>
                </a:extLst>
              </p:cNvPr>
              <p:cNvSpPr txBox="1">
                <a:spLocks noChangeArrowheads="1"/>
              </p:cNvSpPr>
              <p:nvPr/>
            </p:nvSpPr>
            <p:spPr bwMode="auto">
              <a:xfrm>
                <a:off x="540952" y="2075616"/>
                <a:ext cx="2202246"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Tahoma" panose="020B0604030504040204" pitchFamily="34" charset="0"/>
                    <a:cs typeface="Arial" panose="020B0604020202020204" pitchFamily="34" charset="0"/>
                  </a:defRPr>
                </a:lvl1pPr>
                <a:lvl2pPr marL="742950" indent="-285750" eaLnBrk="0" hangingPunct="0">
                  <a:defRPr>
                    <a:solidFill>
                      <a:schemeClr val="tx1"/>
                    </a:solidFill>
                    <a:latin typeface="Tahoma" panose="020B0604030504040204" pitchFamily="34" charset="0"/>
                    <a:cs typeface="Arial" panose="020B0604020202020204" pitchFamily="34" charset="0"/>
                  </a:defRPr>
                </a:lvl2pPr>
                <a:lvl3pPr marL="1143000" indent="-228600" eaLnBrk="0" hangingPunct="0">
                  <a:defRPr>
                    <a:solidFill>
                      <a:schemeClr val="tx1"/>
                    </a:solidFill>
                    <a:latin typeface="Tahoma" panose="020B0604030504040204" pitchFamily="34" charset="0"/>
                    <a:cs typeface="Arial" panose="020B0604020202020204" pitchFamily="34" charset="0"/>
                  </a:defRPr>
                </a:lvl3pPr>
                <a:lvl4pPr marL="1600200" indent="-228600" eaLnBrk="0" hangingPunct="0">
                  <a:defRPr>
                    <a:solidFill>
                      <a:schemeClr val="tx1"/>
                    </a:solidFill>
                    <a:latin typeface="Tahoma" panose="020B0604030504040204" pitchFamily="34" charset="0"/>
                    <a:cs typeface="Arial" panose="020B0604020202020204" pitchFamily="34" charset="0"/>
                  </a:defRPr>
                </a:lvl4pPr>
                <a:lvl5pPr marL="2057400" indent="-228600" eaLnBrk="0" hangingPunct="0">
                  <a:defRPr>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Tahoma" panose="020B0604030504040204" pitchFamily="34" charset="0"/>
                    <a:cs typeface="Arial" panose="020B0604020202020204" pitchFamily="34" charset="0"/>
                  </a:defRPr>
                </a:lvl9pPr>
              </a:lstStyle>
              <a:p>
                <a:pPr eaLnBrk="1" hangingPunct="1"/>
                <a:r>
                  <a:rPr lang="en-US" altLang="en-US" sz="1100">
                    <a:solidFill>
                      <a:srgbClr val="FFFFFF"/>
                    </a:solidFill>
                  </a:rPr>
                  <a:t>Planned Production Time</a:t>
                </a:r>
              </a:p>
            </p:txBody>
          </p:sp>
          <p:sp>
            <p:nvSpPr>
              <p:cNvPr id="22" name="TextBox 39">
                <a:extLst>
                  <a:ext uri="{FF2B5EF4-FFF2-40B4-BE49-F238E27FC236}">
                    <a16:creationId xmlns:a16="http://schemas.microsoft.com/office/drawing/2014/main" id="{A026BEB1-3584-BEAB-DFEA-7300E9C7D202}"/>
                  </a:ext>
                </a:extLst>
              </p:cNvPr>
              <p:cNvSpPr txBox="1">
                <a:spLocks noChangeArrowheads="1"/>
              </p:cNvSpPr>
              <p:nvPr/>
            </p:nvSpPr>
            <p:spPr bwMode="auto">
              <a:xfrm>
                <a:off x="540953" y="2826089"/>
                <a:ext cx="1364046"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Tahoma" panose="020B0604030504040204" pitchFamily="34" charset="0"/>
                    <a:cs typeface="Arial" panose="020B0604020202020204" pitchFamily="34" charset="0"/>
                  </a:defRPr>
                </a:lvl1pPr>
                <a:lvl2pPr marL="742950" indent="-285750" eaLnBrk="0" hangingPunct="0">
                  <a:defRPr>
                    <a:solidFill>
                      <a:schemeClr val="tx1"/>
                    </a:solidFill>
                    <a:latin typeface="Tahoma" panose="020B0604030504040204" pitchFamily="34" charset="0"/>
                    <a:cs typeface="Arial" panose="020B0604020202020204" pitchFamily="34" charset="0"/>
                  </a:defRPr>
                </a:lvl2pPr>
                <a:lvl3pPr marL="1143000" indent="-228600" eaLnBrk="0" hangingPunct="0">
                  <a:defRPr>
                    <a:solidFill>
                      <a:schemeClr val="tx1"/>
                    </a:solidFill>
                    <a:latin typeface="Tahoma" panose="020B0604030504040204" pitchFamily="34" charset="0"/>
                    <a:cs typeface="Arial" panose="020B0604020202020204" pitchFamily="34" charset="0"/>
                  </a:defRPr>
                </a:lvl3pPr>
                <a:lvl4pPr marL="1600200" indent="-228600" eaLnBrk="0" hangingPunct="0">
                  <a:defRPr>
                    <a:solidFill>
                      <a:schemeClr val="tx1"/>
                    </a:solidFill>
                    <a:latin typeface="Tahoma" panose="020B0604030504040204" pitchFamily="34" charset="0"/>
                    <a:cs typeface="Arial" panose="020B0604020202020204" pitchFamily="34" charset="0"/>
                  </a:defRPr>
                </a:lvl4pPr>
                <a:lvl5pPr marL="2057400" indent="-228600" eaLnBrk="0" hangingPunct="0">
                  <a:defRPr>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Tahoma" panose="020B0604030504040204" pitchFamily="34" charset="0"/>
                    <a:cs typeface="Arial" panose="020B0604020202020204" pitchFamily="34" charset="0"/>
                  </a:defRPr>
                </a:lvl9pPr>
              </a:lstStyle>
              <a:p>
                <a:pPr eaLnBrk="1" hangingPunct="1"/>
                <a:r>
                  <a:rPr lang="en-US" altLang="en-US" sz="1100">
                    <a:solidFill>
                      <a:srgbClr val="FFFFFF"/>
                    </a:solidFill>
                  </a:rPr>
                  <a:t>Operating Time</a:t>
                </a:r>
              </a:p>
            </p:txBody>
          </p:sp>
          <p:sp>
            <p:nvSpPr>
              <p:cNvPr id="23" name="TextBox 52">
                <a:extLst>
                  <a:ext uri="{FF2B5EF4-FFF2-40B4-BE49-F238E27FC236}">
                    <a16:creationId xmlns:a16="http://schemas.microsoft.com/office/drawing/2014/main" id="{FF4F8184-3713-0083-98D2-3BC55BC5E322}"/>
                  </a:ext>
                </a:extLst>
              </p:cNvPr>
              <p:cNvSpPr txBox="1">
                <a:spLocks noChangeArrowheads="1"/>
              </p:cNvSpPr>
              <p:nvPr/>
            </p:nvSpPr>
            <p:spPr bwMode="auto">
              <a:xfrm>
                <a:off x="856827" y="1749623"/>
                <a:ext cx="1709924"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Tahoma" panose="020B0604030504040204" pitchFamily="34" charset="0"/>
                    <a:cs typeface="Arial" panose="020B0604020202020204" pitchFamily="34" charset="0"/>
                  </a:defRPr>
                </a:lvl1pPr>
                <a:lvl2pPr marL="742950" indent="-285750" eaLnBrk="0" hangingPunct="0">
                  <a:defRPr>
                    <a:solidFill>
                      <a:schemeClr val="tx1"/>
                    </a:solidFill>
                    <a:latin typeface="Tahoma" panose="020B0604030504040204" pitchFamily="34" charset="0"/>
                    <a:cs typeface="Arial" panose="020B0604020202020204" pitchFamily="34" charset="0"/>
                  </a:defRPr>
                </a:lvl2pPr>
                <a:lvl3pPr marL="1143000" indent="-228600" eaLnBrk="0" hangingPunct="0">
                  <a:defRPr>
                    <a:solidFill>
                      <a:schemeClr val="tx1"/>
                    </a:solidFill>
                    <a:latin typeface="Tahoma" panose="020B0604030504040204" pitchFamily="34" charset="0"/>
                    <a:cs typeface="Arial" panose="020B0604020202020204" pitchFamily="34" charset="0"/>
                  </a:defRPr>
                </a:lvl3pPr>
                <a:lvl4pPr marL="1600200" indent="-228600" eaLnBrk="0" hangingPunct="0">
                  <a:defRPr>
                    <a:solidFill>
                      <a:schemeClr val="tx1"/>
                    </a:solidFill>
                    <a:latin typeface="Tahoma" panose="020B0604030504040204" pitchFamily="34" charset="0"/>
                    <a:cs typeface="Arial" panose="020B0604020202020204" pitchFamily="34" charset="0"/>
                  </a:defRPr>
                </a:lvl4pPr>
                <a:lvl5pPr marL="2057400" indent="-228600" eaLnBrk="0" hangingPunct="0">
                  <a:defRPr>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Tahoma" panose="020B0604030504040204" pitchFamily="34" charset="0"/>
                    <a:cs typeface="Arial" panose="020B0604020202020204" pitchFamily="34" charset="0"/>
                  </a:defRPr>
                </a:lvl9pPr>
              </a:lstStyle>
              <a:p>
                <a:pPr algn="ctr" eaLnBrk="1" hangingPunct="1"/>
                <a:r>
                  <a:rPr lang="en-US" altLang="en-US" sz="1400" b="1">
                    <a:latin typeface="Arial" panose="020B0604020202020204" pitchFamily="34" charset="0"/>
                  </a:rPr>
                  <a:t>Equipment</a:t>
                </a:r>
              </a:p>
            </p:txBody>
          </p:sp>
          <p:sp>
            <p:nvSpPr>
              <p:cNvPr id="24" name="Rectangle 23">
                <a:extLst>
                  <a:ext uri="{FF2B5EF4-FFF2-40B4-BE49-F238E27FC236}">
                    <a16:creationId xmlns:a16="http://schemas.microsoft.com/office/drawing/2014/main" id="{634E6147-F444-A86C-755D-C70ED74F833C}"/>
                  </a:ext>
                </a:extLst>
              </p:cNvPr>
              <p:cNvSpPr/>
              <p:nvPr/>
            </p:nvSpPr>
            <p:spPr>
              <a:xfrm>
                <a:off x="533397" y="5490287"/>
                <a:ext cx="2209801" cy="485290"/>
              </a:xfrm>
              <a:prstGeom prst="rect">
                <a:avLst/>
              </a:prstGeom>
              <a:solidFill>
                <a:schemeClr val="accent1">
                  <a:lumMod val="20000"/>
                  <a:lumOff val="80000"/>
                </a:schemeClr>
              </a:solidFill>
              <a:ln>
                <a:solidFill>
                  <a:schemeClr val="tx1"/>
                </a:solidFill>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57150" prst="angle"/>
              </a:sp3d>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1100" b="1" dirty="0">
                    <a:solidFill>
                      <a:schemeClr val="tx1"/>
                    </a:solidFill>
                  </a:rPr>
                  <a:t>Average total operating loss</a:t>
                </a:r>
              </a:p>
              <a:p>
                <a:pPr algn="ctr">
                  <a:defRPr/>
                </a:pPr>
                <a:r>
                  <a:rPr lang="en-US" sz="1100" b="1" dirty="0">
                    <a:solidFill>
                      <a:schemeClr val="tx1"/>
                    </a:solidFill>
                  </a:rPr>
                  <a:t>30-50%</a:t>
                </a:r>
              </a:p>
            </p:txBody>
          </p:sp>
          <p:sp>
            <p:nvSpPr>
              <p:cNvPr id="25" name="Rectangle 24">
                <a:extLst>
                  <a:ext uri="{FF2B5EF4-FFF2-40B4-BE49-F238E27FC236}">
                    <a16:creationId xmlns:a16="http://schemas.microsoft.com/office/drawing/2014/main" id="{8E7E3047-2A84-4D86-400B-DC256A5151FA}"/>
                  </a:ext>
                </a:extLst>
              </p:cNvPr>
              <p:cNvSpPr/>
              <p:nvPr/>
            </p:nvSpPr>
            <p:spPr>
              <a:xfrm>
                <a:off x="3240291" y="1776277"/>
                <a:ext cx="1162138" cy="598511"/>
              </a:xfrm>
              <a:prstGeom prst="rect">
                <a:avLst/>
              </a:prstGeom>
              <a:solidFill>
                <a:srgbClr val="FF6600"/>
              </a:solidFill>
              <a:ln w="12700">
                <a:solidFill>
                  <a:srgbClr val="FF6600"/>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1200" b="1" dirty="0">
                    <a:solidFill>
                      <a:schemeClr val="tx1"/>
                    </a:solidFill>
                  </a:rPr>
                  <a:t>Breakdowns</a:t>
                </a:r>
              </a:p>
            </p:txBody>
          </p:sp>
          <p:sp>
            <p:nvSpPr>
              <p:cNvPr id="26" name="Rectangle 25">
                <a:extLst>
                  <a:ext uri="{FF2B5EF4-FFF2-40B4-BE49-F238E27FC236}">
                    <a16:creationId xmlns:a16="http://schemas.microsoft.com/office/drawing/2014/main" id="{FB218FBE-B1CA-C154-D86A-CC9A5FAD8B03}"/>
                  </a:ext>
                </a:extLst>
              </p:cNvPr>
              <p:cNvSpPr/>
              <p:nvPr/>
            </p:nvSpPr>
            <p:spPr>
              <a:xfrm>
                <a:off x="3240291" y="2508144"/>
                <a:ext cx="1162138" cy="598512"/>
              </a:xfrm>
              <a:prstGeom prst="rect">
                <a:avLst/>
              </a:prstGeom>
              <a:solidFill>
                <a:srgbClr val="FF6600"/>
              </a:solidFill>
              <a:ln w="12700">
                <a:solidFill>
                  <a:srgbClr val="FF6600"/>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1200" b="1" dirty="0">
                    <a:solidFill>
                      <a:schemeClr val="tx1"/>
                    </a:solidFill>
                  </a:rPr>
                  <a:t>Setups &amp; Adjustments</a:t>
                </a:r>
              </a:p>
            </p:txBody>
          </p:sp>
          <p:sp>
            <p:nvSpPr>
              <p:cNvPr id="27" name="Rectangle 26">
                <a:extLst>
                  <a:ext uri="{FF2B5EF4-FFF2-40B4-BE49-F238E27FC236}">
                    <a16:creationId xmlns:a16="http://schemas.microsoft.com/office/drawing/2014/main" id="{6A293A97-BC20-1C2B-AE23-4C004815E865}"/>
                  </a:ext>
                </a:extLst>
              </p:cNvPr>
              <p:cNvSpPr/>
              <p:nvPr/>
            </p:nvSpPr>
            <p:spPr>
              <a:xfrm>
                <a:off x="3240291" y="3238423"/>
                <a:ext cx="1162138" cy="598512"/>
              </a:xfrm>
              <a:prstGeom prst="rect">
                <a:avLst/>
              </a:prstGeom>
              <a:solidFill>
                <a:srgbClr val="FF0000"/>
              </a:solidFill>
              <a:ln w="12700">
                <a:solidFill>
                  <a:srgbClr val="FF0000"/>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1200" b="1" dirty="0">
                    <a:solidFill>
                      <a:schemeClr val="tx1"/>
                    </a:solidFill>
                  </a:rPr>
                  <a:t>Reduced Speed</a:t>
                </a:r>
              </a:p>
            </p:txBody>
          </p:sp>
          <p:sp>
            <p:nvSpPr>
              <p:cNvPr id="28" name="Rectangle 27">
                <a:extLst>
                  <a:ext uri="{FF2B5EF4-FFF2-40B4-BE49-F238E27FC236}">
                    <a16:creationId xmlns:a16="http://schemas.microsoft.com/office/drawing/2014/main" id="{1797AF46-BBD8-64B3-7329-E0E9C7B8CB70}"/>
                  </a:ext>
                </a:extLst>
              </p:cNvPr>
              <p:cNvSpPr/>
              <p:nvPr/>
            </p:nvSpPr>
            <p:spPr>
              <a:xfrm>
                <a:off x="3240291" y="3963940"/>
                <a:ext cx="1162138" cy="600099"/>
              </a:xfrm>
              <a:prstGeom prst="rect">
                <a:avLst/>
              </a:prstGeom>
              <a:solidFill>
                <a:srgbClr val="FF0000"/>
              </a:solidFill>
              <a:ln w="12700">
                <a:solidFill>
                  <a:srgbClr val="FF0000"/>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1200" b="1" dirty="0">
                    <a:solidFill>
                      <a:schemeClr val="tx1"/>
                    </a:solidFill>
                  </a:rPr>
                  <a:t>Minor Stops &amp; Idling</a:t>
                </a:r>
              </a:p>
            </p:txBody>
          </p:sp>
          <p:sp>
            <p:nvSpPr>
              <p:cNvPr id="29" name="Rectangle 28">
                <a:extLst>
                  <a:ext uri="{FF2B5EF4-FFF2-40B4-BE49-F238E27FC236}">
                    <a16:creationId xmlns:a16="http://schemas.microsoft.com/office/drawing/2014/main" id="{60A7C402-F7CA-F69E-BAA4-ADD3B4E44DD9}"/>
                  </a:ext>
                </a:extLst>
              </p:cNvPr>
              <p:cNvSpPr/>
              <p:nvPr/>
            </p:nvSpPr>
            <p:spPr>
              <a:xfrm>
                <a:off x="3240291" y="4702156"/>
                <a:ext cx="1162138" cy="598512"/>
              </a:xfrm>
              <a:prstGeom prst="rect">
                <a:avLst/>
              </a:prstGeom>
              <a:solidFill>
                <a:srgbClr val="800080"/>
              </a:solidFill>
              <a:ln w="12700">
                <a:solidFill>
                  <a:srgbClr val="800080"/>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1200" b="1" dirty="0">
                    <a:solidFill>
                      <a:schemeClr val="bg1"/>
                    </a:solidFill>
                  </a:rPr>
                  <a:t>Defects &amp; Rework</a:t>
                </a:r>
              </a:p>
            </p:txBody>
          </p:sp>
          <p:sp>
            <p:nvSpPr>
              <p:cNvPr id="30" name="Rectangle 29">
                <a:extLst>
                  <a:ext uri="{FF2B5EF4-FFF2-40B4-BE49-F238E27FC236}">
                    <a16:creationId xmlns:a16="http://schemas.microsoft.com/office/drawing/2014/main" id="{62457BA3-D0C9-698A-D876-DA9DBFD3DF48}"/>
                  </a:ext>
                </a:extLst>
              </p:cNvPr>
              <p:cNvSpPr/>
              <p:nvPr/>
            </p:nvSpPr>
            <p:spPr>
              <a:xfrm>
                <a:off x="3240291" y="5430849"/>
                <a:ext cx="1162138" cy="600099"/>
              </a:xfrm>
              <a:prstGeom prst="rect">
                <a:avLst/>
              </a:prstGeom>
              <a:solidFill>
                <a:srgbClr val="800080"/>
              </a:solidFill>
              <a:ln w="12700">
                <a:solidFill>
                  <a:srgbClr val="800080"/>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1200" b="1" dirty="0">
                    <a:solidFill>
                      <a:schemeClr val="bg1"/>
                    </a:solidFill>
                  </a:rPr>
                  <a:t>Startup &amp; Yield Loss</a:t>
                </a:r>
              </a:p>
            </p:txBody>
          </p:sp>
          <p:sp>
            <p:nvSpPr>
              <p:cNvPr id="31" name="Rectangle 30">
                <a:extLst>
                  <a:ext uri="{FF2B5EF4-FFF2-40B4-BE49-F238E27FC236}">
                    <a16:creationId xmlns:a16="http://schemas.microsoft.com/office/drawing/2014/main" id="{5DF9F6FC-535C-458F-5626-8D5C9128788D}"/>
                  </a:ext>
                </a:extLst>
              </p:cNvPr>
              <p:cNvSpPr/>
              <p:nvPr/>
            </p:nvSpPr>
            <p:spPr>
              <a:xfrm>
                <a:off x="4402430" y="1776277"/>
                <a:ext cx="2075020" cy="598511"/>
              </a:xfrm>
              <a:prstGeom prst="rect">
                <a:avLst/>
              </a:prstGeom>
              <a:noFill/>
              <a:ln w="12700">
                <a:solidFill>
                  <a:srgbClr val="FF6600"/>
                </a:solidFill>
              </a:ln>
              <a:effectLst/>
            </p:spPr>
            <p:style>
              <a:lnRef idx="1">
                <a:schemeClr val="accent1"/>
              </a:lnRef>
              <a:fillRef idx="3">
                <a:schemeClr val="accent1"/>
              </a:fillRef>
              <a:effectRef idx="2">
                <a:schemeClr val="accent1"/>
              </a:effectRef>
              <a:fontRef idx="minor">
                <a:schemeClr val="lt1"/>
              </a:fontRef>
            </p:style>
            <p:txBody>
              <a:bodyPr anchor="ctr"/>
              <a:lstStyle/>
              <a:p>
                <a:pPr>
                  <a:defRPr/>
                </a:pPr>
                <a:r>
                  <a:rPr lang="en-US" sz="1100" dirty="0">
                    <a:solidFill>
                      <a:schemeClr val="tx1"/>
                    </a:solidFill>
                  </a:rPr>
                  <a:t>Breakdowns per machine (stopped longer than 10 </a:t>
                </a:r>
                <a:r>
                  <a:rPr lang="en-US" sz="1100" dirty="0" err="1">
                    <a:solidFill>
                      <a:schemeClr val="tx1"/>
                    </a:solidFill>
                  </a:rPr>
                  <a:t>mins</a:t>
                </a:r>
                <a:r>
                  <a:rPr lang="en-US" sz="1100" dirty="0">
                    <a:solidFill>
                      <a:schemeClr val="tx1"/>
                    </a:solidFill>
                  </a:rPr>
                  <a:t>) – less than once a month</a:t>
                </a:r>
              </a:p>
            </p:txBody>
          </p:sp>
          <p:sp>
            <p:nvSpPr>
              <p:cNvPr id="32" name="Rectangle 31">
                <a:extLst>
                  <a:ext uri="{FF2B5EF4-FFF2-40B4-BE49-F238E27FC236}">
                    <a16:creationId xmlns:a16="http://schemas.microsoft.com/office/drawing/2014/main" id="{BD2A80CA-985A-D11E-24EA-3FB9D29FBCA3}"/>
                  </a:ext>
                </a:extLst>
              </p:cNvPr>
              <p:cNvSpPr/>
              <p:nvPr/>
            </p:nvSpPr>
            <p:spPr>
              <a:xfrm>
                <a:off x="4402430" y="2508144"/>
                <a:ext cx="2075020" cy="598512"/>
              </a:xfrm>
              <a:prstGeom prst="rect">
                <a:avLst/>
              </a:prstGeom>
              <a:noFill/>
              <a:ln w="12700">
                <a:solidFill>
                  <a:srgbClr val="FF6600"/>
                </a:solidFill>
              </a:ln>
              <a:effectLst/>
            </p:spPr>
            <p:style>
              <a:lnRef idx="1">
                <a:schemeClr val="accent1"/>
              </a:lnRef>
              <a:fillRef idx="3">
                <a:schemeClr val="accent1"/>
              </a:fillRef>
              <a:effectRef idx="2">
                <a:schemeClr val="accent1"/>
              </a:effectRef>
              <a:fontRef idx="minor">
                <a:schemeClr val="lt1"/>
              </a:fontRef>
            </p:style>
            <p:txBody>
              <a:bodyPr anchor="ctr"/>
              <a:lstStyle/>
              <a:p>
                <a:pPr>
                  <a:defRPr/>
                </a:pPr>
                <a:r>
                  <a:rPr lang="en-US" sz="1100" dirty="0">
                    <a:solidFill>
                      <a:schemeClr val="tx1"/>
                    </a:solidFill>
                  </a:rPr>
                  <a:t>Setup/adjustment time – less than 10 </a:t>
                </a:r>
                <a:r>
                  <a:rPr lang="en-US" sz="1100" dirty="0" err="1">
                    <a:solidFill>
                      <a:schemeClr val="tx1"/>
                    </a:solidFill>
                  </a:rPr>
                  <a:t>mins</a:t>
                </a:r>
                <a:endParaRPr lang="en-US" sz="1100" dirty="0">
                  <a:solidFill>
                    <a:schemeClr val="tx1"/>
                  </a:solidFill>
                </a:endParaRPr>
              </a:p>
            </p:txBody>
          </p:sp>
          <p:sp>
            <p:nvSpPr>
              <p:cNvPr id="33" name="Rectangle 32">
                <a:extLst>
                  <a:ext uri="{FF2B5EF4-FFF2-40B4-BE49-F238E27FC236}">
                    <a16:creationId xmlns:a16="http://schemas.microsoft.com/office/drawing/2014/main" id="{4EDDCF91-A75B-84B4-DEEF-B23DE9CC5EA6}"/>
                  </a:ext>
                </a:extLst>
              </p:cNvPr>
              <p:cNvSpPr/>
              <p:nvPr/>
            </p:nvSpPr>
            <p:spPr>
              <a:xfrm>
                <a:off x="4402430" y="3238423"/>
                <a:ext cx="2075020" cy="598512"/>
              </a:xfrm>
              <a:prstGeom prst="rect">
                <a:avLst/>
              </a:prstGeom>
              <a:noFill/>
              <a:ln w="12700">
                <a:solidFill>
                  <a:srgbClr val="FF0000"/>
                </a:solidFill>
              </a:ln>
              <a:effectLst/>
            </p:spPr>
            <p:style>
              <a:lnRef idx="1">
                <a:schemeClr val="accent1"/>
              </a:lnRef>
              <a:fillRef idx="3">
                <a:schemeClr val="accent1"/>
              </a:fillRef>
              <a:effectRef idx="2">
                <a:schemeClr val="accent1"/>
              </a:effectRef>
              <a:fontRef idx="minor">
                <a:schemeClr val="lt1"/>
              </a:fontRef>
            </p:style>
            <p:txBody>
              <a:bodyPr anchor="ctr"/>
              <a:lstStyle/>
              <a:p>
                <a:pPr>
                  <a:defRPr/>
                </a:pPr>
                <a:r>
                  <a:rPr lang="en-US" sz="1100" dirty="0">
                    <a:solidFill>
                      <a:schemeClr val="tx1"/>
                    </a:solidFill>
                  </a:rPr>
                  <a:t>Achieve ideal cycle times (design speed); increase 15% or more</a:t>
                </a:r>
              </a:p>
            </p:txBody>
          </p:sp>
          <p:sp>
            <p:nvSpPr>
              <p:cNvPr id="34" name="Rectangle 33">
                <a:extLst>
                  <a:ext uri="{FF2B5EF4-FFF2-40B4-BE49-F238E27FC236}">
                    <a16:creationId xmlns:a16="http://schemas.microsoft.com/office/drawing/2014/main" id="{2F9C76C3-0D3F-1959-2304-28353230935D}"/>
                  </a:ext>
                </a:extLst>
              </p:cNvPr>
              <p:cNvSpPr/>
              <p:nvPr/>
            </p:nvSpPr>
            <p:spPr>
              <a:xfrm>
                <a:off x="4402430" y="3963940"/>
                <a:ext cx="2075020" cy="600099"/>
              </a:xfrm>
              <a:prstGeom prst="rect">
                <a:avLst/>
              </a:prstGeom>
              <a:noFill/>
              <a:ln w="12700">
                <a:solidFill>
                  <a:srgbClr val="FF0000"/>
                </a:solidFill>
              </a:ln>
              <a:effectLst/>
            </p:spPr>
            <p:style>
              <a:lnRef idx="1">
                <a:schemeClr val="accent1"/>
              </a:lnRef>
              <a:fillRef idx="3">
                <a:schemeClr val="accent1"/>
              </a:fillRef>
              <a:effectRef idx="2">
                <a:schemeClr val="accent1"/>
              </a:effectRef>
              <a:fontRef idx="minor">
                <a:schemeClr val="lt1"/>
              </a:fontRef>
            </p:style>
            <p:txBody>
              <a:bodyPr anchor="ctr"/>
              <a:lstStyle/>
              <a:p>
                <a:pPr>
                  <a:defRPr/>
                </a:pPr>
                <a:r>
                  <a:rPr lang="en-US" sz="1100" dirty="0">
                    <a:solidFill>
                      <a:schemeClr val="tx1"/>
                    </a:solidFill>
                  </a:rPr>
                  <a:t>Minor stoppages and idling per machine – under 10 </a:t>
                </a:r>
                <a:r>
                  <a:rPr lang="en-US" sz="1100" dirty="0" err="1">
                    <a:solidFill>
                      <a:schemeClr val="tx1"/>
                    </a:solidFill>
                  </a:rPr>
                  <a:t>mins</a:t>
                </a:r>
                <a:endParaRPr lang="en-US" sz="1100" dirty="0">
                  <a:solidFill>
                    <a:schemeClr val="tx1"/>
                  </a:solidFill>
                </a:endParaRPr>
              </a:p>
            </p:txBody>
          </p:sp>
          <p:sp>
            <p:nvSpPr>
              <p:cNvPr id="35" name="Rectangle 34">
                <a:extLst>
                  <a:ext uri="{FF2B5EF4-FFF2-40B4-BE49-F238E27FC236}">
                    <a16:creationId xmlns:a16="http://schemas.microsoft.com/office/drawing/2014/main" id="{930F59A3-E45E-8166-636E-826E20A4450C}"/>
                  </a:ext>
                </a:extLst>
              </p:cNvPr>
              <p:cNvSpPr/>
              <p:nvPr/>
            </p:nvSpPr>
            <p:spPr>
              <a:xfrm>
                <a:off x="4402430" y="4702156"/>
                <a:ext cx="2075020" cy="598512"/>
              </a:xfrm>
              <a:prstGeom prst="rect">
                <a:avLst/>
              </a:prstGeom>
              <a:noFill/>
              <a:ln w="12700">
                <a:solidFill>
                  <a:srgbClr val="800080"/>
                </a:solidFill>
              </a:ln>
              <a:effectLst/>
            </p:spPr>
            <p:style>
              <a:lnRef idx="1">
                <a:schemeClr val="accent1"/>
              </a:lnRef>
              <a:fillRef idx="3">
                <a:schemeClr val="accent1"/>
              </a:fillRef>
              <a:effectRef idx="2">
                <a:schemeClr val="accent1"/>
              </a:effectRef>
              <a:fontRef idx="minor">
                <a:schemeClr val="lt1"/>
              </a:fontRef>
            </p:style>
            <p:txBody>
              <a:bodyPr anchor="ctr"/>
              <a:lstStyle/>
              <a:p>
                <a:pPr>
                  <a:defRPr/>
                </a:pPr>
                <a:r>
                  <a:rPr lang="en-US" sz="1100" dirty="0">
                    <a:solidFill>
                      <a:schemeClr val="tx1"/>
                    </a:solidFill>
                  </a:rPr>
                  <a:t>Rate (including products to be reworked) – less than 0.1%</a:t>
                </a:r>
              </a:p>
            </p:txBody>
          </p:sp>
          <p:sp>
            <p:nvSpPr>
              <p:cNvPr id="36" name="Rectangle 35">
                <a:extLst>
                  <a:ext uri="{FF2B5EF4-FFF2-40B4-BE49-F238E27FC236}">
                    <a16:creationId xmlns:a16="http://schemas.microsoft.com/office/drawing/2014/main" id="{C31BB271-B7E2-4CD6-39A8-A53CCAA4F40D}"/>
                  </a:ext>
                </a:extLst>
              </p:cNvPr>
              <p:cNvSpPr/>
              <p:nvPr/>
            </p:nvSpPr>
            <p:spPr>
              <a:xfrm>
                <a:off x="4402430" y="5430849"/>
                <a:ext cx="2075020" cy="600099"/>
              </a:xfrm>
              <a:prstGeom prst="rect">
                <a:avLst/>
              </a:prstGeom>
              <a:noFill/>
              <a:ln w="12700">
                <a:solidFill>
                  <a:srgbClr val="800080"/>
                </a:solidFill>
              </a:ln>
              <a:effectLst/>
            </p:spPr>
            <p:style>
              <a:lnRef idx="1">
                <a:schemeClr val="accent1"/>
              </a:lnRef>
              <a:fillRef idx="3">
                <a:schemeClr val="accent1"/>
              </a:fillRef>
              <a:effectRef idx="2">
                <a:schemeClr val="accent1"/>
              </a:effectRef>
              <a:fontRef idx="minor">
                <a:schemeClr val="lt1"/>
              </a:fontRef>
            </p:style>
            <p:txBody>
              <a:bodyPr anchor="ctr"/>
              <a:lstStyle/>
              <a:p>
                <a:pPr>
                  <a:defRPr/>
                </a:pPr>
                <a:r>
                  <a:rPr lang="en-US" sz="1100" dirty="0">
                    <a:solidFill>
                      <a:schemeClr val="tx1"/>
                    </a:solidFill>
                  </a:rPr>
                  <a:t>Startup yield – 99% or more of lot</a:t>
                </a:r>
              </a:p>
            </p:txBody>
          </p:sp>
          <p:sp>
            <p:nvSpPr>
              <p:cNvPr id="37" name="Rectangle 36">
                <a:extLst>
                  <a:ext uri="{FF2B5EF4-FFF2-40B4-BE49-F238E27FC236}">
                    <a16:creationId xmlns:a16="http://schemas.microsoft.com/office/drawing/2014/main" id="{40A440B0-8CE2-426C-65D8-3064E6C5E9A8}"/>
                  </a:ext>
                </a:extLst>
              </p:cNvPr>
              <p:cNvSpPr/>
              <p:nvPr/>
            </p:nvSpPr>
            <p:spPr>
              <a:xfrm>
                <a:off x="6934684" y="3592450"/>
                <a:ext cx="2075021" cy="598511"/>
              </a:xfrm>
              <a:prstGeom prst="rect">
                <a:avLst/>
              </a:prstGeom>
              <a:solidFill>
                <a:schemeClr val="accent2">
                  <a:lumMod val="20000"/>
                  <a:lumOff val="80000"/>
                </a:schemeClr>
              </a:solidFill>
              <a:ln w="12700">
                <a:solidFill>
                  <a:srgbClr val="FF0000"/>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1100" dirty="0">
                    <a:solidFill>
                      <a:schemeClr val="tx1"/>
                    </a:solidFill>
                  </a:rPr>
                  <a:t>Ideal Cycle Time x Total Pcs</a:t>
                </a:r>
              </a:p>
              <a:p>
                <a:pPr algn="ctr">
                  <a:defRPr/>
                </a:pPr>
                <a:r>
                  <a:rPr lang="en-US" sz="1100" dirty="0">
                    <a:solidFill>
                      <a:schemeClr val="tx1"/>
                    </a:solidFill>
                  </a:rPr>
                  <a:t>Operating Time</a:t>
                </a:r>
              </a:p>
            </p:txBody>
          </p:sp>
          <p:cxnSp>
            <p:nvCxnSpPr>
              <p:cNvPr id="38" name="Straight Connector 37">
                <a:extLst>
                  <a:ext uri="{FF2B5EF4-FFF2-40B4-BE49-F238E27FC236}">
                    <a16:creationId xmlns:a16="http://schemas.microsoft.com/office/drawing/2014/main" id="{B12B7E8C-5228-D3A1-5A7D-E97146E20EF8}"/>
                  </a:ext>
                </a:extLst>
              </p:cNvPr>
              <p:cNvCxnSpPr/>
              <p:nvPr/>
            </p:nvCxnSpPr>
            <p:spPr>
              <a:xfrm>
                <a:off x="7104560" y="3892499"/>
                <a:ext cx="1752733" cy="0"/>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39" name="Rectangle 38">
                <a:extLst>
                  <a:ext uri="{FF2B5EF4-FFF2-40B4-BE49-F238E27FC236}">
                    <a16:creationId xmlns:a16="http://schemas.microsoft.com/office/drawing/2014/main" id="{372DE7B2-01A0-6B74-D38F-799E8BCB2168}"/>
                  </a:ext>
                </a:extLst>
              </p:cNvPr>
              <p:cNvSpPr/>
              <p:nvPr/>
            </p:nvSpPr>
            <p:spPr>
              <a:xfrm>
                <a:off x="6942623" y="5057771"/>
                <a:ext cx="2075020" cy="598512"/>
              </a:xfrm>
              <a:prstGeom prst="rect">
                <a:avLst/>
              </a:prstGeom>
              <a:solidFill>
                <a:schemeClr val="accent4">
                  <a:lumMod val="20000"/>
                  <a:lumOff val="80000"/>
                </a:schemeClr>
              </a:solidFill>
              <a:ln w="12700">
                <a:solidFill>
                  <a:srgbClr val="800080"/>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1100" dirty="0">
                    <a:solidFill>
                      <a:schemeClr val="tx1"/>
                    </a:solidFill>
                  </a:rPr>
                  <a:t>Good Pieces</a:t>
                </a:r>
              </a:p>
              <a:p>
                <a:pPr algn="ctr">
                  <a:defRPr/>
                </a:pPr>
                <a:r>
                  <a:rPr lang="en-US" sz="1100" dirty="0">
                    <a:solidFill>
                      <a:schemeClr val="tx1"/>
                    </a:solidFill>
                  </a:rPr>
                  <a:t>Total Pieces</a:t>
                </a:r>
              </a:p>
            </p:txBody>
          </p:sp>
          <p:cxnSp>
            <p:nvCxnSpPr>
              <p:cNvPr id="40" name="Straight Connector 39">
                <a:extLst>
                  <a:ext uri="{FF2B5EF4-FFF2-40B4-BE49-F238E27FC236}">
                    <a16:creationId xmlns:a16="http://schemas.microsoft.com/office/drawing/2014/main" id="{5A9C5A62-1473-EF84-E4E7-A948CB2B8DE3}"/>
                  </a:ext>
                </a:extLst>
              </p:cNvPr>
              <p:cNvCxnSpPr/>
              <p:nvPr/>
            </p:nvCxnSpPr>
            <p:spPr>
              <a:xfrm>
                <a:off x="7112498" y="5359408"/>
                <a:ext cx="1752733" cy="0"/>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41" name="Rectangle 40">
                <a:extLst>
                  <a:ext uri="{FF2B5EF4-FFF2-40B4-BE49-F238E27FC236}">
                    <a16:creationId xmlns:a16="http://schemas.microsoft.com/office/drawing/2014/main" id="{36CE6A34-931C-1578-BEC8-C997A6422841}"/>
                  </a:ext>
                </a:extLst>
              </p:cNvPr>
              <p:cNvSpPr/>
              <p:nvPr/>
            </p:nvSpPr>
            <p:spPr>
              <a:xfrm>
                <a:off x="6934684" y="2157293"/>
                <a:ext cx="2075021" cy="600099"/>
              </a:xfrm>
              <a:prstGeom prst="rect">
                <a:avLst/>
              </a:prstGeom>
              <a:solidFill>
                <a:schemeClr val="accent6">
                  <a:lumMod val="20000"/>
                  <a:lumOff val="80000"/>
                </a:schemeClr>
              </a:solidFill>
              <a:ln w="12700">
                <a:solidFill>
                  <a:srgbClr val="FF6600"/>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1100" dirty="0">
                    <a:solidFill>
                      <a:schemeClr val="tx1"/>
                    </a:solidFill>
                  </a:rPr>
                  <a:t>Operating Time</a:t>
                </a:r>
              </a:p>
              <a:p>
                <a:pPr algn="ctr">
                  <a:defRPr/>
                </a:pPr>
                <a:r>
                  <a:rPr lang="en-US" sz="1100" dirty="0">
                    <a:solidFill>
                      <a:schemeClr val="tx1"/>
                    </a:solidFill>
                  </a:rPr>
                  <a:t>Planned Production Time</a:t>
                </a:r>
              </a:p>
            </p:txBody>
          </p:sp>
          <p:cxnSp>
            <p:nvCxnSpPr>
              <p:cNvPr id="42" name="Straight Connector 41">
                <a:extLst>
                  <a:ext uri="{FF2B5EF4-FFF2-40B4-BE49-F238E27FC236}">
                    <a16:creationId xmlns:a16="http://schemas.microsoft.com/office/drawing/2014/main" id="{93E3388C-237C-5766-927A-D7E2B10B9B44}"/>
                  </a:ext>
                </a:extLst>
              </p:cNvPr>
              <p:cNvCxnSpPr/>
              <p:nvPr/>
            </p:nvCxnSpPr>
            <p:spPr>
              <a:xfrm>
                <a:off x="7104560" y="2458930"/>
                <a:ext cx="1752733" cy="0"/>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43" name="Rectangle 42">
                <a:extLst>
                  <a:ext uri="{FF2B5EF4-FFF2-40B4-BE49-F238E27FC236}">
                    <a16:creationId xmlns:a16="http://schemas.microsoft.com/office/drawing/2014/main" id="{C158AE5E-8A8D-F972-374F-460062442165}"/>
                  </a:ext>
                </a:extLst>
              </p:cNvPr>
              <p:cNvSpPr/>
              <p:nvPr/>
            </p:nvSpPr>
            <p:spPr>
              <a:xfrm>
                <a:off x="6934684" y="1776277"/>
                <a:ext cx="2075021" cy="382602"/>
              </a:xfrm>
              <a:prstGeom prst="rect">
                <a:avLst/>
              </a:prstGeom>
              <a:solidFill>
                <a:srgbClr val="FF6600"/>
              </a:solidFill>
              <a:ln w="12700">
                <a:solidFill>
                  <a:srgbClr val="FF6600"/>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1400" b="1" dirty="0">
                    <a:solidFill>
                      <a:schemeClr val="tx1"/>
                    </a:solidFill>
                  </a:rPr>
                  <a:t>Availability</a:t>
                </a:r>
              </a:p>
            </p:txBody>
          </p:sp>
          <p:sp>
            <p:nvSpPr>
              <p:cNvPr id="44" name="Rectangle 43">
                <a:extLst>
                  <a:ext uri="{FF2B5EF4-FFF2-40B4-BE49-F238E27FC236}">
                    <a16:creationId xmlns:a16="http://schemas.microsoft.com/office/drawing/2014/main" id="{170A2F50-0225-F1C5-3088-BD018BC5EB2B}"/>
                  </a:ext>
                </a:extLst>
              </p:cNvPr>
              <p:cNvSpPr/>
              <p:nvPr/>
            </p:nvSpPr>
            <p:spPr>
              <a:xfrm>
                <a:off x="6942623" y="4671993"/>
                <a:ext cx="2075020" cy="384190"/>
              </a:xfrm>
              <a:prstGeom prst="rect">
                <a:avLst/>
              </a:prstGeom>
              <a:solidFill>
                <a:srgbClr val="800080"/>
              </a:solidFill>
              <a:ln w="12700">
                <a:solidFill>
                  <a:srgbClr val="800080"/>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1400" b="1" dirty="0">
                    <a:solidFill>
                      <a:schemeClr val="bg1"/>
                    </a:solidFill>
                  </a:rPr>
                  <a:t>Quality</a:t>
                </a:r>
              </a:p>
            </p:txBody>
          </p:sp>
          <p:sp>
            <p:nvSpPr>
              <p:cNvPr id="45" name="Rectangle 44">
                <a:extLst>
                  <a:ext uri="{FF2B5EF4-FFF2-40B4-BE49-F238E27FC236}">
                    <a16:creationId xmlns:a16="http://schemas.microsoft.com/office/drawing/2014/main" id="{D67CBA54-F43A-5F68-ABB7-BBA9A2747001}"/>
                  </a:ext>
                </a:extLst>
              </p:cNvPr>
              <p:cNvSpPr/>
              <p:nvPr/>
            </p:nvSpPr>
            <p:spPr>
              <a:xfrm>
                <a:off x="6934684" y="3206672"/>
                <a:ext cx="2075021" cy="382603"/>
              </a:xfrm>
              <a:prstGeom prst="rect">
                <a:avLst/>
              </a:prstGeom>
              <a:solidFill>
                <a:srgbClr val="FF0000"/>
              </a:solidFill>
              <a:ln w="12700">
                <a:solidFill>
                  <a:srgbClr val="FF0000"/>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1400" b="1" dirty="0">
                    <a:solidFill>
                      <a:schemeClr val="tx1"/>
                    </a:solidFill>
                  </a:rPr>
                  <a:t>Performance</a:t>
                </a:r>
              </a:p>
            </p:txBody>
          </p:sp>
          <p:sp>
            <p:nvSpPr>
              <p:cNvPr id="46" name="Rectangle 45">
                <a:extLst>
                  <a:ext uri="{FF2B5EF4-FFF2-40B4-BE49-F238E27FC236}">
                    <a16:creationId xmlns:a16="http://schemas.microsoft.com/office/drawing/2014/main" id="{A562B2C6-9C70-EBE5-7D8C-E58C8FAB1AB1}"/>
                  </a:ext>
                </a:extLst>
              </p:cNvPr>
              <p:cNvSpPr/>
              <p:nvPr/>
            </p:nvSpPr>
            <p:spPr>
              <a:xfrm>
                <a:off x="6934684" y="2757392"/>
                <a:ext cx="2075021" cy="382602"/>
              </a:xfrm>
              <a:prstGeom prst="rect">
                <a:avLst/>
              </a:prstGeom>
              <a:noFill/>
              <a:ln w="12700">
                <a:solidFill>
                  <a:srgbClr val="FF6600"/>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1100" dirty="0">
                    <a:solidFill>
                      <a:schemeClr val="tx1"/>
                    </a:solidFill>
                  </a:rPr>
                  <a:t>Greater than 90%</a:t>
                </a:r>
              </a:p>
            </p:txBody>
          </p:sp>
          <p:sp>
            <p:nvSpPr>
              <p:cNvPr id="47" name="Rectangle 46">
                <a:extLst>
                  <a:ext uri="{FF2B5EF4-FFF2-40B4-BE49-F238E27FC236}">
                    <a16:creationId xmlns:a16="http://schemas.microsoft.com/office/drawing/2014/main" id="{0C517725-9873-6FD2-57E2-B4D7073ED5F4}"/>
                  </a:ext>
                </a:extLst>
              </p:cNvPr>
              <p:cNvSpPr/>
              <p:nvPr/>
            </p:nvSpPr>
            <p:spPr>
              <a:xfrm>
                <a:off x="6942623" y="5656283"/>
                <a:ext cx="2075020" cy="384190"/>
              </a:xfrm>
              <a:prstGeom prst="rect">
                <a:avLst/>
              </a:prstGeom>
              <a:noFill/>
              <a:ln w="12700">
                <a:solidFill>
                  <a:srgbClr val="800080"/>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1100" dirty="0">
                    <a:solidFill>
                      <a:schemeClr val="tx1"/>
                    </a:solidFill>
                  </a:rPr>
                  <a:t>Throughput process</a:t>
                </a:r>
              </a:p>
              <a:p>
                <a:pPr algn="ctr">
                  <a:defRPr/>
                </a:pPr>
                <a:r>
                  <a:rPr lang="en-US" sz="1100" dirty="0">
                    <a:solidFill>
                      <a:schemeClr val="tx1"/>
                    </a:solidFill>
                  </a:rPr>
                  <a:t>- Greater than 99%</a:t>
                </a:r>
              </a:p>
            </p:txBody>
          </p:sp>
          <p:sp>
            <p:nvSpPr>
              <p:cNvPr id="48" name="Rectangle 47">
                <a:extLst>
                  <a:ext uri="{FF2B5EF4-FFF2-40B4-BE49-F238E27FC236}">
                    <a16:creationId xmlns:a16="http://schemas.microsoft.com/office/drawing/2014/main" id="{F34AF2B1-D3D7-02FC-7F37-B35F3FC86413}"/>
                  </a:ext>
                </a:extLst>
              </p:cNvPr>
              <p:cNvSpPr/>
              <p:nvPr/>
            </p:nvSpPr>
            <p:spPr>
              <a:xfrm>
                <a:off x="6934684" y="4190961"/>
                <a:ext cx="2075021" cy="384190"/>
              </a:xfrm>
              <a:prstGeom prst="rect">
                <a:avLst/>
              </a:prstGeom>
              <a:noFill/>
              <a:ln w="12700">
                <a:solidFill>
                  <a:srgbClr val="FF0000"/>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1100" dirty="0">
                    <a:solidFill>
                      <a:schemeClr val="tx1"/>
                    </a:solidFill>
                  </a:rPr>
                  <a:t>Greater than 95%</a:t>
                </a:r>
              </a:p>
            </p:txBody>
          </p:sp>
          <p:cxnSp>
            <p:nvCxnSpPr>
              <p:cNvPr id="49" name="Elbow Connector 97">
                <a:extLst>
                  <a:ext uri="{FF2B5EF4-FFF2-40B4-BE49-F238E27FC236}">
                    <a16:creationId xmlns:a16="http://schemas.microsoft.com/office/drawing/2014/main" id="{104BE16B-B440-7E62-4ACA-E27F98057E12}"/>
                  </a:ext>
                </a:extLst>
              </p:cNvPr>
              <p:cNvCxnSpPr>
                <a:stCxn id="31" idx="3"/>
                <a:endCxn id="32" idx="3"/>
              </p:cNvCxnSpPr>
              <p:nvPr/>
            </p:nvCxnSpPr>
            <p:spPr>
              <a:xfrm>
                <a:off x="6477450" y="2076326"/>
                <a:ext cx="12701" cy="731867"/>
              </a:xfrm>
              <a:prstGeom prst="bentConnector3">
                <a:avLst>
                  <a:gd name="adj1" fmla="val 1800000"/>
                </a:avLst>
              </a:prstGeom>
              <a:ln>
                <a:solidFill>
                  <a:srgbClr val="FF6600"/>
                </a:solidFill>
              </a:ln>
              <a:effectLst/>
            </p:spPr>
            <p:style>
              <a:lnRef idx="2">
                <a:schemeClr val="accent1"/>
              </a:lnRef>
              <a:fillRef idx="0">
                <a:schemeClr val="accent1"/>
              </a:fillRef>
              <a:effectRef idx="1">
                <a:schemeClr val="accent1"/>
              </a:effectRef>
              <a:fontRef idx="minor">
                <a:schemeClr val="tx1"/>
              </a:fontRef>
            </p:style>
          </p:cxnSp>
          <p:cxnSp>
            <p:nvCxnSpPr>
              <p:cNvPr id="50" name="Elbow Connector 101">
                <a:extLst>
                  <a:ext uri="{FF2B5EF4-FFF2-40B4-BE49-F238E27FC236}">
                    <a16:creationId xmlns:a16="http://schemas.microsoft.com/office/drawing/2014/main" id="{3AF6BEA4-53D4-317E-8D65-4B2D0EC8C15E}"/>
                  </a:ext>
                </a:extLst>
              </p:cNvPr>
              <p:cNvCxnSpPr>
                <a:stCxn id="33" idx="3"/>
                <a:endCxn id="34" idx="3"/>
              </p:cNvCxnSpPr>
              <p:nvPr/>
            </p:nvCxnSpPr>
            <p:spPr>
              <a:xfrm flipH="1">
                <a:off x="6477450" y="3536885"/>
                <a:ext cx="0" cy="727104"/>
              </a:xfrm>
              <a:prstGeom prst="bentConnector3">
                <a:avLst>
                  <a:gd name="adj1" fmla="val -11430000000"/>
                </a:avLst>
              </a:prstGeom>
              <a:ln>
                <a:solidFill>
                  <a:srgbClr val="FF0000"/>
                </a:solidFill>
              </a:ln>
              <a:effectLst/>
            </p:spPr>
            <p:style>
              <a:lnRef idx="2">
                <a:schemeClr val="accent1"/>
              </a:lnRef>
              <a:fillRef idx="0">
                <a:schemeClr val="accent1"/>
              </a:fillRef>
              <a:effectRef idx="1">
                <a:schemeClr val="accent1"/>
              </a:effectRef>
              <a:fontRef idx="minor">
                <a:schemeClr val="tx1"/>
              </a:fontRef>
            </p:style>
          </p:cxnSp>
          <p:cxnSp>
            <p:nvCxnSpPr>
              <p:cNvPr id="51" name="Elbow Connector 103">
                <a:extLst>
                  <a:ext uri="{FF2B5EF4-FFF2-40B4-BE49-F238E27FC236}">
                    <a16:creationId xmlns:a16="http://schemas.microsoft.com/office/drawing/2014/main" id="{7AC30DAF-8A17-BF3C-1CA9-8189FF4A9AD8}"/>
                  </a:ext>
                </a:extLst>
              </p:cNvPr>
              <p:cNvCxnSpPr>
                <a:stCxn id="35" idx="3"/>
                <a:endCxn id="36" idx="3"/>
              </p:cNvCxnSpPr>
              <p:nvPr/>
            </p:nvCxnSpPr>
            <p:spPr>
              <a:xfrm>
                <a:off x="6477450" y="5000618"/>
                <a:ext cx="0" cy="730279"/>
              </a:xfrm>
              <a:prstGeom prst="bentConnector3">
                <a:avLst>
                  <a:gd name="adj1" fmla="val 11430100000"/>
                </a:avLst>
              </a:prstGeom>
              <a:ln>
                <a:solidFill>
                  <a:srgbClr val="800080"/>
                </a:solidFill>
              </a:ln>
              <a:effectLst/>
            </p:spPr>
            <p:style>
              <a:lnRef idx="2">
                <a:schemeClr val="accent1"/>
              </a:lnRef>
              <a:fillRef idx="0">
                <a:schemeClr val="accent1"/>
              </a:fillRef>
              <a:effectRef idx="1">
                <a:schemeClr val="accent1"/>
              </a:effectRef>
              <a:fontRef idx="minor">
                <a:schemeClr val="tx1"/>
              </a:fontRef>
            </p:style>
          </p:cxnSp>
          <p:cxnSp>
            <p:nvCxnSpPr>
              <p:cNvPr id="52" name="Elbow Connector 105">
                <a:extLst>
                  <a:ext uri="{FF2B5EF4-FFF2-40B4-BE49-F238E27FC236}">
                    <a16:creationId xmlns:a16="http://schemas.microsoft.com/office/drawing/2014/main" id="{A6464C6E-4410-F966-DD69-2C95BA2FA0C7}"/>
                  </a:ext>
                </a:extLst>
              </p:cNvPr>
              <p:cNvCxnSpPr>
                <a:stCxn id="31" idx="3"/>
                <a:endCxn id="41" idx="1"/>
              </p:cNvCxnSpPr>
              <p:nvPr/>
            </p:nvCxnSpPr>
            <p:spPr>
              <a:xfrm>
                <a:off x="6477450" y="2076326"/>
                <a:ext cx="457235" cy="381015"/>
              </a:xfrm>
              <a:prstGeom prst="bentConnector3">
                <a:avLst/>
              </a:prstGeom>
              <a:ln>
                <a:solidFill>
                  <a:srgbClr val="FF6600"/>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53" name="Elbow Connector 107">
                <a:extLst>
                  <a:ext uri="{FF2B5EF4-FFF2-40B4-BE49-F238E27FC236}">
                    <a16:creationId xmlns:a16="http://schemas.microsoft.com/office/drawing/2014/main" id="{07A7FB54-172C-34D0-B141-4F5DCF71ABB2}"/>
                  </a:ext>
                </a:extLst>
              </p:cNvPr>
              <p:cNvCxnSpPr>
                <a:stCxn id="33" idx="3"/>
                <a:endCxn id="37" idx="1"/>
              </p:cNvCxnSpPr>
              <p:nvPr/>
            </p:nvCxnSpPr>
            <p:spPr>
              <a:xfrm>
                <a:off x="6477450" y="3536885"/>
                <a:ext cx="457235" cy="354027"/>
              </a:xfrm>
              <a:prstGeom prst="bentConnector3">
                <a:avLst/>
              </a:prstGeom>
              <a:ln>
                <a:solidFill>
                  <a:srgbClr val="FF0000"/>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54" name="Elbow Connector 109">
                <a:extLst>
                  <a:ext uri="{FF2B5EF4-FFF2-40B4-BE49-F238E27FC236}">
                    <a16:creationId xmlns:a16="http://schemas.microsoft.com/office/drawing/2014/main" id="{668DF132-8445-0309-AA6D-960311A6D875}"/>
                  </a:ext>
                </a:extLst>
              </p:cNvPr>
              <p:cNvCxnSpPr>
                <a:stCxn id="35" idx="3"/>
                <a:endCxn id="39" idx="1"/>
              </p:cNvCxnSpPr>
              <p:nvPr/>
            </p:nvCxnSpPr>
            <p:spPr>
              <a:xfrm>
                <a:off x="6477450" y="5000618"/>
                <a:ext cx="465173" cy="357202"/>
              </a:xfrm>
              <a:prstGeom prst="bentConnector3">
                <a:avLst/>
              </a:prstGeom>
              <a:ln>
                <a:solidFill>
                  <a:srgbClr val="800080"/>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55" name="Elbow Connector 111">
                <a:extLst>
                  <a:ext uri="{FF2B5EF4-FFF2-40B4-BE49-F238E27FC236}">
                    <a16:creationId xmlns:a16="http://schemas.microsoft.com/office/drawing/2014/main" id="{598575FF-D190-F0A1-4863-D11F3FDB0B06}"/>
                  </a:ext>
                </a:extLst>
              </p:cNvPr>
              <p:cNvCxnSpPr>
                <a:stCxn id="25" idx="1"/>
                <a:endCxn id="26" idx="1"/>
              </p:cNvCxnSpPr>
              <p:nvPr/>
            </p:nvCxnSpPr>
            <p:spPr>
              <a:xfrm rot="10800000" flipV="1">
                <a:off x="3240291" y="2076326"/>
                <a:ext cx="0" cy="731867"/>
              </a:xfrm>
              <a:prstGeom prst="bentConnector3">
                <a:avLst>
                  <a:gd name="adj1" fmla="val 22860100000"/>
                </a:avLst>
              </a:prstGeom>
              <a:ln>
                <a:solidFill>
                  <a:srgbClr val="FF6600"/>
                </a:solidFill>
                <a:headEnd type="arrow"/>
                <a:tailEnd type="arrow"/>
              </a:ln>
              <a:effectLst/>
            </p:spPr>
            <p:style>
              <a:lnRef idx="2">
                <a:schemeClr val="accent1"/>
              </a:lnRef>
              <a:fillRef idx="0">
                <a:schemeClr val="accent1"/>
              </a:fillRef>
              <a:effectRef idx="1">
                <a:schemeClr val="accent1"/>
              </a:effectRef>
              <a:fontRef idx="minor">
                <a:schemeClr val="tx1"/>
              </a:fontRef>
            </p:style>
          </p:cxnSp>
          <p:cxnSp>
            <p:nvCxnSpPr>
              <p:cNvPr id="56" name="Elbow Connector 115">
                <a:extLst>
                  <a:ext uri="{FF2B5EF4-FFF2-40B4-BE49-F238E27FC236}">
                    <a16:creationId xmlns:a16="http://schemas.microsoft.com/office/drawing/2014/main" id="{922FFED3-CB67-2D18-449F-50C2F9AFE89F}"/>
                  </a:ext>
                </a:extLst>
              </p:cNvPr>
              <p:cNvCxnSpPr>
                <a:stCxn id="27" idx="1"/>
                <a:endCxn id="28" idx="1"/>
              </p:cNvCxnSpPr>
              <p:nvPr/>
            </p:nvCxnSpPr>
            <p:spPr>
              <a:xfrm rot="10800000" flipV="1">
                <a:off x="3240291" y="3536885"/>
                <a:ext cx="0" cy="727104"/>
              </a:xfrm>
              <a:prstGeom prst="bentConnector3">
                <a:avLst>
                  <a:gd name="adj1" fmla="val 22860100000"/>
                </a:avLst>
              </a:prstGeom>
              <a:ln>
                <a:solidFill>
                  <a:srgbClr val="FF0000"/>
                </a:solidFill>
                <a:headEnd type="arrow"/>
                <a:tailEnd type="arrow"/>
              </a:ln>
              <a:effectLst/>
            </p:spPr>
            <p:style>
              <a:lnRef idx="2">
                <a:schemeClr val="accent1"/>
              </a:lnRef>
              <a:fillRef idx="0">
                <a:schemeClr val="accent1"/>
              </a:fillRef>
              <a:effectRef idx="1">
                <a:schemeClr val="accent1"/>
              </a:effectRef>
              <a:fontRef idx="minor">
                <a:schemeClr val="tx1"/>
              </a:fontRef>
            </p:style>
          </p:cxnSp>
          <p:cxnSp>
            <p:nvCxnSpPr>
              <p:cNvPr id="57" name="Elbow Connector 117">
                <a:extLst>
                  <a:ext uri="{FF2B5EF4-FFF2-40B4-BE49-F238E27FC236}">
                    <a16:creationId xmlns:a16="http://schemas.microsoft.com/office/drawing/2014/main" id="{ECBEBDE8-80B5-2BE8-3D1B-C1CCF7EB94EF}"/>
                  </a:ext>
                </a:extLst>
              </p:cNvPr>
              <p:cNvCxnSpPr>
                <a:stCxn id="29" idx="1"/>
                <a:endCxn id="30" idx="1"/>
              </p:cNvCxnSpPr>
              <p:nvPr/>
            </p:nvCxnSpPr>
            <p:spPr>
              <a:xfrm rot="10800000" flipH="1" flipV="1">
                <a:off x="3240291" y="5000618"/>
                <a:ext cx="0" cy="730279"/>
              </a:xfrm>
              <a:prstGeom prst="bentConnector3">
                <a:avLst>
                  <a:gd name="adj1" fmla="val -11430000000"/>
                </a:avLst>
              </a:prstGeom>
              <a:ln>
                <a:solidFill>
                  <a:srgbClr val="800080"/>
                </a:solidFill>
                <a:headEnd type="arrow"/>
                <a:tailEnd type="arrow"/>
              </a:ln>
              <a:effectLst/>
            </p:spPr>
            <p:style>
              <a:lnRef idx="2">
                <a:schemeClr val="accent1"/>
              </a:lnRef>
              <a:fillRef idx="0">
                <a:schemeClr val="accent1"/>
              </a:fillRef>
              <a:effectRef idx="1">
                <a:schemeClr val="accent1"/>
              </a:effectRef>
              <a:fontRef idx="minor">
                <a:schemeClr val="tx1"/>
              </a:fontRef>
            </p:style>
          </p:cxnSp>
          <p:cxnSp>
            <p:nvCxnSpPr>
              <p:cNvPr id="58" name="Elbow Connector 119">
                <a:extLst>
                  <a:ext uri="{FF2B5EF4-FFF2-40B4-BE49-F238E27FC236}">
                    <a16:creationId xmlns:a16="http://schemas.microsoft.com/office/drawing/2014/main" id="{1F70A560-551F-E6C3-62E0-BCABF786BD84}"/>
                  </a:ext>
                </a:extLst>
              </p:cNvPr>
              <p:cNvCxnSpPr>
                <a:stCxn id="16" idx="2"/>
                <a:endCxn id="26" idx="1"/>
              </p:cNvCxnSpPr>
              <p:nvPr/>
            </p:nvCxnSpPr>
            <p:spPr>
              <a:xfrm flipV="1">
                <a:off x="2810045" y="2808194"/>
                <a:ext cx="430246" cy="374665"/>
              </a:xfrm>
              <a:prstGeom prst="bentConnector3">
                <a:avLst>
                  <a:gd name="adj1" fmla="val 50000"/>
                </a:avLst>
              </a:prstGeom>
              <a:ln>
                <a:solidFill>
                  <a:srgbClr val="FF6600"/>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59" name="Elbow Connector 122">
                <a:extLst>
                  <a:ext uri="{FF2B5EF4-FFF2-40B4-BE49-F238E27FC236}">
                    <a16:creationId xmlns:a16="http://schemas.microsoft.com/office/drawing/2014/main" id="{6A191343-D6F2-EAF8-914D-8A30A23F7AFD}"/>
                  </a:ext>
                </a:extLst>
              </p:cNvPr>
              <p:cNvCxnSpPr>
                <a:stCxn id="15" idx="3"/>
                <a:endCxn id="28" idx="1"/>
              </p:cNvCxnSpPr>
              <p:nvPr/>
            </p:nvCxnSpPr>
            <p:spPr>
              <a:xfrm>
                <a:off x="2362336" y="3932189"/>
                <a:ext cx="877955" cy="331800"/>
              </a:xfrm>
              <a:prstGeom prst="bentConnector3">
                <a:avLst>
                  <a:gd name="adj1" fmla="val 73856"/>
                </a:avLst>
              </a:prstGeom>
              <a:ln>
                <a:solidFill>
                  <a:srgbClr val="FF0000"/>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60" name="Elbow Connector 136">
                <a:extLst>
                  <a:ext uri="{FF2B5EF4-FFF2-40B4-BE49-F238E27FC236}">
                    <a16:creationId xmlns:a16="http://schemas.microsoft.com/office/drawing/2014/main" id="{29609D4A-C655-3513-6708-C59CFB84D1D7}"/>
                  </a:ext>
                </a:extLst>
              </p:cNvPr>
              <p:cNvCxnSpPr>
                <a:stCxn id="14" idx="3"/>
                <a:endCxn id="29" idx="1"/>
              </p:cNvCxnSpPr>
              <p:nvPr/>
            </p:nvCxnSpPr>
            <p:spPr>
              <a:xfrm>
                <a:off x="1905101" y="4683106"/>
                <a:ext cx="1335190" cy="317513"/>
              </a:xfrm>
              <a:prstGeom prst="bentConnector3">
                <a:avLst>
                  <a:gd name="adj1" fmla="val 82806"/>
                </a:avLst>
              </a:prstGeom>
              <a:ln>
                <a:solidFill>
                  <a:srgbClr val="800080"/>
                </a:solidFill>
                <a:tailEnd type="arrow"/>
              </a:ln>
              <a:effectLst/>
            </p:spPr>
            <p:style>
              <a:lnRef idx="2">
                <a:schemeClr val="accent1"/>
              </a:lnRef>
              <a:fillRef idx="0">
                <a:schemeClr val="accent1"/>
              </a:fillRef>
              <a:effectRef idx="1">
                <a:schemeClr val="accent1"/>
              </a:effectRef>
              <a:fontRef idx="minor">
                <a:schemeClr val="tx1"/>
              </a:fontRef>
            </p:style>
          </p:cxnSp>
          <p:sp>
            <p:nvSpPr>
              <p:cNvPr id="61" name="Down Arrow 143">
                <a:extLst>
                  <a:ext uri="{FF2B5EF4-FFF2-40B4-BE49-F238E27FC236}">
                    <a16:creationId xmlns:a16="http://schemas.microsoft.com/office/drawing/2014/main" id="{E8877460-5DDA-2F76-6D46-5F6EF5102FC1}"/>
                  </a:ext>
                </a:extLst>
              </p:cNvPr>
              <p:cNvSpPr/>
              <p:nvPr/>
            </p:nvSpPr>
            <p:spPr>
              <a:xfrm>
                <a:off x="971580" y="5167313"/>
                <a:ext cx="596945" cy="263536"/>
              </a:xfrm>
              <a:prstGeom prst="downArrow">
                <a:avLst/>
              </a:prstGeom>
              <a:solidFill>
                <a:schemeClr val="tx1">
                  <a:lumMod val="65000"/>
                  <a:lumOff val="35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p>
            </p:txBody>
          </p:sp>
        </p:grpSp>
        <p:sp>
          <p:nvSpPr>
            <p:cNvPr id="7" name="TextBox 149">
              <a:extLst>
                <a:ext uri="{FF2B5EF4-FFF2-40B4-BE49-F238E27FC236}">
                  <a16:creationId xmlns:a16="http://schemas.microsoft.com/office/drawing/2014/main" id="{ED6D007E-1083-E62E-052D-6571DBCBB942}"/>
                </a:ext>
              </a:extLst>
            </p:cNvPr>
            <p:cNvSpPr txBox="1">
              <a:spLocks noChangeArrowheads="1"/>
            </p:cNvSpPr>
            <p:nvPr/>
          </p:nvSpPr>
          <p:spPr bwMode="auto">
            <a:xfrm>
              <a:off x="6964223" y="1304651"/>
              <a:ext cx="1709924"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Tahoma" panose="020B0604030504040204" pitchFamily="34" charset="0"/>
                  <a:cs typeface="Arial" panose="020B0604020202020204" pitchFamily="34" charset="0"/>
                </a:defRPr>
              </a:lvl1pPr>
              <a:lvl2pPr marL="742950" indent="-285750" eaLnBrk="0" hangingPunct="0">
                <a:defRPr>
                  <a:solidFill>
                    <a:schemeClr val="tx1"/>
                  </a:solidFill>
                  <a:latin typeface="Tahoma" panose="020B0604030504040204" pitchFamily="34" charset="0"/>
                  <a:cs typeface="Arial" panose="020B0604020202020204" pitchFamily="34" charset="0"/>
                </a:defRPr>
              </a:lvl2pPr>
              <a:lvl3pPr marL="1143000" indent="-228600" eaLnBrk="0" hangingPunct="0">
                <a:defRPr>
                  <a:solidFill>
                    <a:schemeClr val="tx1"/>
                  </a:solidFill>
                  <a:latin typeface="Tahoma" panose="020B0604030504040204" pitchFamily="34" charset="0"/>
                  <a:cs typeface="Arial" panose="020B0604020202020204" pitchFamily="34" charset="0"/>
                </a:defRPr>
              </a:lvl3pPr>
              <a:lvl4pPr marL="1600200" indent="-228600" eaLnBrk="0" hangingPunct="0">
                <a:defRPr>
                  <a:solidFill>
                    <a:schemeClr val="tx1"/>
                  </a:solidFill>
                  <a:latin typeface="Tahoma" panose="020B0604030504040204" pitchFamily="34" charset="0"/>
                  <a:cs typeface="Arial" panose="020B0604020202020204" pitchFamily="34" charset="0"/>
                </a:defRPr>
              </a:lvl4pPr>
              <a:lvl5pPr marL="2057400" indent="-228600" eaLnBrk="0" hangingPunct="0">
                <a:defRPr>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Tahoma" panose="020B0604030504040204" pitchFamily="34" charset="0"/>
                  <a:cs typeface="Arial" panose="020B0604020202020204" pitchFamily="34" charset="0"/>
                </a:defRPr>
              </a:lvl9pPr>
            </a:lstStyle>
            <a:p>
              <a:pPr algn="ctr" eaLnBrk="1" hangingPunct="1"/>
              <a:r>
                <a:rPr lang="en-US" altLang="en-US" sz="1400" b="1">
                  <a:latin typeface="Arial" panose="020B0604020202020204" pitchFamily="34" charset="0"/>
                </a:rPr>
                <a:t>OEE Factors</a:t>
              </a:r>
            </a:p>
          </p:txBody>
        </p:sp>
      </p:grpSp>
      <p:sp>
        <p:nvSpPr>
          <p:cNvPr id="62" name="Rectangle 3">
            <a:extLst>
              <a:ext uri="{FF2B5EF4-FFF2-40B4-BE49-F238E27FC236}">
                <a16:creationId xmlns:a16="http://schemas.microsoft.com/office/drawing/2014/main" id="{87837BF8-D8EF-DBA2-95EF-60DCF90CAE06}"/>
              </a:ext>
            </a:extLst>
          </p:cNvPr>
          <p:cNvSpPr>
            <a:spLocks noChangeArrowheads="1"/>
          </p:cNvSpPr>
          <p:nvPr/>
        </p:nvSpPr>
        <p:spPr bwMode="auto">
          <a:xfrm>
            <a:off x="658837" y="5842408"/>
            <a:ext cx="8305800" cy="314722"/>
          </a:xfrm>
          <a:prstGeom prst="rect">
            <a:avLst/>
          </a:prstGeom>
          <a:noFill/>
          <a:ln w="12700">
            <a:noFill/>
            <a:miter lim="800000"/>
            <a:headEnd/>
            <a:tailEnd/>
          </a:ln>
          <a:effectLst/>
          <a:scene3d>
            <a:camera prst="orthographicFront">
              <a:rot lat="0" lon="0" rev="0"/>
            </a:camera>
            <a:lightRig rig="brightRoom" dir="t">
              <a:rot lat="0" lon="0" rev="600000"/>
            </a:lightRig>
          </a:scene3d>
          <a:sp3d prstMaterial="metal">
            <a:bevelT w="38100" h="57150" prst="angle"/>
          </a:sp3d>
        </p:spPr>
        <p:txBody>
          <a:bodyPr wrap="none" anchor="ctr"/>
          <a:lstStyle/>
          <a:p>
            <a:pPr algn="ctr">
              <a:defRPr/>
            </a:pPr>
            <a:r>
              <a:rPr lang="en-US" sz="2000" b="1" dirty="0">
                <a:solidFill>
                  <a:srgbClr val="000000"/>
                </a:solidFill>
                <a:latin typeface="Arial"/>
                <a:ea typeface="Tahoma" pitchFamily="34" charset="0"/>
                <a:cs typeface="Arial"/>
              </a:rPr>
              <a:t>OEE = Availability x Performance x Quality</a:t>
            </a:r>
          </a:p>
        </p:txBody>
      </p:sp>
      <p:sp>
        <p:nvSpPr>
          <p:cNvPr id="64" name="TextBox 63">
            <a:extLst>
              <a:ext uri="{FF2B5EF4-FFF2-40B4-BE49-F238E27FC236}">
                <a16:creationId xmlns:a16="http://schemas.microsoft.com/office/drawing/2014/main" id="{3937365B-4313-EAA7-5FAB-E6EFE5EDAB3D}"/>
              </a:ext>
            </a:extLst>
          </p:cNvPr>
          <p:cNvSpPr txBox="1"/>
          <p:nvPr/>
        </p:nvSpPr>
        <p:spPr>
          <a:xfrm>
            <a:off x="675861" y="6344190"/>
            <a:ext cx="9965634" cy="369332"/>
          </a:xfrm>
          <a:prstGeom prst="rect">
            <a:avLst/>
          </a:prstGeom>
          <a:noFill/>
        </p:spPr>
        <p:txBody>
          <a:bodyPr wrap="square">
            <a:spAutoFit/>
          </a:bodyPr>
          <a:lstStyle/>
          <a:p>
            <a:pPr eaLnBrk="1" hangingPunct="1"/>
            <a:r>
              <a:rPr lang="en-US" altLang="en-US" sz="1800" dirty="0"/>
              <a:t>Source: Adapted from ‘TPM for Supervisors’, Productivity Press Development Team</a:t>
            </a:r>
          </a:p>
        </p:txBody>
      </p:sp>
    </p:spTree>
    <p:extLst>
      <p:ext uri="{BB962C8B-B14F-4D97-AF65-F5344CB8AC3E}">
        <p14:creationId xmlns:p14="http://schemas.microsoft.com/office/powerpoint/2010/main" val="945847847"/>
      </p:ext>
    </p:extLst>
  </p:cSld>
  <p:clrMapOvr>
    <a:masterClrMapping/>
  </p:clrMapOvr>
  <p:transition>
    <p:split orient="vert" dir="in"/>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95DD69-44DA-444E-BC2B-69E48668079C}"/>
              </a:ext>
            </a:extLst>
          </p:cNvPr>
          <p:cNvSpPr>
            <a:spLocks noGrp="1"/>
          </p:cNvSpPr>
          <p:nvPr>
            <p:ph type="title"/>
          </p:nvPr>
        </p:nvSpPr>
        <p:spPr>
          <a:xfrm>
            <a:off x="159025" y="237609"/>
            <a:ext cx="11820939" cy="1029494"/>
          </a:xfrm>
        </p:spPr>
        <p:txBody>
          <a:bodyPr>
            <a:normAutofit fontScale="90000"/>
          </a:bodyPr>
          <a:lstStyle/>
          <a:p>
            <a:r>
              <a:rPr lang="en-US" altLang="en-US" b="1" dirty="0"/>
              <a:t>Improvement Goals for the 6 Big Losses</a:t>
            </a:r>
            <a:endParaRPr lang="en-ZW" b="1" dirty="0"/>
          </a:p>
        </p:txBody>
      </p:sp>
      <p:graphicFrame>
        <p:nvGraphicFramePr>
          <p:cNvPr id="5" name="Table 4">
            <a:extLst>
              <a:ext uri="{FF2B5EF4-FFF2-40B4-BE49-F238E27FC236}">
                <a16:creationId xmlns:a16="http://schemas.microsoft.com/office/drawing/2014/main" id="{47B6B4F1-0142-42ED-9054-FB23309ADE6A}"/>
              </a:ext>
            </a:extLst>
          </p:cNvPr>
          <p:cNvGraphicFramePr>
            <a:graphicFrameLocks noGrp="1"/>
          </p:cNvGraphicFramePr>
          <p:nvPr>
            <p:extLst>
              <p:ext uri="{D42A27DB-BD31-4B8C-83A1-F6EECF244321}">
                <p14:modId xmlns:p14="http://schemas.microsoft.com/office/powerpoint/2010/main" val="2956218327"/>
              </p:ext>
            </p:extLst>
          </p:nvPr>
        </p:nvGraphicFramePr>
        <p:xfrm>
          <a:off x="1891437" y="1214094"/>
          <a:ext cx="8329613" cy="4835523"/>
        </p:xfrm>
        <a:graphic>
          <a:graphicData uri="http://schemas.openxmlformats.org/drawingml/2006/table">
            <a:tbl>
              <a:tblPr firstRow="1" bandRow="1">
                <a:tableStyleId>{5C22544A-7EE6-4342-B048-85BDC9FD1C3A}</a:tableStyleId>
              </a:tblPr>
              <a:tblGrid>
                <a:gridCol w="2783594">
                  <a:extLst>
                    <a:ext uri="{9D8B030D-6E8A-4147-A177-3AD203B41FA5}">
                      <a16:colId xmlns:a16="http://schemas.microsoft.com/office/drawing/2014/main" val="20000"/>
                    </a:ext>
                  </a:extLst>
                </a:gridCol>
                <a:gridCol w="1407673">
                  <a:extLst>
                    <a:ext uri="{9D8B030D-6E8A-4147-A177-3AD203B41FA5}">
                      <a16:colId xmlns:a16="http://schemas.microsoft.com/office/drawing/2014/main" val="20001"/>
                    </a:ext>
                  </a:extLst>
                </a:gridCol>
                <a:gridCol w="4138346">
                  <a:extLst>
                    <a:ext uri="{9D8B030D-6E8A-4147-A177-3AD203B41FA5}">
                      <a16:colId xmlns:a16="http://schemas.microsoft.com/office/drawing/2014/main" val="20002"/>
                    </a:ext>
                  </a:extLst>
                </a:gridCol>
              </a:tblGrid>
              <a:tr h="690789">
                <a:tc>
                  <a:txBody>
                    <a:bodyPr/>
                    <a:lstStyle/>
                    <a:p>
                      <a:pPr algn="ctr"/>
                      <a:r>
                        <a:rPr lang="en-US" sz="2000" dirty="0"/>
                        <a:t>Type of Loss</a:t>
                      </a:r>
                    </a:p>
                  </a:txBody>
                  <a:tcPr marL="91446" marR="91446" marT="45724" marB="45724" anchor="ctr">
                    <a:solidFill>
                      <a:srgbClr val="1F497D"/>
                    </a:solidFill>
                  </a:tcPr>
                </a:tc>
                <a:tc>
                  <a:txBody>
                    <a:bodyPr/>
                    <a:lstStyle/>
                    <a:p>
                      <a:pPr algn="ctr"/>
                      <a:r>
                        <a:rPr lang="en-US" sz="2000" dirty="0"/>
                        <a:t>Goal</a:t>
                      </a:r>
                    </a:p>
                  </a:txBody>
                  <a:tcPr marL="91446" marR="91446" marT="45724" marB="45724" anchor="ctr">
                    <a:solidFill>
                      <a:srgbClr val="1F497D"/>
                    </a:solidFill>
                  </a:tcPr>
                </a:tc>
                <a:tc>
                  <a:txBody>
                    <a:bodyPr/>
                    <a:lstStyle/>
                    <a:p>
                      <a:pPr algn="ctr"/>
                      <a:r>
                        <a:rPr lang="en-US" sz="2000" dirty="0"/>
                        <a:t>Explanation</a:t>
                      </a:r>
                    </a:p>
                  </a:txBody>
                  <a:tcPr marL="91446" marR="91446" marT="45724" marB="45724" anchor="ctr">
                    <a:solidFill>
                      <a:srgbClr val="1F497D"/>
                    </a:solidFill>
                  </a:tcPr>
                </a:tc>
                <a:extLst>
                  <a:ext uri="{0D108BD9-81ED-4DB2-BD59-A6C34878D82A}">
                    <a16:rowId xmlns:a16="http://schemas.microsoft.com/office/drawing/2014/main" val="10000"/>
                  </a:ext>
                </a:extLst>
              </a:tr>
              <a:tr h="690789">
                <a:tc>
                  <a:txBody>
                    <a:bodyPr/>
                    <a:lstStyle/>
                    <a:p>
                      <a:r>
                        <a:rPr lang="en-US" sz="1800" b="1" dirty="0">
                          <a:latin typeface="Arial Narrow"/>
                          <a:cs typeface="Arial Narrow"/>
                        </a:rPr>
                        <a:t>1.  Breakdowns</a:t>
                      </a:r>
                    </a:p>
                  </a:txBody>
                  <a:tcPr marL="91446" marR="91446" marT="45724" marB="45724" anchor="ctr"/>
                </a:tc>
                <a:tc>
                  <a:txBody>
                    <a:bodyPr/>
                    <a:lstStyle/>
                    <a:p>
                      <a:pPr algn="ctr"/>
                      <a:r>
                        <a:rPr lang="en-US" sz="1800" dirty="0">
                          <a:latin typeface="Arial Narrow"/>
                          <a:cs typeface="Arial Narrow"/>
                        </a:rPr>
                        <a:t>0</a:t>
                      </a:r>
                    </a:p>
                  </a:txBody>
                  <a:tcPr marL="91446" marR="91446" marT="45724" marB="45724" anchor="ctr"/>
                </a:tc>
                <a:tc>
                  <a:txBody>
                    <a:bodyPr/>
                    <a:lstStyle/>
                    <a:p>
                      <a:r>
                        <a:rPr lang="en-US" sz="1800" dirty="0">
                          <a:latin typeface="Arial Narrow"/>
                          <a:cs typeface="Arial Narrow"/>
                        </a:rPr>
                        <a:t>Should be zero for all equipment</a:t>
                      </a:r>
                    </a:p>
                  </a:txBody>
                  <a:tcPr marL="91446" marR="91446" marT="45724" marB="45724" anchor="ctr"/>
                </a:tc>
                <a:extLst>
                  <a:ext uri="{0D108BD9-81ED-4DB2-BD59-A6C34878D82A}">
                    <a16:rowId xmlns:a16="http://schemas.microsoft.com/office/drawing/2014/main" val="10001"/>
                  </a:ext>
                </a:extLst>
              </a:tr>
              <a:tr h="690789">
                <a:tc>
                  <a:txBody>
                    <a:bodyPr/>
                    <a:lstStyle/>
                    <a:p>
                      <a:r>
                        <a:rPr lang="en-US" sz="1800" b="1" dirty="0">
                          <a:latin typeface="Arial Narrow"/>
                          <a:cs typeface="Arial Narrow"/>
                        </a:rPr>
                        <a:t>2.  Setups and adjustments</a:t>
                      </a:r>
                    </a:p>
                  </a:txBody>
                  <a:tcPr marL="91446" marR="91446" marT="45724" marB="45724" anchor="ctr"/>
                </a:tc>
                <a:tc>
                  <a:txBody>
                    <a:bodyPr/>
                    <a:lstStyle/>
                    <a:p>
                      <a:pPr algn="ctr"/>
                      <a:r>
                        <a:rPr lang="en-US" sz="1800" dirty="0">
                          <a:latin typeface="Arial Narrow"/>
                          <a:cs typeface="Arial Narrow"/>
                        </a:rPr>
                        <a:t>minimize</a:t>
                      </a:r>
                    </a:p>
                  </a:txBody>
                  <a:tcPr marL="91446" marR="91446" marT="45724" marB="45724" anchor="ctr"/>
                </a:tc>
                <a:tc>
                  <a:txBody>
                    <a:bodyPr/>
                    <a:lstStyle/>
                    <a:p>
                      <a:r>
                        <a:rPr lang="en-US" sz="1800" dirty="0">
                          <a:latin typeface="Arial Narrow"/>
                          <a:cs typeface="Arial Narrow"/>
                        </a:rPr>
                        <a:t>As short as possible; less than 10 </a:t>
                      </a:r>
                      <a:r>
                        <a:rPr lang="en-US" sz="1800" dirty="0" err="1">
                          <a:latin typeface="Arial Narrow"/>
                          <a:cs typeface="Arial Narrow"/>
                        </a:rPr>
                        <a:t>mins</a:t>
                      </a:r>
                      <a:r>
                        <a:rPr lang="en-US" sz="1800" dirty="0">
                          <a:latin typeface="Arial Narrow"/>
                          <a:cs typeface="Arial Narrow"/>
                        </a:rPr>
                        <a:t> with zero adjustments</a:t>
                      </a:r>
                    </a:p>
                  </a:txBody>
                  <a:tcPr marL="91446" marR="91446" marT="45724" marB="45724" anchor="ctr"/>
                </a:tc>
                <a:extLst>
                  <a:ext uri="{0D108BD9-81ED-4DB2-BD59-A6C34878D82A}">
                    <a16:rowId xmlns:a16="http://schemas.microsoft.com/office/drawing/2014/main" val="10002"/>
                  </a:ext>
                </a:extLst>
              </a:tr>
              <a:tr h="690789">
                <a:tc>
                  <a:txBody>
                    <a:bodyPr/>
                    <a:lstStyle/>
                    <a:p>
                      <a:r>
                        <a:rPr lang="en-US" sz="1800" b="1" dirty="0">
                          <a:latin typeface="Arial Narrow"/>
                          <a:cs typeface="Arial Narrow"/>
                        </a:rPr>
                        <a:t>3.  Reduced speed</a:t>
                      </a:r>
                    </a:p>
                  </a:txBody>
                  <a:tcPr marL="91446" marR="91446" marT="45724" marB="45724" anchor="ctr"/>
                </a:tc>
                <a:tc>
                  <a:txBody>
                    <a:bodyPr/>
                    <a:lstStyle/>
                    <a:p>
                      <a:pPr algn="ctr"/>
                      <a:r>
                        <a:rPr lang="en-US" sz="1800" dirty="0">
                          <a:latin typeface="Arial Narrow"/>
                          <a:cs typeface="Arial Narrow"/>
                        </a:rPr>
                        <a:t>0</a:t>
                      </a:r>
                    </a:p>
                  </a:txBody>
                  <a:tcPr marL="91446" marR="91446" marT="45724" marB="45724" anchor="ctr"/>
                </a:tc>
                <a:tc>
                  <a:txBody>
                    <a:bodyPr/>
                    <a:lstStyle/>
                    <a:p>
                      <a:r>
                        <a:rPr lang="en-US" sz="1800" dirty="0">
                          <a:latin typeface="Arial Narrow"/>
                          <a:cs typeface="Arial Narrow"/>
                        </a:rPr>
                        <a:t>Should match or – with improvements – exceed equipment specifications</a:t>
                      </a:r>
                    </a:p>
                  </a:txBody>
                  <a:tcPr marL="91446" marR="91446" marT="45724" marB="45724" anchor="ctr"/>
                </a:tc>
                <a:extLst>
                  <a:ext uri="{0D108BD9-81ED-4DB2-BD59-A6C34878D82A}">
                    <a16:rowId xmlns:a16="http://schemas.microsoft.com/office/drawing/2014/main" val="10003"/>
                  </a:ext>
                </a:extLst>
              </a:tr>
              <a:tr h="690789">
                <a:tc>
                  <a:txBody>
                    <a:bodyPr/>
                    <a:lstStyle/>
                    <a:p>
                      <a:r>
                        <a:rPr lang="en-US" sz="1800" b="1" dirty="0">
                          <a:latin typeface="Arial Narrow"/>
                          <a:cs typeface="Arial Narrow"/>
                        </a:rPr>
                        <a:t>4.  Minor stoppages</a:t>
                      </a:r>
                    </a:p>
                  </a:txBody>
                  <a:tcPr marL="91446" marR="91446" marT="45724" marB="45724" anchor="ctr"/>
                </a:tc>
                <a:tc>
                  <a:txBody>
                    <a:bodyPr/>
                    <a:lstStyle/>
                    <a:p>
                      <a:pPr algn="ctr"/>
                      <a:r>
                        <a:rPr lang="en-US" sz="1800" dirty="0">
                          <a:latin typeface="Arial Narrow"/>
                          <a:cs typeface="Arial Narrow"/>
                        </a:rPr>
                        <a:t>0</a:t>
                      </a:r>
                    </a:p>
                  </a:txBody>
                  <a:tcPr marL="91446" marR="91446" marT="45724" marB="45724"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dirty="0">
                          <a:latin typeface="Arial Narrow"/>
                          <a:cs typeface="Arial Narrow"/>
                        </a:rPr>
                        <a:t>Should be zero for all equipment</a:t>
                      </a:r>
                    </a:p>
                  </a:txBody>
                  <a:tcPr marL="91446" marR="91446" marT="45724" marB="45724" anchor="ctr"/>
                </a:tc>
                <a:extLst>
                  <a:ext uri="{0D108BD9-81ED-4DB2-BD59-A6C34878D82A}">
                    <a16:rowId xmlns:a16="http://schemas.microsoft.com/office/drawing/2014/main" val="10004"/>
                  </a:ext>
                </a:extLst>
              </a:tr>
              <a:tr h="690789">
                <a:tc>
                  <a:txBody>
                    <a:bodyPr/>
                    <a:lstStyle/>
                    <a:p>
                      <a:r>
                        <a:rPr lang="en-US" sz="1800" b="1" dirty="0">
                          <a:latin typeface="Arial Narrow"/>
                          <a:cs typeface="Arial Narrow"/>
                        </a:rPr>
                        <a:t>5.  Defects and rework</a:t>
                      </a:r>
                    </a:p>
                  </a:txBody>
                  <a:tcPr marL="91446" marR="91446" marT="45724" marB="45724" anchor="ctr"/>
                </a:tc>
                <a:tc>
                  <a:txBody>
                    <a:bodyPr/>
                    <a:lstStyle/>
                    <a:p>
                      <a:pPr algn="ctr"/>
                      <a:r>
                        <a:rPr lang="en-US" sz="1800" dirty="0">
                          <a:latin typeface="Arial Narrow"/>
                          <a:cs typeface="Arial Narrow"/>
                        </a:rPr>
                        <a:t>0</a:t>
                      </a:r>
                    </a:p>
                  </a:txBody>
                  <a:tcPr marL="91446" marR="91446" marT="45724" marB="45724" anchor="ctr"/>
                </a:tc>
                <a:tc>
                  <a:txBody>
                    <a:bodyPr/>
                    <a:lstStyle/>
                    <a:p>
                      <a:r>
                        <a:rPr lang="en-US" sz="1800" dirty="0">
                          <a:latin typeface="Arial Narrow"/>
                          <a:cs typeface="Arial Narrow"/>
                        </a:rPr>
                        <a:t>Extent may vary, but goal should be expressed in parts per million (ppm)</a:t>
                      </a:r>
                    </a:p>
                  </a:txBody>
                  <a:tcPr marL="91446" marR="91446" marT="45724" marB="45724" anchor="ctr"/>
                </a:tc>
                <a:extLst>
                  <a:ext uri="{0D108BD9-81ED-4DB2-BD59-A6C34878D82A}">
                    <a16:rowId xmlns:a16="http://schemas.microsoft.com/office/drawing/2014/main" val="10005"/>
                  </a:ext>
                </a:extLst>
              </a:tr>
              <a:tr h="690789">
                <a:tc>
                  <a:txBody>
                    <a:bodyPr/>
                    <a:lstStyle/>
                    <a:p>
                      <a:r>
                        <a:rPr lang="en-US" sz="1800" b="1" dirty="0">
                          <a:latin typeface="Arial Narrow"/>
                          <a:cs typeface="Arial Narrow"/>
                        </a:rPr>
                        <a:t>6.  Startup</a:t>
                      </a:r>
                      <a:r>
                        <a:rPr lang="en-US" sz="1800" b="1" baseline="0" dirty="0">
                          <a:latin typeface="Arial Narrow"/>
                          <a:cs typeface="Arial Narrow"/>
                        </a:rPr>
                        <a:t> loss</a:t>
                      </a:r>
                      <a:endParaRPr lang="en-US" sz="1800" b="1" dirty="0">
                        <a:latin typeface="Arial Narrow"/>
                        <a:cs typeface="Arial Narrow"/>
                      </a:endParaRPr>
                    </a:p>
                  </a:txBody>
                  <a:tcPr marL="91446" marR="91446" marT="45724" marB="45724"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800" dirty="0">
                          <a:latin typeface="Arial Narrow"/>
                          <a:cs typeface="Arial Narrow"/>
                        </a:rPr>
                        <a:t>minimize</a:t>
                      </a:r>
                    </a:p>
                  </a:txBody>
                  <a:tcPr marL="91446" marR="91446" marT="45724" marB="45724" anchor="ctr"/>
                </a:tc>
                <a:tc>
                  <a:txBody>
                    <a:bodyPr/>
                    <a:lstStyle/>
                    <a:p>
                      <a:endParaRPr lang="en-US" sz="1800" dirty="0">
                        <a:latin typeface="Arial Narrow"/>
                        <a:cs typeface="Arial Narrow"/>
                      </a:endParaRPr>
                    </a:p>
                  </a:txBody>
                  <a:tcPr marL="91446" marR="91446" marT="45724" marB="45724" anchor="ctr"/>
                </a:tc>
                <a:extLst>
                  <a:ext uri="{0D108BD9-81ED-4DB2-BD59-A6C34878D82A}">
                    <a16:rowId xmlns:a16="http://schemas.microsoft.com/office/drawing/2014/main" val="10006"/>
                  </a:ext>
                </a:extLst>
              </a:tr>
            </a:tbl>
          </a:graphicData>
        </a:graphic>
      </p:graphicFrame>
    </p:spTree>
    <p:extLst>
      <p:ext uri="{BB962C8B-B14F-4D97-AF65-F5344CB8AC3E}">
        <p14:creationId xmlns:p14="http://schemas.microsoft.com/office/powerpoint/2010/main" val="4274036627"/>
      </p:ext>
    </p:extLst>
  </p:cSld>
  <p:clrMapOvr>
    <a:masterClrMapping/>
  </p:clrMapOvr>
  <p:transition>
    <p:split orient="vert" dir="in"/>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380E34-BA06-43C5-AB6D-D816239A53E5}"/>
              </a:ext>
            </a:extLst>
          </p:cNvPr>
          <p:cNvSpPr>
            <a:spLocks noGrp="1"/>
          </p:cNvSpPr>
          <p:nvPr>
            <p:ph type="title"/>
          </p:nvPr>
        </p:nvSpPr>
        <p:spPr>
          <a:xfrm>
            <a:off x="526509" y="299102"/>
            <a:ext cx="10058400" cy="1238151"/>
          </a:xfrm>
        </p:spPr>
        <p:txBody>
          <a:bodyPr/>
          <a:lstStyle/>
          <a:p>
            <a:r>
              <a:rPr lang="en-ZW" b="1" dirty="0"/>
              <a:t>Breakdown losses</a:t>
            </a:r>
          </a:p>
        </p:txBody>
      </p:sp>
      <p:sp>
        <p:nvSpPr>
          <p:cNvPr id="3" name="Content Placeholder 2">
            <a:extLst>
              <a:ext uri="{FF2B5EF4-FFF2-40B4-BE49-F238E27FC236}">
                <a16:creationId xmlns:a16="http://schemas.microsoft.com/office/drawing/2014/main" id="{B4801E7E-B698-43C6-A4B2-B3AB3689DF21}"/>
              </a:ext>
            </a:extLst>
          </p:cNvPr>
          <p:cNvSpPr>
            <a:spLocks noGrp="1"/>
          </p:cNvSpPr>
          <p:nvPr>
            <p:ph sz="half" idx="1"/>
          </p:nvPr>
        </p:nvSpPr>
        <p:spPr>
          <a:xfrm>
            <a:off x="838200" y="1825625"/>
            <a:ext cx="9631680" cy="4351338"/>
          </a:xfrm>
        </p:spPr>
        <p:txBody>
          <a:bodyPr>
            <a:normAutofit/>
          </a:bodyPr>
          <a:lstStyle/>
          <a:p>
            <a:pPr algn="just">
              <a:spcBef>
                <a:spcPct val="0"/>
              </a:spcBef>
            </a:pPr>
            <a:r>
              <a:rPr lang="en-US" altLang="en-US" dirty="0"/>
              <a:t>Largest of the 6 major equipment losses</a:t>
            </a:r>
          </a:p>
          <a:p>
            <a:pPr algn="just">
              <a:spcBef>
                <a:spcPct val="0"/>
              </a:spcBef>
            </a:pPr>
            <a:r>
              <a:rPr lang="en-US" altLang="en-US" dirty="0"/>
              <a:t>Caused by equipment defects which require any kind of repair. Examples:</a:t>
            </a:r>
          </a:p>
          <a:p>
            <a:pPr lvl="1" algn="just">
              <a:spcBef>
                <a:spcPct val="0"/>
              </a:spcBef>
            </a:pPr>
            <a:r>
              <a:rPr lang="en-US" altLang="en-US" dirty="0"/>
              <a:t>Tooling failures</a:t>
            </a:r>
          </a:p>
          <a:p>
            <a:pPr lvl="1" algn="just">
              <a:spcBef>
                <a:spcPct val="0"/>
              </a:spcBef>
            </a:pPr>
            <a:r>
              <a:rPr lang="en-US" altLang="en-US" dirty="0"/>
              <a:t>Unplanned maintenance</a:t>
            </a:r>
          </a:p>
          <a:p>
            <a:pPr lvl="1" algn="just">
              <a:spcBef>
                <a:spcPct val="0"/>
              </a:spcBef>
            </a:pPr>
            <a:r>
              <a:rPr lang="en-US" altLang="en-US" dirty="0"/>
              <a:t>General breakdowns</a:t>
            </a:r>
          </a:p>
          <a:p>
            <a:pPr lvl="1" algn="just">
              <a:spcBef>
                <a:spcPct val="0"/>
              </a:spcBef>
            </a:pPr>
            <a:r>
              <a:rPr lang="en-US" altLang="en-US" dirty="0"/>
              <a:t>Equipment failure</a:t>
            </a:r>
          </a:p>
          <a:p>
            <a:pPr algn="just">
              <a:spcBef>
                <a:spcPct val="0"/>
              </a:spcBef>
            </a:pPr>
            <a:r>
              <a:rPr lang="en-US" altLang="en-US" dirty="0"/>
              <a:t>Losses consist of downtime with labor and spare parts required to fix the equipment</a:t>
            </a:r>
          </a:p>
          <a:p>
            <a:pPr algn="just">
              <a:spcBef>
                <a:spcPct val="0"/>
              </a:spcBef>
            </a:pPr>
            <a:r>
              <a:rPr lang="en-US" altLang="en-US" dirty="0"/>
              <a:t>Magnitude is measured by downtime.</a:t>
            </a:r>
            <a:endParaRPr lang="en-ZW" dirty="0"/>
          </a:p>
        </p:txBody>
      </p:sp>
    </p:spTree>
    <p:extLst>
      <p:ext uri="{BB962C8B-B14F-4D97-AF65-F5344CB8AC3E}">
        <p14:creationId xmlns:p14="http://schemas.microsoft.com/office/powerpoint/2010/main" val="1785543529"/>
      </p:ext>
    </p:extLst>
  </p:cSld>
  <p:clrMapOvr>
    <a:masterClrMapping/>
  </p:clrMapOvr>
  <p:transition>
    <p:split orient="vert" dir="in"/>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9BBAD9-9683-4834-9F07-3207536AFA38}"/>
              </a:ext>
            </a:extLst>
          </p:cNvPr>
          <p:cNvSpPr>
            <a:spLocks noGrp="1"/>
          </p:cNvSpPr>
          <p:nvPr>
            <p:ph type="title"/>
          </p:nvPr>
        </p:nvSpPr>
        <p:spPr>
          <a:xfrm>
            <a:off x="838200" y="193084"/>
            <a:ext cx="10058400" cy="1609344"/>
          </a:xfrm>
        </p:spPr>
        <p:txBody>
          <a:bodyPr/>
          <a:lstStyle/>
          <a:p>
            <a:r>
              <a:rPr lang="en-ZW" b="1" dirty="0"/>
              <a:t>Set up and adjustment losses</a:t>
            </a:r>
          </a:p>
        </p:txBody>
      </p:sp>
      <p:sp>
        <p:nvSpPr>
          <p:cNvPr id="3" name="Content Placeholder 2">
            <a:extLst>
              <a:ext uri="{FF2B5EF4-FFF2-40B4-BE49-F238E27FC236}">
                <a16:creationId xmlns:a16="http://schemas.microsoft.com/office/drawing/2014/main" id="{E668AB88-0CCD-4FDC-BBAD-A8522155068D}"/>
              </a:ext>
            </a:extLst>
          </p:cNvPr>
          <p:cNvSpPr>
            <a:spLocks noGrp="1"/>
          </p:cNvSpPr>
          <p:nvPr>
            <p:ph sz="half" idx="1"/>
          </p:nvPr>
        </p:nvSpPr>
        <p:spPr>
          <a:xfrm>
            <a:off x="679174" y="1690726"/>
            <a:ext cx="10515600" cy="4351338"/>
          </a:xfrm>
        </p:spPr>
        <p:txBody>
          <a:bodyPr>
            <a:normAutofit/>
          </a:bodyPr>
          <a:lstStyle/>
          <a:p>
            <a:pPr algn="just">
              <a:spcBef>
                <a:spcPct val="0"/>
              </a:spcBef>
              <a:spcAft>
                <a:spcPts val="2400"/>
              </a:spcAft>
            </a:pPr>
            <a:r>
              <a:rPr lang="en-US" altLang="en-US" dirty="0"/>
              <a:t>Caused by changes in operating conditions, e.g. beginning of production runs or start-up at each shift, changes in products and conditions of operation</a:t>
            </a:r>
          </a:p>
          <a:p>
            <a:pPr algn="just">
              <a:spcBef>
                <a:spcPct val="0"/>
              </a:spcBef>
              <a:spcAft>
                <a:spcPts val="2400"/>
              </a:spcAft>
            </a:pPr>
            <a:r>
              <a:rPr lang="en-US" altLang="en-US" dirty="0"/>
              <a:t>These losses consist of setup (equipment changeovers, exchanges of dies, jig and tools), start-up, and adjustment</a:t>
            </a:r>
          </a:p>
          <a:p>
            <a:pPr algn="just">
              <a:spcBef>
                <a:spcPct val="0"/>
              </a:spcBef>
              <a:spcAft>
                <a:spcPts val="2400"/>
              </a:spcAft>
            </a:pPr>
            <a:r>
              <a:rPr lang="en-US" altLang="en-US" dirty="0"/>
              <a:t>Magnitude is measured in downtime</a:t>
            </a:r>
            <a:endParaRPr lang="en-ZW" dirty="0"/>
          </a:p>
        </p:txBody>
      </p:sp>
    </p:spTree>
    <p:extLst>
      <p:ext uri="{BB962C8B-B14F-4D97-AF65-F5344CB8AC3E}">
        <p14:creationId xmlns:p14="http://schemas.microsoft.com/office/powerpoint/2010/main" val="1950924672"/>
      </p:ext>
    </p:extLst>
  </p:cSld>
  <p:clrMapOvr>
    <a:masterClrMapping/>
  </p:clrMapOvr>
  <p:transition>
    <p:split orient="vert" dir="in"/>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534544-2510-4425-80F6-1E78E12E4F8A}"/>
              </a:ext>
            </a:extLst>
          </p:cNvPr>
          <p:cNvSpPr>
            <a:spLocks noGrp="1"/>
          </p:cNvSpPr>
          <p:nvPr>
            <p:ph type="title"/>
          </p:nvPr>
        </p:nvSpPr>
        <p:spPr/>
        <p:txBody>
          <a:bodyPr/>
          <a:lstStyle/>
          <a:p>
            <a:r>
              <a:rPr lang="en-ZW" dirty="0"/>
              <a:t>Minor Stoppage Losses</a:t>
            </a:r>
          </a:p>
        </p:txBody>
      </p:sp>
      <p:sp>
        <p:nvSpPr>
          <p:cNvPr id="3" name="Content Placeholder 2">
            <a:extLst>
              <a:ext uri="{FF2B5EF4-FFF2-40B4-BE49-F238E27FC236}">
                <a16:creationId xmlns:a16="http://schemas.microsoft.com/office/drawing/2014/main" id="{A2AAD861-B569-4F01-961A-153B82B48B86}"/>
              </a:ext>
            </a:extLst>
          </p:cNvPr>
          <p:cNvSpPr>
            <a:spLocks noGrp="1"/>
          </p:cNvSpPr>
          <p:nvPr>
            <p:ph sz="half" idx="1"/>
          </p:nvPr>
        </p:nvSpPr>
        <p:spPr>
          <a:xfrm>
            <a:off x="838200" y="1825625"/>
            <a:ext cx="9784080" cy="4351338"/>
          </a:xfrm>
        </p:spPr>
        <p:txBody>
          <a:bodyPr>
            <a:normAutofit/>
          </a:bodyPr>
          <a:lstStyle/>
          <a:p>
            <a:pPr>
              <a:spcBef>
                <a:spcPct val="0"/>
              </a:spcBef>
              <a:spcAft>
                <a:spcPts val="2400"/>
              </a:spcAft>
            </a:pPr>
            <a:r>
              <a:rPr lang="en-US" altLang="en-US" dirty="0"/>
              <a:t>Caused by events such as machine halting, jamming, idling, misfeeds, blocked sensors, etc.</a:t>
            </a:r>
          </a:p>
          <a:p>
            <a:pPr>
              <a:spcBef>
                <a:spcPct val="0"/>
              </a:spcBef>
              <a:spcAft>
                <a:spcPts val="2400"/>
              </a:spcAft>
            </a:pPr>
            <a:r>
              <a:rPr lang="en-US" altLang="en-US" dirty="0"/>
              <a:t>Generally, these losses cannot be recorded automatically without suitable instruments</a:t>
            </a:r>
          </a:p>
          <a:p>
            <a:pPr>
              <a:spcBef>
                <a:spcPct val="0"/>
              </a:spcBef>
              <a:spcAft>
                <a:spcPts val="2400"/>
              </a:spcAft>
            </a:pPr>
            <a:r>
              <a:rPr lang="en-US" altLang="en-US" dirty="0"/>
              <a:t>Formula:  Losses = 100% - Performance Rate</a:t>
            </a:r>
          </a:p>
          <a:p>
            <a:pPr>
              <a:spcBef>
                <a:spcPct val="0"/>
              </a:spcBef>
              <a:spcAft>
                <a:spcPts val="2400"/>
              </a:spcAft>
            </a:pPr>
            <a:r>
              <a:rPr lang="en-US" altLang="en-US" dirty="0"/>
              <a:t>Many companies regard such minor stoppages as breakdowns in order to emphasize their importance, even though no damage has occurred to the equipment</a:t>
            </a:r>
          </a:p>
          <a:p>
            <a:endParaRPr lang="en-ZW" dirty="0"/>
          </a:p>
        </p:txBody>
      </p:sp>
    </p:spTree>
    <p:extLst>
      <p:ext uri="{BB962C8B-B14F-4D97-AF65-F5344CB8AC3E}">
        <p14:creationId xmlns:p14="http://schemas.microsoft.com/office/powerpoint/2010/main" val="74242335"/>
      </p:ext>
    </p:extLst>
  </p:cSld>
  <p:clrMapOvr>
    <a:masterClrMapping/>
  </p:clrMapOvr>
  <p:transition>
    <p:split orient="vert" dir="in"/>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7E6E2E-34F9-477F-92FF-5E187820BF2B}"/>
              </a:ext>
            </a:extLst>
          </p:cNvPr>
          <p:cNvSpPr>
            <a:spLocks noGrp="1"/>
          </p:cNvSpPr>
          <p:nvPr>
            <p:ph type="title"/>
          </p:nvPr>
        </p:nvSpPr>
        <p:spPr/>
        <p:txBody>
          <a:bodyPr/>
          <a:lstStyle/>
          <a:p>
            <a:r>
              <a:rPr lang="en-ZW" b="1" dirty="0"/>
              <a:t>Speed Losses</a:t>
            </a:r>
          </a:p>
        </p:txBody>
      </p:sp>
      <p:sp>
        <p:nvSpPr>
          <p:cNvPr id="3" name="Content Placeholder 2">
            <a:extLst>
              <a:ext uri="{FF2B5EF4-FFF2-40B4-BE49-F238E27FC236}">
                <a16:creationId xmlns:a16="http://schemas.microsoft.com/office/drawing/2014/main" id="{F82D1545-018F-43B9-9DA7-C0EE09CCF7D9}"/>
              </a:ext>
            </a:extLst>
          </p:cNvPr>
          <p:cNvSpPr>
            <a:spLocks noGrp="1"/>
          </p:cNvSpPr>
          <p:nvPr>
            <p:ph sz="half" idx="1"/>
          </p:nvPr>
        </p:nvSpPr>
        <p:spPr>
          <a:xfrm>
            <a:off x="838200" y="2276199"/>
            <a:ext cx="10515600" cy="4351338"/>
          </a:xfrm>
        </p:spPr>
        <p:txBody>
          <a:bodyPr>
            <a:normAutofit/>
          </a:bodyPr>
          <a:lstStyle/>
          <a:p>
            <a:pPr>
              <a:spcBef>
                <a:spcPct val="0"/>
              </a:spcBef>
              <a:spcAft>
                <a:spcPts val="2400"/>
              </a:spcAft>
            </a:pPr>
            <a:r>
              <a:rPr lang="en-US" altLang="en-US" dirty="0"/>
              <a:t>Caused by reduced operating speed – equipment cannot be operated at original or theoretical speed</a:t>
            </a:r>
          </a:p>
          <a:p>
            <a:pPr>
              <a:spcBef>
                <a:spcPct val="0"/>
              </a:spcBef>
              <a:spcAft>
                <a:spcPts val="2400"/>
              </a:spcAft>
            </a:pPr>
            <a:r>
              <a:rPr lang="en-US" altLang="en-US" dirty="0"/>
              <a:t>At higher operating speeds, quality defects and minor stoppages frequently occur, resulting in operation at a lower moderate speed</a:t>
            </a:r>
          </a:p>
          <a:p>
            <a:pPr>
              <a:spcBef>
                <a:spcPct val="0"/>
              </a:spcBef>
              <a:spcAft>
                <a:spcPts val="2400"/>
              </a:spcAft>
            </a:pPr>
            <a:r>
              <a:rPr lang="en-US" altLang="en-US" dirty="0"/>
              <a:t>Measure in terms of the ratio of actual operating speed to theoretical speed</a:t>
            </a:r>
          </a:p>
          <a:p>
            <a:endParaRPr lang="en-ZW" dirty="0"/>
          </a:p>
        </p:txBody>
      </p:sp>
    </p:spTree>
    <p:extLst>
      <p:ext uri="{BB962C8B-B14F-4D97-AF65-F5344CB8AC3E}">
        <p14:creationId xmlns:p14="http://schemas.microsoft.com/office/powerpoint/2010/main" val="918595511"/>
      </p:ext>
    </p:extLst>
  </p:cSld>
  <p:clrMapOvr>
    <a:masterClrMapping/>
  </p:clrMapOvr>
  <p:transition>
    <p:split orient="vert" dir="in"/>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3CBD810-03AF-4B49-A3FF-CF3F00E378BC}"/>
              </a:ext>
            </a:extLst>
          </p:cNvPr>
          <p:cNvSpPr>
            <a:spLocks noGrp="1"/>
          </p:cNvSpPr>
          <p:nvPr>
            <p:ph type="title"/>
          </p:nvPr>
        </p:nvSpPr>
        <p:spPr>
          <a:xfrm>
            <a:off x="659031" y="0"/>
            <a:ext cx="10058400" cy="1609344"/>
          </a:xfrm>
        </p:spPr>
        <p:txBody>
          <a:bodyPr/>
          <a:lstStyle/>
          <a:p>
            <a:r>
              <a:rPr lang="en-ZW" dirty="0"/>
              <a:t>Quality Defect and Rework Losses</a:t>
            </a:r>
          </a:p>
        </p:txBody>
      </p:sp>
      <p:sp>
        <p:nvSpPr>
          <p:cNvPr id="3" name="Content Placeholder 2">
            <a:extLst>
              <a:ext uri="{FF2B5EF4-FFF2-40B4-BE49-F238E27FC236}">
                <a16:creationId xmlns:a16="http://schemas.microsoft.com/office/drawing/2014/main" id="{39688359-E114-4709-A4E5-0DF8F7BB3EC1}"/>
              </a:ext>
            </a:extLst>
          </p:cNvPr>
          <p:cNvSpPr>
            <a:spLocks noGrp="1"/>
          </p:cNvSpPr>
          <p:nvPr>
            <p:ph sz="half" idx="1"/>
          </p:nvPr>
        </p:nvSpPr>
        <p:spPr>
          <a:xfrm>
            <a:off x="838200" y="1825625"/>
            <a:ext cx="10363200" cy="4351338"/>
          </a:xfrm>
        </p:spPr>
        <p:txBody>
          <a:bodyPr>
            <a:normAutofit/>
          </a:bodyPr>
          <a:lstStyle/>
          <a:p>
            <a:pPr algn="just">
              <a:spcBef>
                <a:spcPct val="0"/>
              </a:spcBef>
            </a:pPr>
            <a:r>
              <a:rPr lang="en-US" altLang="en-US" dirty="0"/>
              <a:t>Caused by off-specification or defective products </a:t>
            </a:r>
          </a:p>
          <a:p>
            <a:pPr lvl="1" algn="just">
              <a:spcBef>
                <a:spcPct val="0"/>
              </a:spcBef>
            </a:pPr>
            <a:r>
              <a:rPr lang="en-US" altLang="en-US" dirty="0"/>
              <a:t>Rework</a:t>
            </a:r>
          </a:p>
          <a:p>
            <a:pPr lvl="1" algn="just">
              <a:spcBef>
                <a:spcPct val="0"/>
              </a:spcBef>
            </a:pPr>
            <a:r>
              <a:rPr lang="en-US" altLang="en-US" dirty="0"/>
              <a:t>Scrap</a:t>
            </a:r>
          </a:p>
          <a:p>
            <a:pPr algn="just">
              <a:spcBef>
                <a:spcPct val="0"/>
              </a:spcBef>
            </a:pPr>
            <a:r>
              <a:rPr lang="en-US" altLang="en-US" dirty="0"/>
              <a:t>Losses consist of labor required to rework the products and the cost of the material to be scrapped</a:t>
            </a:r>
          </a:p>
          <a:p>
            <a:pPr algn="just">
              <a:spcBef>
                <a:spcPct val="0"/>
              </a:spcBef>
            </a:pPr>
            <a:r>
              <a:rPr lang="en-US" altLang="en-US" dirty="0"/>
              <a:t>Measured by the ratio of quality products to total production</a:t>
            </a:r>
          </a:p>
          <a:p>
            <a:pPr algn="just">
              <a:spcBef>
                <a:spcPct val="0"/>
              </a:spcBef>
            </a:pPr>
            <a:r>
              <a:rPr lang="en-US" altLang="en-US" dirty="0"/>
              <a:t>Sometimes designated as “quality defects in process” in order to distinguish from defective products during start-up and adjustment operations</a:t>
            </a:r>
          </a:p>
          <a:p>
            <a:endParaRPr lang="en-ZW" dirty="0"/>
          </a:p>
        </p:txBody>
      </p:sp>
    </p:spTree>
    <p:extLst>
      <p:ext uri="{BB962C8B-B14F-4D97-AF65-F5344CB8AC3E}">
        <p14:creationId xmlns:p14="http://schemas.microsoft.com/office/powerpoint/2010/main" val="1640956651"/>
      </p:ext>
    </p:extLst>
  </p:cSld>
  <p:clrMapOvr>
    <a:masterClrMapping/>
  </p:clrMapOvr>
  <p:transition>
    <p:split orient="vert" dir="in"/>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07BFFB-BA38-470B-94B5-D3E75E4D95D7}"/>
              </a:ext>
            </a:extLst>
          </p:cNvPr>
          <p:cNvSpPr>
            <a:spLocks noGrp="1"/>
          </p:cNvSpPr>
          <p:nvPr>
            <p:ph type="title"/>
          </p:nvPr>
        </p:nvSpPr>
        <p:spPr>
          <a:xfrm>
            <a:off x="528325" y="0"/>
            <a:ext cx="10515600" cy="1325563"/>
          </a:xfrm>
        </p:spPr>
        <p:txBody>
          <a:bodyPr/>
          <a:lstStyle/>
          <a:p>
            <a:r>
              <a:rPr lang="en-US" altLang="en-US" b="1" dirty="0"/>
              <a:t>Start-up (Yield) Losses</a:t>
            </a:r>
            <a:endParaRPr lang="en-ZW" b="1" dirty="0"/>
          </a:p>
        </p:txBody>
      </p:sp>
      <p:sp>
        <p:nvSpPr>
          <p:cNvPr id="3" name="Content Placeholder 2">
            <a:extLst>
              <a:ext uri="{FF2B5EF4-FFF2-40B4-BE49-F238E27FC236}">
                <a16:creationId xmlns:a16="http://schemas.microsoft.com/office/drawing/2014/main" id="{48A1A596-CD81-4A24-830E-9418E23C6243}"/>
              </a:ext>
            </a:extLst>
          </p:cNvPr>
          <p:cNvSpPr>
            <a:spLocks noGrp="1"/>
          </p:cNvSpPr>
          <p:nvPr>
            <p:ph sz="half" idx="1"/>
          </p:nvPr>
        </p:nvSpPr>
        <p:spPr>
          <a:xfrm>
            <a:off x="481138" y="1486736"/>
            <a:ext cx="10515600" cy="4351338"/>
          </a:xfrm>
        </p:spPr>
        <p:txBody>
          <a:bodyPr/>
          <a:lstStyle/>
          <a:p>
            <a:pPr algn="just">
              <a:spcBef>
                <a:spcPct val="0"/>
              </a:spcBef>
              <a:spcAft>
                <a:spcPts val="1800"/>
              </a:spcAft>
            </a:pPr>
            <a:r>
              <a:rPr lang="en-US" altLang="en-US" dirty="0"/>
              <a:t>Caused by unused or wasted raw materials</a:t>
            </a:r>
          </a:p>
          <a:p>
            <a:pPr algn="just">
              <a:spcBef>
                <a:spcPct val="0"/>
              </a:spcBef>
              <a:spcAft>
                <a:spcPts val="1800"/>
              </a:spcAft>
            </a:pPr>
            <a:r>
              <a:rPr lang="en-US" altLang="en-US" dirty="0"/>
              <a:t>Exemplified by quantity of rejects, scraps, chips, etc.</a:t>
            </a:r>
          </a:p>
          <a:p>
            <a:pPr algn="just">
              <a:spcBef>
                <a:spcPct val="0"/>
              </a:spcBef>
              <a:spcAft>
                <a:spcPts val="1800"/>
              </a:spcAft>
            </a:pPr>
            <a:r>
              <a:rPr lang="en-US" altLang="en-US" dirty="0"/>
              <a:t>Yield losses are divided into two groups</a:t>
            </a:r>
          </a:p>
          <a:p>
            <a:pPr lvl="1" algn="just">
              <a:spcBef>
                <a:spcPct val="0"/>
              </a:spcBef>
              <a:spcAft>
                <a:spcPts val="1800"/>
              </a:spcAft>
            </a:pPr>
            <a:r>
              <a:rPr lang="en-US" altLang="en-US" b="1" dirty="0"/>
              <a:t>Raw material losses </a:t>
            </a:r>
            <a:r>
              <a:rPr lang="en-US" altLang="en-US" dirty="0"/>
              <a:t>resulting from product designs, manufacturing methods and equipment restrictions </a:t>
            </a:r>
          </a:p>
          <a:p>
            <a:pPr lvl="1" algn="just">
              <a:spcBef>
                <a:spcPct val="0"/>
              </a:spcBef>
              <a:spcAft>
                <a:spcPts val="1800"/>
              </a:spcAft>
            </a:pPr>
            <a:r>
              <a:rPr lang="en-US" altLang="en-US" b="1" dirty="0"/>
              <a:t>Adjustment losses </a:t>
            </a:r>
            <a:r>
              <a:rPr lang="en-US" altLang="en-US" dirty="0"/>
              <a:t>resulting from quality defects associated with commencement of work, changeover, etc. Includes setup and adjustment losses plus yield losses, in terms of both time and material losses</a:t>
            </a:r>
          </a:p>
          <a:p>
            <a:endParaRPr lang="en-ZW" dirty="0"/>
          </a:p>
        </p:txBody>
      </p:sp>
    </p:spTree>
    <p:extLst>
      <p:ext uri="{BB962C8B-B14F-4D97-AF65-F5344CB8AC3E}">
        <p14:creationId xmlns:p14="http://schemas.microsoft.com/office/powerpoint/2010/main" val="2924319352"/>
      </p:ext>
    </p:extLst>
  </p:cSld>
  <p:clrMapOvr>
    <a:masterClrMapping/>
  </p:clrMapOvr>
  <p:transition>
    <p:split orient="vert" dir="in"/>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738348-2636-4346-A915-7BB7F80703C5}"/>
              </a:ext>
            </a:extLst>
          </p:cNvPr>
          <p:cNvSpPr>
            <a:spLocks noGrp="1"/>
          </p:cNvSpPr>
          <p:nvPr>
            <p:ph type="title"/>
          </p:nvPr>
        </p:nvSpPr>
        <p:spPr/>
        <p:txBody>
          <a:bodyPr/>
          <a:lstStyle/>
          <a:p>
            <a:r>
              <a:rPr lang="en-ZW" dirty="0"/>
              <a:t>Learning Objectives</a:t>
            </a:r>
          </a:p>
        </p:txBody>
      </p:sp>
      <p:sp>
        <p:nvSpPr>
          <p:cNvPr id="3" name="Content Placeholder 2">
            <a:extLst>
              <a:ext uri="{FF2B5EF4-FFF2-40B4-BE49-F238E27FC236}">
                <a16:creationId xmlns:a16="http://schemas.microsoft.com/office/drawing/2014/main" id="{5325D86C-BFA5-4E70-9AA2-6D4ADA3A97D0}"/>
              </a:ext>
            </a:extLst>
          </p:cNvPr>
          <p:cNvSpPr>
            <a:spLocks noGrp="1"/>
          </p:cNvSpPr>
          <p:nvPr>
            <p:ph sz="half" idx="1"/>
          </p:nvPr>
        </p:nvSpPr>
        <p:spPr>
          <a:xfrm>
            <a:off x="838200" y="1825625"/>
            <a:ext cx="10382956" cy="4351338"/>
          </a:xfrm>
        </p:spPr>
        <p:txBody>
          <a:bodyPr>
            <a:normAutofit fontScale="92500" lnSpcReduction="20000"/>
          </a:bodyPr>
          <a:lstStyle/>
          <a:p>
            <a:pPr marL="566737" indent="-457200">
              <a:spcAft>
                <a:spcPts val="2400"/>
              </a:spcAft>
              <a:buFont typeface="+mj-lt"/>
              <a:buAutoNum type="arabicPeriod"/>
              <a:defRPr/>
            </a:pPr>
            <a:r>
              <a:rPr lang="en-US" dirty="0"/>
              <a:t>Understand the concept and philosophy of  TPM</a:t>
            </a:r>
          </a:p>
          <a:p>
            <a:pPr marL="566737" indent="-457200">
              <a:spcAft>
                <a:spcPts val="2400"/>
              </a:spcAft>
              <a:buFont typeface="+mj-lt"/>
              <a:buAutoNum type="arabicPeriod"/>
              <a:defRPr/>
            </a:pPr>
            <a:r>
              <a:rPr lang="en-US" dirty="0"/>
              <a:t>Learn the 8 pillars of TPM activities and step-by-step implementation approach </a:t>
            </a:r>
          </a:p>
          <a:p>
            <a:pPr marL="566737" indent="-457200">
              <a:spcAft>
                <a:spcPts val="2400"/>
              </a:spcAft>
              <a:buFont typeface="+mj-lt"/>
              <a:buAutoNum type="arabicPeriod"/>
              <a:defRPr/>
            </a:pPr>
            <a:r>
              <a:rPr lang="en-US" dirty="0"/>
              <a:t>Learn the TPM tools and be able to identify and eliminate loss </a:t>
            </a:r>
          </a:p>
          <a:p>
            <a:pPr marL="566737" indent="-457200">
              <a:spcAft>
                <a:spcPts val="2400"/>
              </a:spcAft>
              <a:buFont typeface="+mj-lt"/>
              <a:buAutoNum type="arabicPeriod"/>
              <a:defRPr/>
            </a:pPr>
            <a:r>
              <a:rPr lang="en-US" dirty="0"/>
              <a:t>Learn how to kick-start TPM deployment with Autonomous Maintenance, Planned Maintenance, Focused Improvement, and Education &amp; Training activities to improve equipment effectiveness </a:t>
            </a:r>
          </a:p>
          <a:p>
            <a:pPr marL="566737" indent="-457200">
              <a:spcAft>
                <a:spcPts val="2400"/>
              </a:spcAft>
              <a:buFont typeface="+mj-lt"/>
              <a:buAutoNum type="arabicPeriod"/>
              <a:defRPr/>
            </a:pPr>
            <a:r>
              <a:rPr lang="en-US" dirty="0"/>
              <a:t>Understand the roles of a TPM implementation organization and the critical success factors </a:t>
            </a:r>
          </a:p>
          <a:p>
            <a:pPr marL="566737" indent="-457200">
              <a:spcAft>
                <a:spcPts val="2400"/>
              </a:spcAft>
              <a:buFont typeface="+mj-lt"/>
              <a:buAutoNum type="arabicPeriod"/>
              <a:defRPr/>
            </a:pPr>
            <a:r>
              <a:rPr lang="en-US" dirty="0"/>
              <a:t>Understand the TQM concept and philosophy</a:t>
            </a:r>
          </a:p>
        </p:txBody>
      </p:sp>
    </p:spTree>
    <p:extLst>
      <p:ext uri="{BB962C8B-B14F-4D97-AF65-F5344CB8AC3E}">
        <p14:creationId xmlns:p14="http://schemas.microsoft.com/office/powerpoint/2010/main" val="2435118335"/>
      </p:ext>
    </p:extLst>
  </p:cSld>
  <p:clrMapOvr>
    <a:masterClrMapping/>
  </p:clrMapOvr>
  <p:transition>
    <p:split orient="vert" dir="in"/>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F6D9E9-E5CE-4A8A-BF30-72202EDE39D3}"/>
              </a:ext>
            </a:extLst>
          </p:cNvPr>
          <p:cNvSpPr>
            <a:spLocks noGrp="1"/>
          </p:cNvSpPr>
          <p:nvPr>
            <p:ph type="title"/>
          </p:nvPr>
        </p:nvSpPr>
        <p:spPr>
          <a:xfrm>
            <a:off x="410818" y="506700"/>
            <a:ext cx="10995991" cy="622913"/>
          </a:xfrm>
        </p:spPr>
        <p:txBody>
          <a:bodyPr>
            <a:normAutofit fontScale="90000"/>
          </a:bodyPr>
          <a:lstStyle/>
          <a:p>
            <a:r>
              <a:rPr lang="en-US" altLang="en-US" b="1" dirty="0"/>
              <a:t>Sample OEE Calculation Using Excel</a:t>
            </a:r>
            <a:endParaRPr lang="en-ZW" b="1" dirty="0"/>
          </a:p>
        </p:txBody>
      </p:sp>
      <p:graphicFrame>
        <p:nvGraphicFramePr>
          <p:cNvPr id="5" name="Table 4">
            <a:extLst>
              <a:ext uri="{FF2B5EF4-FFF2-40B4-BE49-F238E27FC236}">
                <a16:creationId xmlns:a16="http://schemas.microsoft.com/office/drawing/2014/main" id="{DFC27810-8FD3-422D-BFC3-E456DFB67A87}"/>
              </a:ext>
            </a:extLst>
          </p:cNvPr>
          <p:cNvGraphicFramePr>
            <a:graphicFrameLocks noGrp="1"/>
          </p:cNvGraphicFramePr>
          <p:nvPr>
            <p:extLst>
              <p:ext uri="{D42A27DB-BD31-4B8C-83A1-F6EECF244321}">
                <p14:modId xmlns:p14="http://schemas.microsoft.com/office/powerpoint/2010/main" val="4062498383"/>
              </p:ext>
            </p:extLst>
          </p:nvPr>
        </p:nvGraphicFramePr>
        <p:xfrm>
          <a:off x="1553621" y="1378226"/>
          <a:ext cx="7772401" cy="5062655"/>
        </p:xfrm>
        <a:graphic>
          <a:graphicData uri="http://schemas.openxmlformats.org/drawingml/2006/table">
            <a:tbl>
              <a:tblPr/>
              <a:tblGrid>
                <a:gridCol w="1823592">
                  <a:extLst>
                    <a:ext uri="{9D8B030D-6E8A-4147-A177-3AD203B41FA5}">
                      <a16:colId xmlns:a16="http://schemas.microsoft.com/office/drawing/2014/main" val="20000"/>
                    </a:ext>
                  </a:extLst>
                </a:gridCol>
                <a:gridCol w="849830">
                  <a:extLst>
                    <a:ext uri="{9D8B030D-6E8A-4147-A177-3AD203B41FA5}">
                      <a16:colId xmlns:a16="http://schemas.microsoft.com/office/drawing/2014/main" val="20001"/>
                    </a:ext>
                  </a:extLst>
                </a:gridCol>
                <a:gridCol w="849830">
                  <a:extLst>
                    <a:ext uri="{9D8B030D-6E8A-4147-A177-3AD203B41FA5}">
                      <a16:colId xmlns:a16="http://schemas.microsoft.com/office/drawing/2014/main" val="20002"/>
                    </a:ext>
                  </a:extLst>
                </a:gridCol>
                <a:gridCol w="849830">
                  <a:extLst>
                    <a:ext uri="{9D8B030D-6E8A-4147-A177-3AD203B41FA5}">
                      <a16:colId xmlns:a16="http://schemas.microsoft.com/office/drawing/2014/main" val="20003"/>
                    </a:ext>
                  </a:extLst>
                </a:gridCol>
                <a:gridCol w="1345563">
                  <a:extLst>
                    <a:ext uri="{9D8B030D-6E8A-4147-A177-3AD203B41FA5}">
                      <a16:colId xmlns:a16="http://schemas.microsoft.com/office/drawing/2014/main" val="20004"/>
                    </a:ext>
                  </a:extLst>
                </a:gridCol>
                <a:gridCol w="849830">
                  <a:extLst>
                    <a:ext uri="{9D8B030D-6E8A-4147-A177-3AD203B41FA5}">
                      <a16:colId xmlns:a16="http://schemas.microsoft.com/office/drawing/2014/main" val="20005"/>
                    </a:ext>
                  </a:extLst>
                </a:gridCol>
                <a:gridCol w="1203926">
                  <a:extLst>
                    <a:ext uri="{9D8B030D-6E8A-4147-A177-3AD203B41FA5}">
                      <a16:colId xmlns:a16="http://schemas.microsoft.com/office/drawing/2014/main" val="20006"/>
                    </a:ext>
                  </a:extLst>
                </a:gridCol>
              </a:tblGrid>
              <a:tr h="197385">
                <a:tc>
                  <a:txBody>
                    <a:bodyPr/>
                    <a:lstStyle/>
                    <a:p>
                      <a:pPr algn="l" fontAlgn="b"/>
                      <a:r>
                        <a:rPr lang="en-US" sz="1100" b="1" i="0" u="none" strike="noStrike" dirty="0">
                          <a:solidFill>
                            <a:srgbClr val="FFFFFF"/>
                          </a:solidFill>
                          <a:latin typeface="Arial"/>
                        </a:rPr>
                        <a:t>Production Data</a:t>
                      </a:r>
                    </a:p>
                  </a:txBody>
                  <a:tcPr marL="6160" marR="6160" marT="6160" marB="0" anchor="ctr">
                    <a:lnL>
                      <a:noFill/>
                    </a:lnL>
                    <a:lnR>
                      <a:noFill/>
                    </a:lnR>
                    <a:lnT>
                      <a:noFill/>
                    </a:lnT>
                    <a:lnB>
                      <a:noFill/>
                    </a:lnB>
                    <a:solidFill>
                      <a:schemeClr val="tx2"/>
                    </a:solidFill>
                  </a:tcPr>
                </a:tc>
                <a:tc>
                  <a:txBody>
                    <a:bodyPr/>
                    <a:lstStyle/>
                    <a:p>
                      <a:pPr algn="l" fontAlgn="b"/>
                      <a:r>
                        <a:rPr lang="en-US" sz="1100" b="0" i="0" u="none" strike="noStrike" dirty="0">
                          <a:solidFill>
                            <a:srgbClr val="FFFFFF"/>
                          </a:solidFill>
                          <a:latin typeface="Arial"/>
                        </a:rPr>
                        <a:t> </a:t>
                      </a:r>
                    </a:p>
                  </a:txBody>
                  <a:tcPr marL="6160" marR="6160" marT="6160" marB="0" anchor="ctr">
                    <a:lnL>
                      <a:noFill/>
                    </a:lnL>
                    <a:lnR>
                      <a:noFill/>
                    </a:lnR>
                    <a:lnT>
                      <a:noFill/>
                    </a:lnT>
                    <a:lnB>
                      <a:noFill/>
                    </a:lnB>
                    <a:solidFill>
                      <a:schemeClr val="tx2"/>
                    </a:solidFill>
                  </a:tcPr>
                </a:tc>
                <a:tc>
                  <a:txBody>
                    <a:bodyPr/>
                    <a:lstStyle/>
                    <a:p>
                      <a:pPr algn="l" fontAlgn="b"/>
                      <a:r>
                        <a:rPr lang="en-US" sz="1100" b="0" i="0" u="none" strike="noStrike" dirty="0">
                          <a:solidFill>
                            <a:srgbClr val="FFFFFF"/>
                          </a:solidFill>
                          <a:latin typeface="Arial"/>
                        </a:rPr>
                        <a:t> </a:t>
                      </a:r>
                    </a:p>
                  </a:txBody>
                  <a:tcPr marL="6160" marR="6160" marT="6160" marB="0" anchor="ctr">
                    <a:lnL>
                      <a:noFill/>
                    </a:lnL>
                    <a:lnR>
                      <a:noFill/>
                    </a:lnR>
                    <a:lnT>
                      <a:noFill/>
                    </a:lnT>
                    <a:lnB>
                      <a:noFill/>
                    </a:lnB>
                    <a:solidFill>
                      <a:schemeClr val="tx2"/>
                    </a:solidFill>
                  </a:tcPr>
                </a:tc>
                <a:tc>
                  <a:txBody>
                    <a:bodyPr/>
                    <a:lstStyle/>
                    <a:p>
                      <a:pPr algn="l" fontAlgn="b"/>
                      <a:r>
                        <a:rPr lang="en-US" sz="1100" b="0" i="0" u="none" strike="noStrike" dirty="0">
                          <a:solidFill>
                            <a:srgbClr val="FFFFFF"/>
                          </a:solidFill>
                          <a:latin typeface="Arial"/>
                        </a:rPr>
                        <a:t> </a:t>
                      </a:r>
                    </a:p>
                  </a:txBody>
                  <a:tcPr marL="6160" marR="6160" marT="6160" marB="0" anchor="ctr">
                    <a:lnL>
                      <a:noFill/>
                    </a:lnL>
                    <a:lnR>
                      <a:noFill/>
                    </a:lnR>
                    <a:lnT>
                      <a:noFill/>
                    </a:lnT>
                    <a:lnB>
                      <a:noFill/>
                    </a:lnB>
                    <a:solidFill>
                      <a:schemeClr val="tx2"/>
                    </a:solidFill>
                  </a:tcPr>
                </a:tc>
                <a:tc>
                  <a:txBody>
                    <a:bodyPr/>
                    <a:lstStyle/>
                    <a:p>
                      <a:pPr algn="l" fontAlgn="b"/>
                      <a:r>
                        <a:rPr lang="en-US" sz="1100" b="0" i="0" u="none" strike="noStrike" dirty="0">
                          <a:solidFill>
                            <a:srgbClr val="FFFFFF"/>
                          </a:solidFill>
                          <a:latin typeface="Arial"/>
                        </a:rPr>
                        <a:t> </a:t>
                      </a:r>
                    </a:p>
                  </a:txBody>
                  <a:tcPr marL="6160" marR="6160" marT="6160" marB="0" anchor="ctr">
                    <a:lnL>
                      <a:noFill/>
                    </a:lnL>
                    <a:lnR>
                      <a:noFill/>
                    </a:lnR>
                    <a:lnT>
                      <a:noFill/>
                    </a:lnT>
                    <a:lnB>
                      <a:noFill/>
                    </a:lnB>
                    <a:solidFill>
                      <a:schemeClr val="tx2"/>
                    </a:solidFill>
                  </a:tcPr>
                </a:tc>
                <a:tc>
                  <a:txBody>
                    <a:bodyPr/>
                    <a:lstStyle/>
                    <a:p>
                      <a:pPr algn="l" fontAlgn="b"/>
                      <a:r>
                        <a:rPr lang="en-US" sz="1100" b="0" i="0" u="none" strike="noStrike" dirty="0">
                          <a:solidFill>
                            <a:srgbClr val="FFFFFF"/>
                          </a:solidFill>
                          <a:latin typeface="Arial"/>
                        </a:rPr>
                        <a:t> </a:t>
                      </a:r>
                    </a:p>
                  </a:txBody>
                  <a:tcPr marL="6160" marR="6160" marT="6160" marB="0" anchor="ctr">
                    <a:lnL>
                      <a:noFill/>
                    </a:lnL>
                    <a:lnR>
                      <a:noFill/>
                    </a:lnR>
                    <a:lnT>
                      <a:noFill/>
                    </a:lnT>
                    <a:lnB>
                      <a:noFill/>
                    </a:lnB>
                    <a:solidFill>
                      <a:schemeClr val="tx2"/>
                    </a:solidFill>
                  </a:tcPr>
                </a:tc>
                <a:tc>
                  <a:txBody>
                    <a:bodyPr/>
                    <a:lstStyle/>
                    <a:p>
                      <a:pPr algn="l" fontAlgn="b"/>
                      <a:r>
                        <a:rPr lang="en-US" sz="1100" b="0" i="0" u="none" strike="noStrike" dirty="0">
                          <a:solidFill>
                            <a:srgbClr val="FFFFFF"/>
                          </a:solidFill>
                          <a:latin typeface="Arial"/>
                        </a:rPr>
                        <a:t> </a:t>
                      </a:r>
                    </a:p>
                  </a:txBody>
                  <a:tcPr marL="6160" marR="6160" marT="6160" marB="0" anchor="ctr">
                    <a:lnL>
                      <a:noFill/>
                    </a:lnL>
                    <a:lnR>
                      <a:noFill/>
                    </a:lnR>
                    <a:lnT>
                      <a:noFill/>
                    </a:lnT>
                    <a:lnB>
                      <a:noFill/>
                    </a:lnB>
                    <a:solidFill>
                      <a:schemeClr val="tx2"/>
                    </a:solidFill>
                  </a:tcPr>
                </a:tc>
                <a:extLst>
                  <a:ext uri="{0D108BD9-81ED-4DB2-BD59-A6C34878D82A}">
                    <a16:rowId xmlns:a16="http://schemas.microsoft.com/office/drawing/2014/main" val="10000"/>
                  </a:ext>
                </a:extLst>
              </a:tr>
              <a:tr h="193718">
                <a:tc>
                  <a:txBody>
                    <a:bodyPr/>
                    <a:lstStyle/>
                    <a:p>
                      <a:pPr algn="l" fontAlgn="b"/>
                      <a:r>
                        <a:rPr lang="en-US" sz="1100" b="1" i="0" u="none" strike="noStrike" dirty="0">
                          <a:latin typeface="Arial"/>
                        </a:rPr>
                        <a:t>Shift Length</a:t>
                      </a:r>
                    </a:p>
                  </a:txBody>
                  <a:tcPr marL="6160" marR="6160" marT="6160" marB="0" anchor="b">
                    <a:lnL>
                      <a:noFill/>
                    </a:lnL>
                    <a:lnR>
                      <a:noFill/>
                    </a:lnR>
                    <a:lnT>
                      <a:noFill/>
                    </a:lnT>
                    <a:lnB>
                      <a:noFill/>
                    </a:lnB>
                    <a:solidFill>
                      <a:srgbClr val="F2F2F2"/>
                    </a:solidFill>
                  </a:tcPr>
                </a:tc>
                <a:tc>
                  <a:txBody>
                    <a:bodyPr/>
                    <a:lstStyle/>
                    <a:p>
                      <a:pPr algn="ctr" fontAlgn="b"/>
                      <a:r>
                        <a:rPr lang="en-US" sz="1100" b="0" i="0" u="none" strike="noStrike" dirty="0">
                          <a:latin typeface="Arial"/>
                        </a:rPr>
                        <a:t>8</a:t>
                      </a:r>
                    </a:p>
                  </a:txBody>
                  <a:tcPr marL="6160" marR="6160" marT="6160" marB="0" anchor="b">
                    <a:lnL>
                      <a:noFill/>
                    </a:lnL>
                    <a:lnR>
                      <a:noFill/>
                    </a:lnR>
                    <a:lnT>
                      <a:noFill/>
                    </a:lnT>
                    <a:lnB>
                      <a:noFill/>
                    </a:lnB>
                    <a:solidFill>
                      <a:schemeClr val="accent6"/>
                    </a:solidFill>
                  </a:tcPr>
                </a:tc>
                <a:tc>
                  <a:txBody>
                    <a:bodyPr/>
                    <a:lstStyle/>
                    <a:p>
                      <a:pPr algn="l" fontAlgn="b"/>
                      <a:r>
                        <a:rPr lang="en-US" sz="1100" b="0" i="0" u="none" strike="noStrike">
                          <a:latin typeface="Arial"/>
                        </a:rPr>
                        <a:t>Hours =</a:t>
                      </a:r>
                    </a:p>
                  </a:txBody>
                  <a:tcPr marL="6160" marR="6160" marT="6160" marB="0" anchor="b">
                    <a:lnL>
                      <a:noFill/>
                    </a:lnL>
                    <a:lnR>
                      <a:noFill/>
                    </a:lnR>
                    <a:lnT>
                      <a:noFill/>
                    </a:lnT>
                    <a:lnB>
                      <a:noFill/>
                    </a:lnB>
                    <a:solidFill>
                      <a:srgbClr val="F2F2F2"/>
                    </a:solidFill>
                  </a:tcPr>
                </a:tc>
                <a:tc>
                  <a:txBody>
                    <a:bodyPr/>
                    <a:lstStyle/>
                    <a:p>
                      <a:pPr algn="ctr" fontAlgn="b"/>
                      <a:r>
                        <a:rPr lang="en-US" sz="1100" b="0" i="0" u="none" strike="noStrike" dirty="0">
                          <a:latin typeface="Arial"/>
                        </a:rPr>
                        <a:t>480</a:t>
                      </a:r>
                    </a:p>
                  </a:txBody>
                  <a:tcPr marL="6160" marR="6160" marT="6160" marB="0" anchor="b">
                    <a:lnL>
                      <a:noFill/>
                    </a:lnL>
                    <a:lnR>
                      <a:noFill/>
                    </a:lnR>
                    <a:lnT>
                      <a:noFill/>
                    </a:lnT>
                    <a:lnB>
                      <a:noFill/>
                    </a:lnB>
                    <a:solidFill>
                      <a:srgbClr val="F2F2F2"/>
                    </a:solidFill>
                  </a:tcPr>
                </a:tc>
                <a:tc>
                  <a:txBody>
                    <a:bodyPr/>
                    <a:lstStyle/>
                    <a:p>
                      <a:pPr algn="l" fontAlgn="b"/>
                      <a:r>
                        <a:rPr lang="en-US" sz="1100" b="0" i="0" u="none" strike="noStrike">
                          <a:latin typeface="Arial"/>
                        </a:rPr>
                        <a:t>Minutes</a:t>
                      </a:r>
                    </a:p>
                  </a:txBody>
                  <a:tcPr marL="6160" marR="6160" marT="6160" marB="0" anchor="b">
                    <a:lnL>
                      <a:noFill/>
                    </a:lnL>
                    <a:lnR>
                      <a:noFill/>
                    </a:lnR>
                    <a:lnT>
                      <a:noFill/>
                    </a:lnT>
                    <a:lnB>
                      <a:noFill/>
                    </a:lnB>
                    <a:solidFill>
                      <a:srgbClr val="F2F2F2"/>
                    </a:solidFill>
                  </a:tcPr>
                </a:tc>
                <a:tc>
                  <a:txBody>
                    <a:bodyPr/>
                    <a:lstStyle/>
                    <a:p>
                      <a:pPr algn="l" fontAlgn="b"/>
                      <a:endParaRPr lang="en-US" sz="1100" b="0" i="0" u="none" strike="noStrike">
                        <a:latin typeface="Arial"/>
                      </a:endParaRPr>
                    </a:p>
                  </a:txBody>
                  <a:tcPr marL="6160" marR="6160" marT="6160" marB="0" anchor="b">
                    <a:lnL>
                      <a:noFill/>
                    </a:lnL>
                    <a:lnR>
                      <a:noFill/>
                    </a:lnR>
                    <a:lnT>
                      <a:noFill/>
                    </a:lnT>
                    <a:lnB>
                      <a:noFill/>
                    </a:lnB>
                    <a:solidFill>
                      <a:srgbClr val="F2F2F2"/>
                    </a:solidFill>
                  </a:tcPr>
                </a:tc>
                <a:tc>
                  <a:txBody>
                    <a:bodyPr/>
                    <a:lstStyle/>
                    <a:p>
                      <a:pPr algn="l" fontAlgn="b"/>
                      <a:endParaRPr lang="en-US" sz="1100" b="0" i="0" u="none" strike="noStrike" dirty="0">
                        <a:latin typeface="Arial"/>
                      </a:endParaRPr>
                    </a:p>
                  </a:txBody>
                  <a:tcPr marL="6160" marR="6160" marT="6160" marB="0" anchor="b">
                    <a:lnL>
                      <a:noFill/>
                    </a:lnL>
                    <a:lnR>
                      <a:noFill/>
                    </a:lnR>
                    <a:lnT>
                      <a:noFill/>
                    </a:lnT>
                    <a:lnB>
                      <a:noFill/>
                    </a:lnB>
                    <a:solidFill>
                      <a:srgbClr val="F2F2F2"/>
                    </a:solidFill>
                  </a:tcPr>
                </a:tc>
                <a:extLst>
                  <a:ext uri="{0D108BD9-81ED-4DB2-BD59-A6C34878D82A}">
                    <a16:rowId xmlns:a16="http://schemas.microsoft.com/office/drawing/2014/main" val="10001"/>
                  </a:ext>
                </a:extLst>
              </a:tr>
              <a:tr h="193718">
                <a:tc>
                  <a:txBody>
                    <a:bodyPr/>
                    <a:lstStyle/>
                    <a:p>
                      <a:pPr algn="l" fontAlgn="b"/>
                      <a:r>
                        <a:rPr lang="en-US" sz="1100" b="1" i="0" u="none" strike="noStrike">
                          <a:latin typeface="Arial"/>
                        </a:rPr>
                        <a:t>Short Breaks</a:t>
                      </a:r>
                    </a:p>
                  </a:txBody>
                  <a:tcPr marL="6160" marR="6160" marT="6160" marB="0" anchor="b">
                    <a:lnL>
                      <a:noFill/>
                    </a:lnL>
                    <a:lnR>
                      <a:noFill/>
                    </a:lnR>
                    <a:lnT>
                      <a:noFill/>
                    </a:lnT>
                    <a:lnB>
                      <a:noFill/>
                    </a:lnB>
                    <a:solidFill>
                      <a:srgbClr val="F2F2F2"/>
                    </a:solidFill>
                  </a:tcPr>
                </a:tc>
                <a:tc>
                  <a:txBody>
                    <a:bodyPr/>
                    <a:lstStyle/>
                    <a:p>
                      <a:pPr algn="ctr" fontAlgn="b"/>
                      <a:r>
                        <a:rPr lang="en-US" sz="1100" b="0" i="0" u="none" strike="noStrike" dirty="0">
                          <a:latin typeface="Arial"/>
                        </a:rPr>
                        <a:t>2</a:t>
                      </a:r>
                    </a:p>
                  </a:txBody>
                  <a:tcPr marL="6160" marR="6160" marT="6160" marB="0" anchor="b">
                    <a:lnL>
                      <a:noFill/>
                    </a:lnL>
                    <a:lnR>
                      <a:noFill/>
                    </a:lnR>
                    <a:lnT>
                      <a:noFill/>
                    </a:lnT>
                    <a:lnB>
                      <a:noFill/>
                    </a:lnB>
                    <a:solidFill>
                      <a:schemeClr val="accent6"/>
                    </a:solidFill>
                  </a:tcPr>
                </a:tc>
                <a:tc>
                  <a:txBody>
                    <a:bodyPr/>
                    <a:lstStyle/>
                    <a:p>
                      <a:pPr algn="l" fontAlgn="b"/>
                      <a:r>
                        <a:rPr lang="en-US" sz="1100" b="0" i="0" u="none" strike="noStrike">
                          <a:latin typeface="Arial"/>
                        </a:rPr>
                        <a:t>Breaks @</a:t>
                      </a:r>
                    </a:p>
                  </a:txBody>
                  <a:tcPr marL="6160" marR="6160" marT="6160" marB="0" anchor="b">
                    <a:lnL>
                      <a:noFill/>
                    </a:lnL>
                    <a:lnR>
                      <a:noFill/>
                    </a:lnR>
                    <a:lnT>
                      <a:noFill/>
                    </a:lnT>
                    <a:lnB>
                      <a:noFill/>
                    </a:lnB>
                    <a:solidFill>
                      <a:srgbClr val="F2F2F2"/>
                    </a:solidFill>
                  </a:tcPr>
                </a:tc>
                <a:tc>
                  <a:txBody>
                    <a:bodyPr/>
                    <a:lstStyle/>
                    <a:p>
                      <a:pPr algn="ctr" fontAlgn="b"/>
                      <a:r>
                        <a:rPr lang="en-US" sz="1100" b="0" i="0" u="none" strike="noStrike" dirty="0">
                          <a:latin typeface="Arial"/>
                        </a:rPr>
                        <a:t>15</a:t>
                      </a:r>
                    </a:p>
                  </a:txBody>
                  <a:tcPr marL="6160" marR="6160" marT="6160" marB="0" anchor="b">
                    <a:lnL>
                      <a:noFill/>
                    </a:lnL>
                    <a:lnR>
                      <a:noFill/>
                    </a:lnR>
                    <a:lnT>
                      <a:noFill/>
                    </a:lnT>
                    <a:lnB>
                      <a:noFill/>
                    </a:lnB>
                    <a:solidFill>
                      <a:srgbClr val="F79646"/>
                    </a:solidFill>
                  </a:tcPr>
                </a:tc>
                <a:tc>
                  <a:txBody>
                    <a:bodyPr/>
                    <a:lstStyle/>
                    <a:p>
                      <a:pPr algn="l" fontAlgn="b"/>
                      <a:r>
                        <a:rPr lang="en-US" sz="1100" b="0" i="0" u="none" strike="noStrike" dirty="0">
                          <a:latin typeface="Arial"/>
                        </a:rPr>
                        <a:t>Minutes Each =</a:t>
                      </a:r>
                    </a:p>
                  </a:txBody>
                  <a:tcPr marL="6160" marR="6160" marT="6160" marB="0" anchor="b">
                    <a:lnL>
                      <a:noFill/>
                    </a:lnL>
                    <a:lnR>
                      <a:noFill/>
                    </a:lnR>
                    <a:lnT>
                      <a:noFill/>
                    </a:lnT>
                    <a:lnB>
                      <a:noFill/>
                    </a:lnB>
                    <a:solidFill>
                      <a:srgbClr val="F2F2F2"/>
                    </a:solidFill>
                  </a:tcPr>
                </a:tc>
                <a:tc>
                  <a:txBody>
                    <a:bodyPr/>
                    <a:lstStyle/>
                    <a:p>
                      <a:pPr algn="ctr" fontAlgn="b"/>
                      <a:r>
                        <a:rPr lang="en-US" sz="1100" b="0" i="0" u="none" strike="noStrike" dirty="0">
                          <a:latin typeface="Arial"/>
                        </a:rPr>
                        <a:t>30</a:t>
                      </a:r>
                    </a:p>
                  </a:txBody>
                  <a:tcPr marL="6160" marR="6160" marT="6160" marB="0" anchor="b">
                    <a:lnL>
                      <a:noFill/>
                    </a:lnL>
                    <a:lnR>
                      <a:noFill/>
                    </a:lnR>
                    <a:lnT>
                      <a:noFill/>
                    </a:lnT>
                    <a:lnB>
                      <a:noFill/>
                    </a:lnB>
                    <a:solidFill>
                      <a:srgbClr val="F2F2F2"/>
                    </a:solidFill>
                  </a:tcPr>
                </a:tc>
                <a:tc>
                  <a:txBody>
                    <a:bodyPr/>
                    <a:lstStyle/>
                    <a:p>
                      <a:pPr algn="l" fontAlgn="b"/>
                      <a:r>
                        <a:rPr lang="en-US" sz="1100" b="0" i="0" u="none" strike="noStrike">
                          <a:latin typeface="Arial"/>
                        </a:rPr>
                        <a:t>Minutes Total</a:t>
                      </a:r>
                    </a:p>
                  </a:txBody>
                  <a:tcPr marL="6160" marR="6160" marT="6160" marB="0" anchor="b">
                    <a:lnL>
                      <a:noFill/>
                    </a:lnL>
                    <a:lnR>
                      <a:noFill/>
                    </a:lnR>
                    <a:lnT>
                      <a:noFill/>
                    </a:lnT>
                    <a:lnB>
                      <a:noFill/>
                    </a:lnB>
                    <a:solidFill>
                      <a:srgbClr val="F2F2F2"/>
                    </a:solidFill>
                  </a:tcPr>
                </a:tc>
                <a:extLst>
                  <a:ext uri="{0D108BD9-81ED-4DB2-BD59-A6C34878D82A}">
                    <a16:rowId xmlns:a16="http://schemas.microsoft.com/office/drawing/2014/main" val="10002"/>
                  </a:ext>
                </a:extLst>
              </a:tr>
              <a:tr h="193718">
                <a:tc>
                  <a:txBody>
                    <a:bodyPr/>
                    <a:lstStyle/>
                    <a:p>
                      <a:pPr algn="l" fontAlgn="b"/>
                      <a:r>
                        <a:rPr lang="en-US" sz="1100" b="1" i="0" u="none" strike="noStrike" dirty="0">
                          <a:latin typeface="Arial"/>
                        </a:rPr>
                        <a:t>Meal Break</a:t>
                      </a:r>
                    </a:p>
                  </a:txBody>
                  <a:tcPr marL="6160" marR="6160" marT="6160" marB="0" anchor="b">
                    <a:lnL>
                      <a:noFill/>
                    </a:lnL>
                    <a:lnR>
                      <a:noFill/>
                    </a:lnR>
                    <a:lnT>
                      <a:noFill/>
                    </a:lnT>
                    <a:lnB>
                      <a:noFill/>
                    </a:lnB>
                    <a:solidFill>
                      <a:srgbClr val="F2F2F2"/>
                    </a:solidFill>
                  </a:tcPr>
                </a:tc>
                <a:tc>
                  <a:txBody>
                    <a:bodyPr/>
                    <a:lstStyle/>
                    <a:p>
                      <a:pPr algn="ctr" fontAlgn="b"/>
                      <a:r>
                        <a:rPr lang="en-US" sz="1100" b="0" i="0" u="none" strike="noStrike" dirty="0">
                          <a:latin typeface="Arial"/>
                        </a:rPr>
                        <a:t>1</a:t>
                      </a:r>
                    </a:p>
                  </a:txBody>
                  <a:tcPr marL="6160" marR="6160" marT="6160" marB="0" anchor="b">
                    <a:lnL>
                      <a:noFill/>
                    </a:lnL>
                    <a:lnR>
                      <a:noFill/>
                    </a:lnR>
                    <a:lnT>
                      <a:noFill/>
                    </a:lnT>
                    <a:lnB>
                      <a:noFill/>
                    </a:lnB>
                    <a:solidFill>
                      <a:schemeClr val="accent6"/>
                    </a:solidFill>
                  </a:tcPr>
                </a:tc>
                <a:tc>
                  <a:txBody>
                    <a:bodyPr/>
                    <a:lstStyle/>
                    <a:p>
                      <a:pPr algn="l" fontAlgn="b"/>
                      <a:r>
                        <a:rPr lang="en-US" sz="1100" b="0" i="0" u="none" strike="noStrike" dirty="0">
                          <a:latin typeface="Arial"/>
                        </a:rPr>
                        <a:t>Breaks @</a:t>
                      </a:r>
                    </a:p>
                  </a:txBody>
                  <a:tcPr marL="6160" marR="6160" marT="6160" marB="0" anchor="b">
                    <a:lnL>
                      <a:noFill/>
                    </a:lnL>
                    <a:lnR>
                      <a:noFill/>
                    </a:lnR>
                    <a:lnT>
                      <a:noFill/>
                    </a:lnT>
                    <a:lnB>
                      <a:noFill/>
                    </a:lnB>
                    <a:solidFill>
                      <a:srgbClr val="F2F2F2"/>
                    </a:solidFill>
                  </a:tcPr>
                </a:tc>
                <a:tc>
                  <a:txBody>
                    <a:bodyPr/>
                    <a:lstStyle/>
                    <a:p>
                      <a:pPr algn="ctr" fontAlgn="b"/>
                      <a:r>
                        <a:rPr lang="en-US" sz="1100" b="0" i="0" u="none" strike="noStrike" dirty="0">
                          <a:latin typeface="Arial"/>
                        </a:rPr>
                        <a:t>30</a:t>
                      </a:r>
                    </a:p>
                  </a:txBody>
                  <a:tcPr marL="6160" marR="6160" marT="6160" marB="0" anchor="b">
                    <a:lnL>
                      <a:noFill/>
                    </a:lnL>
                    <a:lnR>
                      <a:noFill/>
                    </a:lnR>
                    <a:lnT>
                      <a:noFill/>
                    </a:lnT>
                    <a:lnB>
                      <a:noFill/>
                    </a:lnB>
                    <a:solidFill>
                      <a:srgbClr val="F79646"/>
                    </a:solidFill>
                  </a:tcPr>
                </a:tc>
                <a:tc>
                  <a:txBody>
                    <a:bodyPr/>
                    <a:lstStyle/>
                    <a:p>
                      <a:pPr algn="l" fontAlgn="b"/>
                      <a:r>
                        <a:rPr lang="en-US" sz="1100" b="0" i="0" u="none" strike="noStrike">
                          <a:latin typeface="Arial"/>
                        </a:rPr>
                        <a:t>Minutes Each =</a:t>
                      </a:r>
                    </a:p>
                  </a:txBody>
                  <a:tcPr marL="6160" marR="6160" marT="6160" marB="0" anchor="b">
                    <a:lnL>
                      <a:noFill/>
                    </a:lnL>
                    <a:lnR>
                      <a:noFill/>
                    </a:lnR>
                    <a:lnT>
                      <a:noFill/>
                    </a:lnT>
                    <a:lnB>
                      <a:noFill/>
                    </a:lnB>
                    <a:solidFill>
                      <a:srgbClr val="F2F2F2"/>
                    </a:solidFill>
                  </a:tcPr>
                </a:tc>
                <a:tc>
                  <a:txBody>
                    <a:bodyPr/>
                    <a:lstStyle/>
                    <a:p>
                      <a:pPr algn="ctr" fontAlgn="b"/>
                      <a:r>
                        <a:rPr lang="en-US" sz="1100" b="0" i="0" u="none" strike="noStrike" dirty="0">
                          <a:latin typeface="Arial"/>
                        </a:rPr>
                        <a:t>30</a:t>
                      </a:r>
                    </a:p>
                  </a:txBody>
                  <a:tcPr marL="6160" marR="6160" marT="6160" marB="0" anchor="b">
                    <a:lnL>
                      <a:noFill/>
                    </a:lnL>
                    <a:lnR>
                      <a:noFill/>
                    </a:lnR>
                    <a:lnT>
                      <a:noFill/>
                    </a:lnT>
                    <a:lnB>
                      <a:noFill/>
                    </a:lnB>
                    <a:solidFill>
                      <a:srgbClr val="F2F2F2"/>
                    </a:solidFill>
                  </a:tcPr>
                </a:tc>
                <a:tc>
                  <a:txBody>
                    <a:bodyPr/>
                    <a:lstStyle/>
                    <a:p>
                      <a:pPr algn="l" fontAlgn="b"/>
                      <a:r>
                        <a:rPr lang="en-US" sz="1100" b="0" i="0" u="none" strike="noStrike">
                          <a:latin typeface="Arial"/>
                        </a:rPr>
                        <a:t>Minutes Total</a:t>
                      </a:r>
                    </a:p>
                  </a:txBody>
                  <a:tcPr marL="6160" marR="6160" marT="6160" marB="0" anchor="b">
                    <a:lnL>
                      <a:noFill/>
                    </a:lnL>
                    <a:lnR>
                      <a:noFill/>
                    </a:lnR>
                    <a:lnT>
                      <a:noFill/>
                    </a:lnT>
                    <a:lnB>
                      <a:noFill/>
                    </a:lnB>
                    <a:solidFill>
                      <a:srgbClr val="F2F2F2"/>
                    </a:solidFill>
                  </a:tcPr>
                </a:tc>
                <a:extLst>
                  <a:ext uri="{0D108BD9-81ED-4DB2-BD59-A6C34878D82A}">
                    <a16:rowId xmlns:a16="http://schemas.microsoft.com/office/drawing/2014/main" val="10003"/>
                  </a:ext>
                </a:extLst>
              </a:tr>
              <a:tr h="193718">
                <a:tc>
                  <a:txBody>
                    <a:bodyPr/>
                    <a:lstStyle/>
                    <a:p>
                      <a:pPr algn="l" fontAlgn="b"/>
                      <a:r>
                        <a:rPr lang="en-US" sz="1100" b="1" i="0" u="none" strike="noStrike" dirty="0">
                          <a:latin typeface="Arial"/>
                        </a:rPr>
                        <a:t>Downtime</a:t>
                      </a:r>
                    </a:p>
                  </a:txBody>
                  <a:tcPr marL="6160" marR="6160" marT="6160" marB="0" anchor="b">
                    <a:lnL>
                      <a:noFill/>
                    </a:lnL>
                    <a:lnR>
                      <a:noFill/>
                    </a:lnR>
                    <a:lnT>
                      <a:noFill/>
                    </a:lnT>
                    <a:lnB>
                      <a:noFill/>
                    </a:lnB>
                    <a:solidFill>
                      <a:srgbClr val="F2F2F2"/>
                    </a:solidFill>
                  </a:tcPr>
                </a:tc>
                <a:tc>
                  <a:txBody>
                    <a:bodyPr/>
                    <a:lstStyle/>
                    <a:p>
                      <a:pPr algn="ctr" fontAlgn="b"/>
                      <a:r>
                        <a:rPr lang="en-US" sz="1100" b="0" i="0" u="none" strike="noStrike" dirty="0">
                          <a:latin typeface="Arial"/>
                        </a:rPr>
                        <a:t>47</a:t>
                      </a:r>
                    </a:p>
                  </a:txBody>
                  <a:tcPr marL="6160" marR="6160" marT="6160" marB="0" anchor="b">
                    <a:lnL>
                      <a:noFill/>
                    </a:lnL>
                    <a:lnR>
                      <a:noFill/>
                    </a:lnR>
                    <a:lnT>
                      <a:noFill/>
                    </a:lnT>
                    <a:lnB>
                      <a:noFill/>
                    </a:lnB>
                    <a:solidFill>
                      <a:schemeClr val="accent6"/>
                    </a:solidFill>
                  </a:tcPr>
                </a:tc>
                <a:tc>
                  <a:txBody>
                    <a:bodyPr/>
                    <a:lstStyle/>
                    <a:p>
                      <a:pPr algn="l" fontAlgn="b"/>
                      <a:r>
                        <a:rPr lang="en-US" sz="1100" b="0" i="0" u="none" strike="noStrike" dirty="0">
                          <a:latin typeface="Arial"/>
                        </a:rPr>
                        <a:t>Minutes</a:t>
                      </a:r>
                    </a:p>
                  </a:txBody>
                  <a:tcPr marL="6160" marR="6160" marT="6160" marB="0" anchor="b">
                    <a:lnL>
                      <a:noFill/>
                    </a:lnL>
                    <a:lnR>
                      <a:noFill/>
                    </a:lnR>
                    <a:lnT>
                      <a:noFill/>
                    </a:lnT>
                    <a:lnB>
                      <a:noFill/>
                    </a:lnB>
                    <a:solidFill>
                      <a:srgbClr val="F2F2F2"/>
                    </a:solidFill>
                  </a:tcPr>
                </a:tc>
                <a:tc>
                  <a:txBody>
                    <a:bodyPr/>
                    <a:lstStyle/>
                    <a:p>
                      <a:pPr algn="l" fontAlgn="b"/>
                      <a:endParaRPr lang="en-US" sz="1100" b="0" i="0" u="none" strike="noStrike">
                        <a:latin typeface="Arial"/>
                      </a:endParaRPr>
                    </a:p>
                  </a:txBody>
                  <a:tcPr marL="6160" marR="6160" marT="6160" marB="0" anchor="b">
                    <a:lnL>
                      <a:noFill/>
                    </a:lnL>
                    <a:lnR>
                      <a:noFill/>
                    </a:lnR>
                    <a:lnT>
                      <a:noFill/>
                    </a:lnT>
                    <a:lnB>
                      <a:noFill/>
                    </a:lnB>
                    <a:solidFill>
                      <a:srgbClr val="F2F2F2"/>
                    </a:solidFill>
                  </a:tcPr>
                </a:tc>
                <a:tc>
                  <a:txBody>
                    <a:bodyPr/>
                    <a:lstStyle/>
                    <a:p>
                      <a:pPr algn="l" fontAlgn="b"/>
                      <a:endParaRPr lang="en-US" sz="1100" b="0" i="0" u="none" strike="noStrike">
                        <a:latin typeface="Arial"/>
                      </a:endParaRPr>
                    </a:p>
                  </a:txBody>
                  <a:tcPr marL="6160" marR="6160" marT="6160" marB="0" anchor="b">
                    <a:lnL>
                      <a:noFill/>
                    </a:lnL>
                    <a:lnR>
                      <a:noFill/>
                    </a:lnR>
                    <a:lnT>
                      <a:noFill/>
                    </a:lnT>
                    <a:lnB>
                      <a:noFill/>
                    </a:lnB>
                    <a:solidFill>
                      <a:srgbClr val="F2F2F2"/>
                    </a:solidFill>
                  </a:tcPr>
                </a:tc>
                <a:tc>
                  <a:txBody>
                    <a:bodyPr/>
                    <a:lstStyle/>
                    <a:p>
                      <a:pPr algn="l" fontAlgn="b"/>
                      <a:endParaRPr lang="en-US" sz="1100" b="0" i="0" u="none" strike="noStrike" dirty="0">
                        <a:latin typeface="Arial"/>
                      </a:endParaRPr>
                    </a:p>
                  </a:txBody>
                  <a:tcPr marL="6160" marR="6160" marT="6160" marB="0" anchor="b">
                    <a:lnL>
                      <a:noFill/>
                    </a:lnL>
                    <a:lnR>
                      <a:noFill/>
                    </a:lnR>
                    <a:lnT>
                      <a:noFill/>
                    </a:lnT>
                    <a:lnB>
                      <a:noFill/>
                    </a:lnB>
                    <a:solidFill>
                      <a:srgbClr val="F2F2F2"/>
                    </a:solidFill>
                  </a:tcPr>
                </a:tc>
                <a:tc>
                  <a:txBody>
                    <a:bodyPr/>
                    <a:lstStyle/>
                    <a:p>
                      <a:pPr algn="l" fontAlgn="b"/>
                      <a:endParaRPr lang="en-US" sz="1100" b="0" i="0" u="none" strike="noStrike">
                        <a:latin typeface="Arial"/>
                      </a:endParaRPr>
                    </a:p>
                  </a:txBody>
                  <a:tcPr marL="6160" marR="6160" marT="6160" marB="0" anchor="b">
                    <a:lnL>
                      <a:noFill/>
                    </a:lnL>
                    <a:lnR>
                      <a:noFill/>
                    </a:lnR>
                    <a:lnT>
                      <a:noFill/>
                    </a:lnT>
                    <a:lnB>
                      <a:noFill/>
                    </a:lnB>
                    <a:solidFill>
                      <a:srgbClr val="F2F2F2"/>
                    </a:solidFill>
                  </a:tcPr>
                </a:tc>
                <a:extLst>
                  <a:ext uri="{0D108BD9-81ED-4DB2-BD59-A6C34878D82A}">
                    <a16:rowId xmlns:a16="http://schemas.microsoft.com/office/drawing/2014/main" val="10004"/>
                  </a:ext>
                </a:extLst>
              </a:tr>
              <a:tr h="193718">
                <a:tc>
                  <a:txBody>
                    <a:bodyPr/>
                    <a:lstStyle/>
                    <a:p>
                      <a:pPr algn="l" fontAlgn="b"/>
                      <a:r>
                        <a:rPr lang="en-US" sz="1100" b="1" i="0" u="none" strike="noStrike">
                          <a:latin typeface="Arial"/>
                        </a:rPr>
                        <a:t>Ideal Run Rate</a:t>
                      </a:r>
                    </a:p>
                  </a:txBody>
                  <a:tcPr marL="6160" marR="6160" marT="6160" marB="0" anchor="b">
                    <a:lnL>
                      <a:noFill/>
                    </a:lnL>
                    <a:lnR>
                      <a:noFill/>
                    </a:lnR>
                    <a:lnT>
                      <a:noFill/>
                    </a:lnT>
                    <a:lnB>
                      <a:noFill/>
                    </a:lnB>
                    <a:solidFill>
                      <a:srgbClr val="F2F2F2"/>
                    </a:solidFill>
                  </a:tcPr>
                </a:tc>
                <a:tc>
                  <a:txBody>
                    <a:bodyPr/>
                    <a:lstStyle/>
                    <a:p>
                      <a:pPr algn="ctr" fontAlgn="b"/>
                      <a:r>
                        <a:rPr lang="en-US" sz="1100" b="0" i="0" u="none" strike="noStrike" dirty="0">
                          <a:latin typeface="Arial"/>
                        </a:rPr>
                        <a:t>60</a:t>
                      </a:r>
                    </a:p>
                  </a:txBody>
                  <a:tcPr marL="6160" marR="6160" marT="6160" marB="0" anchor="b">
                    <a:lnL>
                      <a:noFill/>
                    </a:lnL>
                    <a:lnR>
                      <a:noFill/>
                    </a:lnR>
                    <a:lnT>
                      <a:noFill/>
                    </a:lnT>
                    <a:lnB>
                      <a:noFill/>
                    </a:lnB>
                    <a:solidFill>
                      <a:schemeClr val="accent6"/>
                    </a:solidFill>
                  </a:tcPr>
                </a:tc>
                <a:tc gridSpan="3">
                  <a:txBody>
                    <a:bodyPr/>
                    <a:lstStyle/>
                    <a:p>
                      <a:pPr algn="l" fontAlgn="b"/>
                      <a:r>
                        <a:rPr lang="en-US" sz="1100" b="0" i="0" u="none" strike="noStrike" dirty="0">
                          <a:latin typeface="Arial"/>
                        </a:rPr>
                        <a:t>PPM (Pieces Per Minute)</a:t>
                      </a:r>
                    </a:p>
                  </a:txBody>
                  <a:tcPr marL="6160" marR="6160" marT="6160" marB="0" anchor="b">
                    <a:lnL>
                      <a:noFill/>
                    </a:lnL>
                    <a:lnR>
                      <a:noFill/>
                    </a:lnR>
                    <a:lnT>
                      <a:noFill/>
                    </a:lnT>
                    <a:lnB>
                      <a:noFill/>
                    </a:lnB>
                    <a:solidFill>
                      <a:srgbClr val="F2F2F2"/>
                    </a:solidFill>
                  </a:tcPr>
                </a:tc>
                <a:tc hMerge="1">
                  <a:txBody>
                    <a:bodyPr/>
                    <a:lstStyle/>
                    <a:p>
                      <a:endParaRPr lang="en-US"/>
                    </a:p>
                  </a:txBody>
                  <a:tcPr/>
                </a:tc>
                <a:tc hMerge="1">
                  <a:txBody>
                    <a:bodyPr/>
                    <a:lstStyle/>
                    <a:p>
                      <a:endParaRPr lang="en-US"/>
                    </a:p>
                  </a:txBody>
                  <a:tcPr/>
                </a:tc>
                <a:tc>
                  <a:txBody>
                    <a:bodyPr/>
                    <a:lstStyle/>
                    <a:p>
                      <a:pPr algn="l" fontAlgn="b"/>
                      <a:endParaRPr lang="en-US" sz="1100" b="0" i="0" u="none" strike="noStrike">
                        <a:latin typeface="Arial"/>
                      </a:endParaRPr>
                    </a:p>
                  </a:txBody>
                  <a:tcPr marL="6160" marR="6160" marT="6160" marB="0" anchor="b">
                    <a:lnL>
                      <a:noFill/>
                    </a:lnL>
                    <a:lnR>
                      <a:noFill/>
                    </a:lnR>
                    <a:lnT>
                      <a:noFill/>
                    </a:lnT>
                    <a:lnB>
                      <a:noFill/>
                    </a:lnB>
                    <a:solidFill>
                      <a:srgbClr val="F2F2F2"/>
                    </a:solidFill>
                  </a:tcPr>
                </a:tc>
                <a:tc>
                  <a:txBody>
                    <a:bodyPr/>
                    <a:lstStyle/>
                    <a:p>
                      <a:pPr algn="l" fontAlgn="b"/>
                      <a:endParaRPr lang="en-US" sz="1100" b="0" i="0" u="none" strike="noStrike">
                        <a:latin typeface="Arial"/>
                      </a:endParaRPr>
                    </a:p>
                  </a:txBody>
                  <a:tcPr marL="6160" marR="6160" marT="6160" marB="0" anchor="b">
                    <a:lnL>
                      <a:noFill/>
                    </a:lnL>
                    <a:lnR>
                      <a:noFill/>
                    </a:lnR>
                    <a:lnT>
                      <a:noFill/>
                    </a:lnT>
                    <a:lnB>
                      <a:noFill/>
                    </a:lnB>
                    <a:solidFill>
                      <a:srgbClr val="F2F2F2"/>
                    </a:solidFill>
                  </a:tcPr>
                </a:tc>
                <a:extLst>
                  <a:ext uri="{0D108BD9-81ED-4DB2-BD59-A6C34878D82A}">
                    <a16:rowId xmlns:a16="http://schemas.microsoft.com/office/drawing/2014/main" val="10005"/>
                  </a:ext>
                </a:extLst>
              </a:tr>
              <a:tr h="193718">
                <a:tc>
                  <a:txBody>
                    <a:bodyPr/>
                    <a:lstStyle/>
                    <a:p>
                      <a:pPr algn="l" fontAlgn="b"/>
                      <a:r>
                        <a:rPr lang="en-US" sz="1100" b="1" i="0" u="none" strike="noStrike">
                          <a:latin typeface="Arial"/>
                        </a:rPr>
                        <a:t>Total Pieces</a:t>
                      </a:r>
                    </a:p>
                  </a:txBody>
                  <a:tcPr marL="6160" marR="6160" marT="6160" marB="0" anchor="b">
                    <a:lnL>
                      <a:noFill/>
                    </a:lnL>
                    <a:lnR>
                      <a:noFill/>
                    </a:lnR>
                    <a:lnT>
                      <a:noFill/>
                    </a:lnT>
                    <a:lnB>
                      <a:noFill/>
                    </a:lnB>
                    <a:solidFill>
                      <a:srgbClr val="F2F2F2"/>
                    </a:solidFill>
                  </a:tcPr>
                </a:tc>
                <a:tc>
                  <a:txBody>
                    <a:bodyPr/>
                    <a:lstStyle/>
                    <a:p>
                      <a:pPr algn="ctr" fontAlgn="b"/>
                      <a:r>
                        <a:rPr lang="en-US" sz="1100" b="0" i="0" u="none" strike="noStrike" dirty="0">
                          <a:latin typeface="Arial"/>
                        </a:rPr>
                        <a:t>19,271</a:t>
                      </a:r>
                    </a:p>
                  </a:txBody>
                  <a:tcPr marL="6160" marR="6160" marT="6160" marB="0" anchor="b">
                    <a:lnL>
                      <a:noFill/>
                    </a:lnL>
                    <a:lnR>
                      <a:noFill/>
                    </a:lnR>
                    <a:lnT>
                      <a:noFill/>
                    </a:lnT>
                    <a:lnB>
                      <a:noFill/>
                    </a:lnB>
                    <a:solidFill>
                      <a:schemeClr val="accent6"/>
                    </a:solidFill>
                  </a:tcPr>
                </a:tc>
                <a:tc>
                  <a:txBody>
                    <a:bodyPr/>
                    <a:lstStyle/>
                    <a:p>
                      <a:pPr algn="l" fontAlgn="b"/>
                      <a:r>
                        <a:rPr lang="en-US" sz="1100" b="0" i="0" u="none" strike="noStrike" dirty="0">
                          <a:latin typeface="Arial"/>
                        </a:rPr>
                        <a:t>Pieces</a:t>
                      </a:r>
                    </a:p>
                  </a:txBody>
                  <a:tcPr marL="6160" marR="6160" marT="6160" marB="0" anchor="b">
                    <a:lnL>
                      <a:noFill/>
                    </a:lnL>
                    <a:lnR>
                      <a:noFill/>
                    </a:lnR>
                    <a:lnT>
                      <a:noFill/>
                    </a:lnT>
                    <a:lnB>
                      <a:noFill/>
                    </a:lnB>
                    <a:solidFill>
                      <a:srgbClr val="F2F2F2"/>
                    </a:solidFill>
                  </a:tcPr>
                </a:tc>
                <a:tc>
                  <a:txBody>
                    <a:bodyPr/>
                    <a:lstStyle/>
                    <a:p>
                      <a:pPr algn="l" fontAlgn="b"/>
                      <a:endParaRPr lang="en-US" sz="1100" b="0" i="0" u="none" strike="noStrike" dirty="0">
                        <a:latin typeface="Arial"/>
                      </a:endParaRPr>
                    </a:p>
                  </a:txBody>
                  <a:tcPr marL="6160" marR="6160" marT="6160" marB="0" anchor="b">
                    <a:lnL>
                      <a:noFill/>
                    </a:lnL>
                    <a:lnR>
                      <a:noFill/>
                    </a:lnR>
                    <a:lnT>
                      <a:noFill/>
                    </a:lnT>
                    <a:lnB>
                      <a:noFill/>
                    </a:lnB>
                    <a:solidFill>
                      <a:srgbClr val="F2F2F2"/>
                    </a:solidFill>
                  </a:tcPr>
                </a:tc>
                <a:tc>
                  <a:txBody>
                    <a:bodyPr/>
                    <a:lstStyle/>
                    <a:p>
                      <a:pPr algn="l" fontAlgn="b"/>
                      <a:endParaRPr lang="en-US" sz="1100" b="0" i="0" u="none" strike="noStrike" dirty="0">
                        <a:latin typeface="Arial"/>
                      </a:endParaRPr>
                    </a:p>
                  </a:txBody>
                  <a:tcPr marL="6160" marR="6160" marT="6160" marB="0" anchor="b">
                    <a:lnL>
                      <a:noFill/>
                    </a:lnL>
                    <a:lnR>
                      <a:noFill/>
                    </a:lnR>
                    <a:lnT>
                      <a:noFill/>
                    </a:lnT>
                    <a:lnB>
                      <a:noFill/>
                    </a:lnB>
                    <a:solidFill>
                      <a:srgbClr val="F2F2F2"/>
                    </a:solidFill>
                  </a:tcPr>
                </a:tc>
                <a:tc>
                  <a:txBody>
                    <a:bodyPr/>
                    <a:lstStyle/>
                    <a:p>
                      <a:pPr algn="l" fontAlgn="b"/>
                      <a:endParaRPr lang="en-US" sz="1100" b="0" i="0" u="none" strike="noStrike">
                        <a:latin typeface="Arial"/>
                      </a:endParaRPr>
                    </a:p>
                  </a:txBody>
                  <a:tcPr marL="6160" marR="6160" marT="6160" marB="0" anchor="b">
                    <a:lnL>
                      <a:noFill/>
                    </a:lnL>
                    <a:lnR>
                      <a:noFill/>
                    </a:lnR>
                    <a:lnT>
                      <a:noFill/>
                    </a:lnT>
                    <a:lnB>
                      <a:noFill/>
                    </a:lnB>
                    <a:solidFill>
                      <a:srgbClr val="F2F2F2"/>
                    </a:solidFill>
                  </a:tcPr>
                </a:tc>
                <a:tc>
                  <a:txBody>
                    <a:bodyPr/>
                    <a:lstStyle/>
                    <a:p>
                      <a:pPr algn="l" fontAlgn="b"/>
                      <a:endParaRPr lang="en-US" sz="1100" b="0" i="0" u="none" strike="noStrike">
                        <a:latin typeface="Arial"/>
                      </a:endParaRPr>
                    </a:p>
                  </a:txBody>
                  <a:tcPr marL="6160" marR="6160" marT="6160" marB="0" anchor="b">
                    <a:lnL>
                      <a:noFill/>
                    </a:lnL>
                    <a:lnR>
                      <a:noFill/>
                    </a:lnR>
                    <a:lnT>
                      <a:noFill/>
                    </a:lnT>
                    <a:lnB>
                      <a:noFill/>
                    </a:lnB>
                    <a:solidFill>
                      <a:srgbClr val="F2F2F2"/>
                    </a:solidFill>
                  </a:tcPr>
                </a:tc>
                <a:extLst>
                  <a:ext uri="{0D108BD9-81ED-4DB2-BD59-A6C34878D82A}">
                    <a16:rowId xmlns:a16="http://schemas.microsoft.com/office/drawing/2014/main" val="10006"/>
                  </a:ext>
                </a:extLst>
              </a:tr>
              <a:tr h="193718">
                <a:tc>
                  <a:txBody>
                    <a:bodyPr/>
                    <a:lstStyle/>
                    <a:p>
                      <a:pPr algn="l" fontAlgn="b"/>
                      <a:r>
                        <a:rPr lang="en-US" sz="1100" b="1" i="0" u="none" strike="noStrike">
                          <a:latin typeface="Arial"/>
                        </a:rPr>
                        <a:t>Reject Pieces</a:t>
                      </a:r>
                    </a:p>
                  </a:txBody>
                  <a:tcPr marL="6160" marR="6160" marT="6160" marB="0" anchor="b">
                    <a:lnL>
                      <a:noFill/>
                    </a:lnL>
                    <a:lnR>
                      <a:noFill/>
                    </a:lnR>
                    <a:lnT>
                      <a:noFill/>
                    </a:lnT>
                    <a:lnB>
                      <a:noFill/>
                    </a:lnB>
                    <a:solidFill>
                      <a:srgbClr val="F2F2F2"/>
                    </a:solidFill>
                  </a:tcPr>
                </a:tc>
                <a:tc>
                  <a:txBody>
                    <a:bodyPr/>
                    <a:lstStyle/>
                    <a:p>
                      <a:pPr algn="ctr" fontAlgn="b"/>
                      <a:r>
                        <a:rPr lang="en-US" sz="1100" b="0" i="0" u="none" strike="noStrike" dirty="0">
                          <a:latin typeface="Arial"/>
                        </a:rPr>
                        <a:t>423</a:t>
                      </a:r>
                    </a:p>
                  </a:txBody>
                  <a:tcPr marL="6160" marR="6160" marT="6160" marB="0" anchor="b">
                    <a:lnL>
                      <a:noFill/>
                    </a:lnL>
                    <a:lnR>
                      <a:noFill/>
                    </a:lnR>
                    <a:lnT>
                      <a:noFill/>
                    </a:lnT>
                    <a:lnB>
                      <a:noFill/>
                    </a:lnB>
                    <a:solidFill>
                      <a:schemeClr val="accent6"/>
                    </a:solidFill>
                  </a:tcPr>
                </a:tc>
                <a:tc>
                  <a:txBody>
                    <a:bodyPr/>
                    <a:lstStyle/>
                    <a:p>
                      <a:pPr algn="l" fontAlgn="b"/>
                      <a:r>
                        <a:rPr lang="en-US" sz="1100" b="0" i="0" u="none" strike="noStrike">
                          <a:latin typeface="Arial"/>
                        </a:rPr>
                        <a:t>Pieces</a:t>
                      </a:r>
                    </a:p>
                  </a:txBody>
                  <a:tcPr marL="6160" marR="6160" marT="6160" marB="0" anchor="b">
                    <a:lnL>
                      <a:noFill/>
                    </a:lnL>
                    <a:lnR>
                      <a:noFill/>
                    </a:lnR>
                    <a:lnT>
                      <a:noFill/>
                    </a:lnT>
                    <a:lnB>
                      <a:noFill/>
                    </a:lnB>
                    <a:solidFill>
                      <a:srgbClr val="F2F2F2"/>
                    </a:solidFill>
                  </a:tcPr>
                </a:tc>
                <a:tc>
                  <a:txBody>
                    <a:bodyPr/>
                    <a:lstStyle/>
                    <a:p>
                      <a:pPr algn="l" fontAlgn="b"/>
                      <a:endParaRPr lang="en-US" sz="1100" b="0" i="0" u="none" strike="noStrike" dirty="0">
                        <a:latin typeface="Arial"/>
                      </a:endParaRPr>
                    </a:p>
                  </a:txBody>
                  <a:tcPr marL="6160" marR="6160" marT="6160" marB="0" anchor="b">
                    <a:lnL>
                      <a:noFill/>
                    </a:lnL>
                    <a:lnR>
                      <a:noFill/>
                    </a:lnR>
                    <a:lnT>
                      <a:noFill/>
                    </a:lnT>
                    <a:lnB>
                      <a:noFill/>
                    </a:lnB>
                    <a:solidFill>
                      <a:srgbClr val="F2F2F2"/>
                    </a:solidFill>
                  </a:tcPr>
                </a:tc>
                <a:tc>
                  <a:txBody>
                    <a:bodyPr/>
                    <a:lstStyle/>
                    <a:p>
                      <a:pPr algn="l" fontAlgn="b"/>
                      <a:endParaRPr lang="en-US" sz="1100" b="0" i="0" u="none" strike="noStrike" dirty="0">
                        <a:latin typeface="Arial"/>
                      </a:endParaRPr>
                    </a:p>
                  </a:txBody>
                  <a:tcPr marL="6160" marR="6160" marT="6160" marB="0" anchor="b">
                    <a:lnL>
                      <a:noFill/>
                    </a:lnL>
                    <a:lnR>
                      <a:noFill/>
                    </a:lnR>
                    <a:lnT>
                      <a:noFill/>
                    </a:lnT>
                    <a:lnB>
                      <a:noFill/>
                    </a:lnB>
                    <a:solidFill>
                      <a:srgbClr val="F2F2F2"/>
                    </a:solidFill>
                  </a:tcPr>
                </a:tc>
                <a:tc>
                  <a:txBody>
                    <a:bodyPr/>
                    <a:lstStyle/>
                    <a:p>
                      <a:pPr algn="l" fontAlgn="b"/>
                      <a:endParaRPr lang="en-US" sz="1100" b="0" i="0" u="none" strike="noStrike">
                        <a:latin typeface="Arial"/>
                      </a:endParaRPr>
                    </a:p>
                  </a:txBody>
                  <a:tcPr marL="6160" marR="6160" marT="6160" marB="0" anchor="b">
                    <a:lnL>
                      <a:noFill/>
                    </a:lnL>
                    <a:lnR>
                      <a:noFill/>
                    </a:lnR>
                    <a:lnT>
                      <a:noFill/>
                    </a:lnT>
                    <a:lnB>
                      <a:noFill/>
                    </a:lnB>
                    <a:solidFill>
                      <a:srgbClr val="F2F2F2"/>
                    </a:solidFill>
                  </a:tcPr>
                </a:tc>
                <a:tc>
                  <a:txBody>
                    <a:bodyPr/>
                    <a:lstStyle/>
                    <a:p>
                      <a:pPr algn="l" fontAlgn="b"/>
                      <a:endParaRPr lang="en-US" sz="1100" b="0" i="0" u="none" strike="noStrike">
                        <a:latin typeface="Arial"/>
                      </a:endParaRPr>
                    </a:p>
                  </a:txBody>
                  <a:tcPr marL="6160" marR="6160" marT="6160" marB="0" anchor="b">
                    <a:lnL>
                      <a:noFill/>
                    </a:lnL>
                    <a:lnR>
                      <a:noFill/>
                    </a:lnR>
                    <a:lnT>
                      <a:noFill/>
                    </a:lnT>
                    <a:lnB>
                      <a:noFill/>
                    </a:lnB>
                    <a:solidFill>
                      <a:srgbClr val="F2F2F2"/>
                    </a:solidFill>
                  </a:tcPr>
                </a:tc>
                <a:extLst>
                  <a:ext uri="{0D108BD9-81ED-4DB2-BD59-A6C34878D82A}">
                    <a16:rowId xmlns:a16="http://schemas.microsoft.com/office/drawing/2014/main" val="10007"/>
                  </a:ext>
                </a:extLst>
              </a:tr>
              <a:tr h="193718">
                <a:tc>
                  <a:txBody>
                    <a:bodyPr/>
                    <a:lstStyle/>
                    <a:p>
                      <a:pPr algn="l" fontAlgn="b"/>
                      <a:endParaRPr lang="en-US" sz="1100" b="1" i="0" u="none" strike="noStrike" dirty="0">
                        <a:latin typeface="Arial"/>
                      </a:endParaRPr>
                    </a:p>
                  </a:txBody>
                  <a:tcPr marL="6160" marR="6160" marT="6160" marB="0" anchor="b">
                    <a:lnL>
                      <a:noFill/>
                    </a:lnL>
                    <a:lnR>
                      <a:noFill/>
                    </a:lnR>
                    <a:lnT>
                      <a:noFill/>
                    </a:lnT>
                    <a:lnB>
                      <a:noFill/>
                    </a:lnB>
                    <a:solidFill>
                      <a:srgbClr val="F2F2F2"/>
                    </a:solidFill>
                  </a:tcPr>
                </a:tc>
                <a:tc>
                  <a:txBody>
                    <a:bodyPr/>
                    <a:lstStyle/>
                    <a:p>
                      <a:pPr algn="l" fontAlgn="b"/>
                      <a:endParaRPr lang="en-US" sz="1100" b="0" i="0" u="none" strike="noStrike" dirty="0">
                        <a:latin typeface="Arial"/>
                      </a:endParaRPr>
                    </a:p>
                  </a:txBody>
                  <a:tcPr marL="6160" marR="6160" marT="6160" marB="0" anchor="b">
                    <a:lnL>
                      <a:noFill/>
                    </a:lnL>
                    <a:lnR>
                      <a:noFill/>
                    </a:lnR>
                    <a:lnT>
                      <a:noFill/>
                    </a:lnT>
                    <a:lnB>
                      <a:noFill/>
                    </a:lnB>
                    <a:solidFill>
                      <a:srgbClr val="F2F2F2"/>
                    </a:solidFill>
                  </a:tcPr>
                </a:tc>
                <a:tc>
                  <a:txBody>
                    <a:bodyPr/>
                    <a:lstStyle/>
                    <a:p>
                      <a:pPr algn="l" fontAlgn="b"/>
                      <a:endParaRPr lang="en-US" sz="1100" b="0" i="0" u="none" strike="noStrike" dirty="0">
                        <a:latin typeface="Arial"/>
                      </a:endParaRPr>
                    </a:p>
                  </a:txBody>
                  <a:tcPr marL="6160" marR="6160" marT="6160" marB="0" anchor="b">
                    <a:lnL>
                      <a:noFill/>
                    </a:lnL>
                    <a:lnR>
                      <a:noFill/>
                    </a:lnR>
                    <a:lnT>
                      <a:noFill/>
                    </a:lnT>
                    <a:lnB>
                      <a:noFill/>
                    </a:lnB>
                    <a:solidFill>
                      <a:srgbClr val="F2F2F2"/>
                    </a:solidFill>
                  </a:tcPr>
                </a:tc>
                <a:tc>
                  <a:txBody>
                    <a:bodyPr/>
                    <a:lstStyle/>
                    <a:p>
                      <a:pPr algn="l" fontAlgn="b"/>
                      <a:endParaRPr lang="en-US" sz="1100" b="0" i="0" u="none" strike="noStrike">
                        <a:latin typeface="Arial"/>
                      </a:endParaRPr>
                    </a:p>
                  </a:txBody>
                  <a:tcPr marL="6160" marR="6160" marT="6160" marB="0" anchor="b">
                    <a:lnL>
                      <a:noFill/>
                    </a:lnL>
                    <a:lnR>
                      <a:noFill/>
                    </a:lnR>
                    <a:lnT>
                      <a:noFill/>
                    </a:lnT>
                    <a:lnB>
                      <a:noFill/>
                    </a:lnB>
                    <a:solidFill>
                      <a:srgbClr val="F2F2F2"/>
                    </a:solidFill>
                  </a:tcPr>
                </a:tc>
                <a:tc>
                  <a:txBody>
                    <a:bodyPr/>
                    <a:lstStyle/>
                    <a:p>
                      <a:pPr algn="l" fontAlgn="b"/>
                      <a:endParaRPr lang="en-US" sz="1100" b="0" i="0" u="none" strike="noStrike" dirty="0">
                        <a:latin typeface="Arial"/>
                      </a:endParaRPr>
                    </a:p>
                  </a:txBody>
                  <a:tcPr marL="6160" marR="6160" marT="6160" marB="0" anchor="b">
                    <a:lnL>
                      <a:noFill/>
                    </a:lnL>
                    <a:lnR>
                      <a:noFill/>
                    </a:lnR>
                    <a:lnT>
                      <a:noFill/>
                    </a:lnT>
                    <a:lnB>
                      <a:noFill/>
                    </a:lnB>
                    <a:solidFill>
                      <a:srgbClr val="F2F2F2"/>
                    </a:solidFill>
                  </a:tcPr>
                </a:tc>
                <a:tc>
                  <a:txBody>
                    <a:bodyPr/>
                    <a:lstStyle/>
                    <a:p>
                      <a:pPr algn="l" fontAlgn="b"/>
                      <a:endParaRPr lang="en-US" sz="1100" b="0" i="0" u="none" strike="noStrike" dirty="0">
                        <a:latin typeface="Arial"/>
                      </a:endParaRPr>
                    </a:p>
                  </a:txBody>
                  <a:tcPr marL="6160" marR="6160" marT="6160" marB="0" anchor="b">
                    <a:lnL>
                      <a:noFill/>
                    </a:lnL>
                    <a:lnR>
                      <a:noFill/>
                    </a:lnR>
                    <a:lnT>
                      <a:noFill/>
                    </a:lnT>
                    <a:lnB>
                      <a:noFill/>
                    </a:lnB>
                    <a:solidFill>
                      <a:srgbClr val="F2F2F2"/>
                    </a:solidFill>
                  </a:tcPr>
                </a:tc>
                <a:tc>
                  <a:txBody>
                    <a:bodyPr/>
                    <a:lstStyle/>
                    <a:p>
                      <a:pPr algn="l" fontAlgn="b"/>
                      <a:endParaRPr lang="en-US" sz="1100" b="0" i="0" u="none" strike="noStrike" dirty="0">
                        <a:latin typeface="Arial"/>
                      </a:endParaRPr>
                    </a:p>
                  </a:txBody>
                  <a:tcPr marL="6160" marR="6160" marT="6160" marB="0" anchor="b">
                    <a:lnL>
                      <a:noFill/>
                    </a:lnL>
                    <a:lnR>
                      <a:noFill/>
                    </a:lnR>
                    <a:lnT>
                      <a:noFill/>
                    </a:lnT>
                    <a:lnB>
                      <a:noFill/>
                    </a:lnB>
                    <a:solidFill>
                      <a:srgbClr val="F2F2F2"/>
                    </a:solidFill>
                  </a:tcPr>
                </a:tc>
                <a:extLst>
                  <a:ext uri="{0D108BD9-81ED-4DB2-BD59-A6C34878D82A}">
                    <a16:rowId xmlns:a16="http://schemas.microsoft.com/office/drawing/2014/main" val="10008"/>
                  </a:ext>
                </a:extLst>
              </a:tr>
              <a:tr h="193718">
                <a:tc>
                  <a:txBody>
                    <a:bodyPr/>
                    <a:lstStyle/>
                    <a:p>
                      <a:pPr algn="l" fontAlgn="b"/>
                      <a:r>
                        <a:rPr lang="en-US" sz="1100" b="1" i="0" u="none" strike="noStrike" dirty="0">
                          <a:solidFill>
                            <a:srgbClr val="FFFFFF"/>
                          </a:solidFill>
                          <a:latin typeface="Arial"/>
                        </a:rPr>
                        <a:t>Support Variable</a:t>
                      </a:r>
                    </a:p>
                  </a:txBody>
                  <a:tcPr marL="6160" marR="6160" marT="6160" marB="0" anchor="ctr">
                    <a:lnL>
                      <a:noFill/>
                    </a:lnL>
                    <a:lnR>
                      <a:noFill/>
                    </a:lnR>
                    <a:lnT>
                      <a:noFill/>
                    </a:lnT>
                    <a:lnB>
                      <a:noFill/>
                    </a:lnB>
                    <a:solidFill>
                      <a:srgbClr val="1F497D"/>
                    </a:solidFill>
                  </a:tcPr>
                </a:tc>
                <a:tc gridSpan="2">
                  <a:txBody>
                    <a:bodyPr/>
                    <a:lstStyle/>
                    <a:p>
                      <a:pPr algn="l" fontAlgn="b"/>
                      <a:r>
                        <a:rPr lang="en-US" sz="1100" b="1" i="0" u="none" strike="noStrike" dirty="0">
                          <a:solidFill>
                            <a:srgbClr val="FFFFFF"/>
                          </a:solidFill>
                          <a:latin typeface="Arial"/>
                        </a:rPr>
                        <a:t>Calculation</a:t>
                      </a:r>
                    </a:p>
                  </a:txBody>
                  <a:tcPr marL="6160" marR="6160" marT="6160" marB="0" anchor="ctr">
                    <a:lnL>
                      <a:noFill/>
                    </a:lnL>
                    <a:lnR>
                      <a:noFill/>
                    </a:lnR>
                    <a:lnT>
                      <a:noFill/>
                    </a:lnT>
                    <a:lnB>
                      <a:noFill/>
                    </a:lnB>
                    <a:solidFill>
                      <a:srgbClr val="1F497D"/>
                    </a:solidFill>
                  </a:tcPr>
                </a:tc>
                <a:tc hMerge="1">
                  <a:txBody>
                    <a:bodyPr/>
                    <a:lstStyle/>
                    <a:p>
                      <a:endParaRPr lang="en-US"/>
                    </a:p>
                  </a:txBody>
                  <a:tcPr/>
                </a:tc>
                <a:tc>
                  <a:txBody>
                    <a:bodyPr/>
                    <a:lstStyle/>
                    <a:p>
                      <a:pPr algn="l" fontAlgn="b"/>
                      <a:r>
                        <a:rPr lang="en-US" sz="1100" b="1" i="0" u="none" strike="noStrike" dirty="0">
                          <a:solidFill>
                            <a:srgbClr val="FFFFFF"/>
                          </a:solidFill>
                          <a:latin typeface="Arial"/>
                        </a:rPr>
                        <a:t> </a:t>
                      </a:r>
                    </a:p>
                  </a:txBody>
                  <a:tcPr marL="6160" marR="6160" marT="6160" marB="0" anchor="ctr">
                    <a:lnL>
                      <a:noFill/>
                    </a:lnL>
                    <a:lnR>
                      <a:noFill/>
                    </a:lnR>
                    <a:lnT>
                      <a:noFill/>
                    </a:lnT>
                    <a:lnB>
                      <a:noFill/>
                    </a:lnB>
                    <a:solidFill>
                      <a:srgbClr val="1F497D"/>
                    </a:solidFill>
                  </a:tcPr>
                </a:tc>
                <a:tc>
                  <a:txBody>
                    <a:bodyPr/>
                    <a:lstStyle/>
                    <a:p>
                      <a:pPr algn="l" fontAlgn="b"/>
                      <a:r>
                        <a:rPr lang="en-US" sz="1100" b="1" i="0" u="none" strike="noStrike" dirty="0">
                          <a:solidFill>
                            <a:srgbClr val="FFFFFF"/>
                          </a:solidFill>
                          <a:latin typeface="Arial"/>
                        </a:rPr>
                        <a:t> </a:t>
                      </a:r>
                    </a:p>
                  </a:txBody>
                  <a:tcPr marL="6160" marR="6160" marT="6160" marB="0" anchor="ctr">
                    <a:lnL>
                      <a:noFill/>
                    </a:lnL>
                    <a:lnR>
                      <a:noFill/>
                    </a:lnR>
                    <a:lnT>
                      <a:noFill/>
                    </a:lnT>
                    <a:lnB>
                      <a:noFill/>
                    </a:lnB>
                    <a:solidFill>
                      <a:srgbClr val="1F497D"/>
                    </a:solidFill>
                  </a:tcPr>
                </a:tc>
                <a:tc>
                  <a:txBody>
                    <a:bodyPr/>
                    <a:lstStyle/>
                    <a:p>
                      <a:pPr algn="ctr" fontAlgn="b"/>
                      <a:r>
                        <a:rPr lang="en-US" sz="1100" b="1" i="0" u="none" strike="noStrike" dirty="0">
                          <a:solidFill>
                            <a:srgbClr val="FFFFFF"/>
                          </a:solidFill>
                          <a:latin typeface="Arial"/>
                        </a:rPr>
                        <a:t>Result</a:t>
                      </a:r>
                    </a:p>
                  </a:txBody>
                  <a:tcPr marL="6160" marR="6160" marT="6160" marB="0" anchor="ctr">
                    <a:lnL>
                      <a:noFill/>
                    </a:lnL>
                    <a:lnR>
                      <a:noFill/>
                    </a:lnR>
                    <a:lnT>
                      <a:noFill/>
                    </a:lnT>
                    <a:lnB>
                      <a:noFill/>
                    </a:lnB>
                    <a:solidFill>
                      <a:srgbClr val="1F497D"/>
                    </a:solidFill>
                  </a:tcPr>
                </a:tc>
                <a:tc>
                  <a:txBody>
                    <a:bodyPr/>
                    <a:lstStyle/>
                    <a:p>
                      <a:pPr algn="l" fontAlgn="b"/>
                      <a:r>
                        <a:rPr lang="en-US" sz="1100" b="1" i="0" u="none" strike="noStrike" dirty="0">
                          <a:solidFill>
                            <a:srgbClr val="FFFFFF"/>
                          </a:solidFill>
                          <a:latin typeface="Arial"/>
                        </a:rPr>
                        <a:t> </a:t>
                      </a:r>
                    </a:p>
                  </a:txBody>
                  <a:tcPr marL="6160" marR="6160" marT="6160" marB="0" anchor="ctr">
                    <a:lnL>
                      <a:noFill/>
                    </a:lnL>
                    <a:lnR>
                      <a:noFill/>
                    </a:lnR>
                    <a:lnT>
                      <a:noFill/>
                    </a:lnT>
                    <a:lnB>
                      <a:noFill/>
                    </a:lnB>
                    <a:solidFill>
                      <a:srgbClr val="1F497D"/>
                    </a:solidFill>
                  </a:tcPr>
                </a:tc>
                <a:extLst>
                  <a:ext uri="{0D108BD9-81ED-4DB2-BD59-A6C34878D82A}">
                    <a16:rowId xmlns:a16="http://schemas.microsoft.com/office/drawing/2014/main" val="10009"/>
                  </a:ext>
                </a:extLst>
              </a:tr>
              <a:tr h="380570">
                <a:tc>
                  <a:txBody>
                    <a:bodyPr/>
                    <a:lstStyle/>
                    <a:p>
                      <a:pPr algn="l" fontAlgn="b"/>
                      <a:r>
                        <a:rPr lang="en-US" sz="1100" b="1" i="0" u="none" strike="noStrike" dirty="0">
                          <a:latin typeface="Arial"/>
                        </a:rPr>
                        <a:t>Planned </a:t>
                      </a:r>
                      <a:br>
                        <a:rPr lang="en-US" sz="1100" b="1" i="0" u="none" strike="noStrike" dirty="0">
                          <a:latin typeface="Arial"/>
                        </a:rPr>
                      </a:br>
                      <a:r>
                        <a:rPr lang="en-US" sz="1100" b="1" i="0" u="none" strike="noStrike" dirty="0">
                          <a:latin typeface="Arial"/>
                        </a:rPr>
                        <a:t>Production Time</a:t>
                      </a:r>
                    </a:p>
                  </a:txBody>
                  <a:tcPr marL="6160" marR="6160" marT="6160" marB="0" anchor="b">
                    <a:lnL>
                      <a:noFill/>
                    </a:lnL>
                    <a:lnR>
                      <a:noFill/>
                    </a:lnR>
                    <a:lnT>
                      <a:noFill/>
                    </a:lnT>
                    <a:lnB>
                      <a:noFill/>
                    </a:lnB>
                    <a:solidFill>
                      <a:schemeClr val="bg1">
                        <a:lumMod val="95000"/>
                      </a:schemeClr>
                    </a:solidFill>
                  </a:tcPr>
                </a:tc>
                <a:tc gridSpan="3">
                  <a:txBody>
                    <a:bodyPr/>
                    <a:lstStyle/>
                    <a:p>
                      <a:pPr algn="l" fontAlgn="b"/>
                      <a:r>
                        <a:rPr lang="en-US" sz="1100" b="0" i="0" u="none" strike="noStrike" dirty="0">
                          <a:latin typeface="Arial"/>
                        </a:rPr>
                        <a:t>Shift Length - Breaks</a:t>
                      </a:r>
                    </a:p>
                  </a:txBody>
                  <a:tcPr marL="6160" marR="6160" marT="6160" marB="0" anchor="b">
                    <a:lnL>
                      <a:noFill/>
                    </a:lnL>
                    <a:lnR>
                      <a:noFill/>
                    </a:lnR>
                    <a:lnT>
                      <a:noFill/>
                    </a:lnT>
                    <a:lnB>
                      <a:noFill/>
                    </a:lnB>
                    <a:solidFill>
                      <a:schemeClr val="bg1">
                        <a:lumMod val="95000"/>
                      </a:schemeClr>
                    </a:solidFill>
                  </a:tcPr>
                </a:tc>
                <a:tc hMerge="1">
                  <a:txBody>
                    <a:bodyPr/>
                    <a:lstStyle/>
                    <a:p>
                      <a:endParaRPr lang="en-US"/>
                    </a:p>
                  </a:txBody>
                  <a:tcPr/>
                </a:tc>
                <a:tc hMerge="1">
                  <a:txBody>
                    <a:bodyPr/>
                    <a:lstStyle/>
                    <a:p>
                      <a:endParaRPr lang="en-US"/>
                    </a:p>
                  </a:txBody>
                  <a:tcPr/>
                </a:tc>
                <a:tc>
                  <a:txBody>
                    <a:bodyPr/>
                    <a:lstStyle/>
                    <a:p>
                      <a:pPr algn="l" fontAlgn="b"/>
                      <a:endParaRPr lang="en-US" sz="1100" b="0" i="0" u="none" strike="noStrike">
                        <a:latin typeface="Arial"/>
                      </a:endParaRPr>
                    </a:p>
                  </a:txBody>
                  <a:tcPr marL="6160" marR="6160" marT="6160" marB="0" anchor="b">
                    <a:lnL>
                      <a:noFill/>
                    </a:lnL>
                    <a:lnR>
                      <a:noFill/>
                    </a:lnR>
                    <a:lnT>
                      <a:noFill/>
                    </a:lnT>
                    <a:lnB>
                      <a:noFill/>
                    </a:lnB>
                    <a:solidFill>
                      <a:schemeClr val="bg1">
                        <a:lumMod val="95000"/>
                      </a:schemeClr>
                    </a:solidFill>
                  </a:tcPr>
                </a:tc>
                <a:tc>
                  <a:txBody>
                    <a:bodyPr/>
                    <a:lstStyle/>
                    <a:p>
                      <a:pPr algn="ctr" fontAlgn="b"/>
                      <a:r>
                        <a:rPr lang="en-US" sz="1100" b="0" i="0" u="none" strike="noStrike" dirty="0">
                          <a:latin typeface="Arial"/>
                        </a:rPr>
                        <a:t>420</a:t>
                      </a:r>
                    </a:p>
                  </a:txBody>
                  <a:tcPr marL="6160" marR="6160" marT="6160" marB="0" anchor="b">
                    <a:lnL>
                      <a:noFill/>
                    </a:lnL>
                    <a:lnR>
                      <a:noFill/>
                    </a:lnR>
                    <a:lnT>
                      <a:noFill/>
                    </a:lnT>
                    <a:lnB>
                      <a:noFill/>
                    </a:lnB>
                    <a:solidFill>
                      <a:schemeClr val="bg1">
                        <a:lumMod val="95000"/>
                      </a:schemeClr>
                    </a:solidFill>
                  </a:tcPr>
                </a:tc>
                <a:tc>
                  <a:txBody>
                    <a:bodyPr/>
                    <a:lstStyle/>
                    <a:p>
                      <a:pPr algn="l" fontAlgn="b"/>
                      <a:r>
                        <a:rPr lang="en-US" sz="1100" b="0" i="0" u="none" strike="noStrike" dirty="0">
                          <a:latin typeface="Arial"/>
                        </a:rPr>
                        <a:t>Minutes</a:t>
                      </a:r>
                    </a:p>
                  </a:txBody>
                  <a:tcPr marL="6160" marR="6160" marT="6160" marB="0" anchor="b">
                    <a:lnL>
                      <a:noFill/>
                    </a:lnL>
                    <a:lnR>
                      <a:noFill/>
                    </a:lnR>
                    <a:lnT>
                      <a:noFill/>
                    </a:lnT>
                    <a:lnB>
                      <a:noFill/>
                    </a:lnB>
                    <a:solidFill>
                      <a:schemeClr val="bg1">
                        <a:lumMod val="95000"/>
                      </a:schemeClr>
                    </a:solidFill>
                  </a:tcPr>
                </a:tc>
                <a:extLst>
                  <a:ext uri="{0D108BD9-81ED-4DB2-BD59-A6C34878D82A}">
                    <a16:rowId xmlns:a16="http://schemas.microsoft.com/office/drawing/2014/main" val="10010"/>
                  </a:ext>
                </a:extLst>
              </a:tr>
              <a:tr h="193718">
                <a:tc>
                  <a:txBody>
                    <a:bodyPr/>
                    <a:lstStyle/>
                    <a:p>
                      <a:pPr algn="l" fontAlgn="b"/>
                      <a:r>
                        <a:rPr lang="en-US" sz="1100" b="1" i="0" u="none" strike="noStrike" dirty="0">
                          <a:latin typeface="Arial"/>
                        </a:rPr>
                        <a:t>Operating Time</a:t>
                      </a:r>
                    </a:p>
                  </a:txBody>
                  <a:tcPr marL="6160" marR="6160" marT="6160" marB="0" anchor="b">
                    <a:lnL>
                      <a:noFill/>
                    </a:lnL>
                    <a:lnR>
                      <a:noFill/>
                    </a:lnR>
                    <a:lnT>
                      <a:noFill/>
                    </a:lnT>
                    <a:lnB>
                      <a:noFill/>
                    </a:lnB>
                    <a:solidFill>
                      <a:schemeClr val="bg1">
                        <a:lumMod val="95000"/>
                      </a:schemeClr>
                    </a:solidFill>
                  </a:tcPr>
                </a:tc>
                <a:tc gridSpan="4">
                  <a:txBody>
                    <a:bodyPr/>
                    <a:lstStyle/>
                    <a:p>
                      <a:pPr algn="l" fontAlgn="b"/>
                      <a:r>
                        <a:rPr lang="en-US" sz="1100" b="0" i="0" u="none" strike="noStrike" dirty="0">
                          <a:latin typeface="Arial"/>
                        </a:rPr>
                        <a:t>Planned Production Time - Downtime</a:t>
                      </a:r>
                    </a:p>
                  </a:txBody>
                  <a:tcPr marL="6160" marR="6160" marT="6160" marB="0" anchor="b">
                    <a:lnL>
                      <a:noFill/>
                    </a:lnL>
                    <a:lnR>
                      <a:noFill/>
                    </a:lnR>
                    <a:lnT>
                      <a:noFill/>
                    </a:lnT>
                    <a:lnB>
                      <a:noFill/>
                    </a:lnB>
                    <a:solidFill>
                      <a:schemeClr val="bg1">
                        <a:lumMod val="95000"/>
                      </a:schemeClr>
                    </a:solidFill>
                  </a:tcP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algn="ctr" fontAlgn="b"/>
                      <a:r>
                        <a:rPr lang="en-US" sz="1100" b="0" i="0" u="none" strike="noStrike" dirty="0">
                          <a:latin typeface="Arial"/>
                        </a:rPr>
                        <a:t>373</a:t>
                      </a:r>
                    </a:p>
                  </a:txBody>
                  <a:tcPr marL="6160" marR="6160" marT="6160" marB="0" anchor="b">
                    <a:lnL>
                      <a:noFill/>
                    </a:lnL>
                    <a:lnR>
                      <a:noFill/>
                    </a:lnR>
                    <a:lnT>
                      <a:noFill/>
                    </a:lnT>
                    <a:lnB>
                      <a:noFill/>
                    </a:lnB>
                    <a:solidFill>
                      <a:schemeClr val="bg1">
                        <a:lumMod val="95000"/>
                      </a:schemeClr>
                    </a:solidFill>
                  </a:tcPr>
                </a:tc>
                <a:tc>
                  <a:txBody>
                    <a:bodyPr/>
                    <a:lstStyle/>
                    <a:p>
                      <a:pPr algn="l" fontAlgn="b"/>
                      <a:r>
                        <a:rPr lang="en-US" sz="1100" b="0" i="0" u="none" strike="noStrike">
                          <a:latin typeface="Arial"/>
                        </a:rPr>
                        <a:t>Minutes</a:t>
                      </a:r>
                    </a:p>
                  </a:txBody>
                  <a:tcPr marL="6160" marR="6160" marT="6160" marB="0" anchor="b">
                    <a:lnL>
                      <a:noFill/>
                    </a:lnL>
                    <a:lnR>
                      <a:noFill/>
                    </a:lnR>
                    <a:lnT>
                      <a:noFill/>
                    </a:lnT>
                    <a:lnB>
                      <a:noFill/>
                    </a:lnB>
                    <a:solidFill>
                      <a:schemeClr val="bg1">
                        <a:lumMod val="95000"/>
                      </a:schemeClr>
                    </a:solidFill>
                  </a:tcPr>
                </a:tc>
                <a:extLst>
                  <a:ext uri="{0D108BD9-81ED-4DB2-BD59-A6C34878D82A}">
                    <a16:rowId xmlns:a16="http://schemas.microsoft.com/office/drawing/2014/main" val="10011"/>
                  </a:ext>
                </a:extLst>
              </a:tr>
              <a:tr h="193718">
                <a:tc>
                  <a:txBody>
                    <a:bodyPr/>
                    <a:lstStyle/>
                    <a:p>
                      <a:pPr algn="l" fontAlgn="b"/>
                      <a:r>
                        <a:rPr lang="en-US" sz="1100" b="1" i="0" u="none" strike="noStrike" dirty="0">
                          <a:latin typeface="Arial"/>
                        </a:rPr>
                        <a:t>Good Pieces</a:t>
                      </a:r>
                    </a:p>
                  </a:txBody>
                  <a:tcPr marL="6160" marR="6160" marT="6160" marB="0" anchor="b">
                    <a:lnL>
                      <a:noFill/>
                    </a:lnL>
                    <a:lnR>
                      <a:noFill/>
                    </a:lnR>
                    <a:lnT>
                      <a:noFill/>
                    </a:lnT>
                    <a:lnB>
                      <a:noFill/>
                    </a:lnB>
                    <a:solidFill>
                      <a:schemeClr val="bg1">
                        <a:lumMod val="95000"/>
                      </a:schemeClr>
                    </a:solidFill>
                  </a:tcPr>
                </a:tc>
                <a:tc gridSpan="3">
                  <a:txBody>
                    <a:bodyPr/>
                    <a:lstStyle/>
                    <a:p>
                      <a:pPr algn="l" fontAlgn="b"/>
                      <a:r>
                        <a:rPr lang="en-US" sz="1100" b="0" i="0" u="none" strike="noStrike">
                          <a:latin typeface="Arial"/>
                        </a:rPr>
                        <a:t>Total Pieces - Reject Pieces</a:t>
                      </a:r>
                    </a:p>
                  </a:txBody>
                  <a:tcPr marL="6160" marR="6160" marT="6160" marB="0" anchor="b">
                    <a:lnL>
                      <a:noFill/>
                    </a:lnL>
                    <a:lnR>
                      <a:noFill/>
                    </a:lnR>
                    <a:lnT>
                      <a:noFill/>
                    </a:lnT>
                    <a:lnB>
                      <a:noFill/>
                    </a:lnB>
                    <a:solidFill>
                      <a:schemeClr val="bg1">
                        <a:lumMod val="95000"/>
                      </a:schemeClr>
                    </a:solidFill>
                  </a:tcPr>
                </a:tc>
                <a:tc hMerge="1">
                  <a:txBody>
                    <a:bodyPr/>
                    <a:lstStyle/>
                    <a:p>
                      <a:endParaRPr lang="en-US"/>
                    </a:p>
                  </a:txBody>
                  <a:tcPr/>
                </a:tc>
                <a:tc hMerge="1">
                  <a:txBody>
                    <a:bodyPr/>
                    <a:lstStyle/>
                    <a:p>
                      <a:endParaRPr lang="en-US"/>
                    </a:p>
                  </a:txBody>
                  <a:tcPr/>
                </a:tc>
                <a:tc>
                  <a:txBody>
                    <a:bodyPr/>
                    <a:lstStyle/>
                    <a:p>
                      <a:pPr algn="l" fontAlgn="b"/>
                      <a:endParaRPr lang="en-US" sz="1100" b="0" i="0" u="none" strike="noStrike" dirty="0">
                        <a:latin typeface="Arial"/>
                      </a:endParaRPr>
                    </a:p>
                  </a:txBody>
                  <a:tcPr marL="6160" marR="6160" marT="6160" marB="0" anchor="b">
                    <a:lnL>
                      <a:noFill/>
                    </a:lnL>
                    <a:lnR>
                      <a:noFill/>
                    </a:lnR>
                    <a:lnT>
                      <a:noFill/>
                    </a:lnT>
                    <a:lnB>
                      <a:noFill/>
                    </a:lnB>
                    <a:solidFill>
                      <a:schemeClr val="bg1">
                        <a:lumMod val="95000"/>
                      </a:schemeClr>
                    </a:solidFill>
                  </a:tcPr>
                </a:tc>
                <a:tc>
                  <a:txBody>
                    <a:bodyPr/>
                    <a:lstStyle/>
                    <a:p>
                      <a:pPr algn="ctr" fontAlgn="b"/>
                      <a:r>
                        <a:rPr lang="en-US" sz="1100" b="0" i="0" u="none" strike="noStrike" dirty="0">
                          <a:latin typeface="Arial"/>
                        </a:rPr>
                        <a:t>18,848</a:t>
                      </a:r>
                    </a:p>
                  </a:txBody>
                  <a:tcPr marL="6160" marR="6160" marT="6160" marB="0" anchor="b">
                    <a:lnL>
                      <a:noFill/>
                    </a:lnL>
                    <a:lnR>
                      <a:noFill/>
                    </a:lnR>
                    <a:lnT>
                      <a:noFill/>
                    </a:lnT>
                    <a:lnB>
                      <a:noFill/>
                    </a:lnB>
                    <a:solidFill>
                      <a:schemeClr val="bg1">
                        <a:lumMod val="95000"/>
                      </a:schemeClr>
                    </a:solidFill>
                  </a:tcPr>
                </a:tc>
                <a:tc>
                  <a:txBody>
                    <a:bodyPr/>
                    <a:lstStyle/>
                    <a:p>
                      <a:pPr algn="l" fontAlgn="b"/>
                      <a:r>
                        <a:rPr lang="en-US" sz="1100" b="0" i="0" u="none" strike="noStrike" dirty="0">
                          <a:latin typeface="Arial"/>
                        </a:rPr>
                        <a:t>Pieces</a:t>
                      </a:r>
                    </a:p>
                  </a:txBody>
                  <a:tcPr marL="6160" marR="6160" marT="6160" marB="0" anchor="b">
                    <a:lnL>
                      <a:noFill/>
                    </a:lnL>
                    <a:lnR>
                      <a:noFill/>
                    </a:lnR>
                    <a:lnT>
                      <a:noFill/>
                    </a:lnT>
                    <a:lnB>
                      <a:noFill/>
                    </a:lnB>
                    <a:solidFill>
                      <a:schemeClr val="bg1">
                        <a:lumMod val="95000"/>
                      </a:schemeClr>
                    </a:solidFill>
                  </a:tcPr>
                </a:tc>
                <a:extLst>
                  <a:ext uri="{0D108BD9-81ED-4DB2-BD59-A6C34878D82A}">
                    <a16:rowId xmlns:a16="http://schemas.microsoft.com/office/drawing/2014/main" val="10012"/>
                  </a:ext>
                </a:extLst>
              </a:tr>
              <a:tr h="193718">
                <a:tc>
                  <a:txBody>
                    <a:bodyPr/>
                    <a:lstStyle/>
                    <a:p>
                      <a:pPr algn="l" fontAlgn="b"/>
                      <a:endParaRPr lang="en-US" sz="1100" b="1" i="0" u="none" strike="noStrike" dirty="0">
                        <a:latin typeface="Arial"/>
                      </a:endParaRPr>
                    </a:p>
                  </a:txBody>
                  <a:tcPr marL="6160" marR="6160" marT="6160" marB="0" anchor="b">
                    <a:lnL>
                      <a:noFill/>
                    </a:lnL>
                    <a:lnR>
                      <a:noFill/>
                    </a:lnR>
                    <a:lnT>
                      <a:noFill/>
                    </a:lnT>
                    <a:lnB>
                      <a:noFill/>
                    </a:lnB>
                    <a:solidFill>
                      <a:schemeClr val="bg1">
                        <a:lumMod val="95000"/>
                      </a:schemeClr>
                    </a:solidFill>
                  </a:tcPr>
                </a:tc>
                <a:tc>
                  <a:txBody>
                    <a:bodyPr/>
                    <a:lstStyle/>
                    <a:p>
                      <a:pPr algn="l" fontAlgn="b"/>
                      <a:endParaRPr lang="en-US" sz="1100" b="0" i="0" u="none" strike="noStrike" dirty="0">
                        <a:latin typeface="Arial"/>
                      </a:endParaRPr>
                    </a:p>
                  </a:txBody>
                  <a:tcPr marL="6160" marR="6160" marT="6160" marB="0" anchor="b">
                    <a:lnL>
                      <a:noFill/>
                    </a:lnL>
                    <a:lnR>
                      <a:noFill/>
                    </a:lnR>
                    <a:lnT>
                      <a:noFill/>
                    </a:lnT>
                    <a:lnB>
                      <a:noFill/>
                    </a:lnB>
                    <a:solidFill>
                      <a:schemeClr val="bg1">
                        <a:lumMod val="95000"/>
                      </a:schemeClr>
                    </a:solidFill>
                  </a:tcPr>
                </a:tc>
                <a:tc>
                  <a:txBody>
                    <a:bodyPr/>
                    <a:lstStyle/>
                    <a:p>
                      <a:pPr algn="l" fontAlgn="b"/>
                      <a:endParaRPr lang="en-US" sz="1100" b="0" i="0" u="none" strike="noStrike" dirty="0">
                        <a:latin typeface="Arial"/>
                      </a:endParaRPr>
                    </a:p>
                  </a:txBody>
                  <a:tcPr marL="6160" marR="6160" marT="6160" marB="0" anchor="b">
                    <a:lnL>
                      <a:noFill/>
                    </a:lnL>
                    <a:lnR>
                      <a:noFill/>
                    </a:lnR>
                    <a:lnT>
                      <a:noFill/>
                    </a:lnT>
                    <a:lnB>
                      <a:noFill/>
                    </a:lnB>
                    <a:solidFill>
                      <a:schemeClr val="bg1">
                        <a:lumMod val="95000"/>
                      </a:schemeClr>
                    </a:solidFill>
                  </a:tcPr>
                </a:tc>
                <a:tc>
                  <a:txBody>
                    <a:bodyPr/>
                    <a:lstStyle/>
                    <a:p>
                      <a:pPr algn="l" fontAlgn="b"/>
                      <a:endParaRPr lang="en-US" sz="1100" b="0" i="0" u="none" strike="noStrike" dirty="0">
                        <a:latin typeface="Arial"/>
                      </a:endParaRPr>
                    </a:p>
                  </a:txBody>
                  <a:tcPr marL="6160" marR="6160" marT="6160" marB="0" anchor="b">
                    <a:lnL>
                      <a:noFill/>
                    </a:lnL>
                    <a:lnR>
                      <a:noFill/>
                    </a:lnR>
                    <a:lnT>
                      <a:noFill/>
                    </a:lnT>
                    <a:lnB>
                      <a:noFill/>
                    </a:lnB>
                    <a:solidFill>
                      <a:schemeClr val="bg1">
                        <a:lumMod val="95000"/>
                      </a:schemeClr>
                    </a:solidFill>
                  </a:tcPr>
                </a:tc>
                <a:tc>
                  <a:txBody>
                    <a:bodyPr/>
                    <a:lstStyle/>
                    <a:p>
                      <a:pPr algn="l" fontAlgn="b"/>
                      <a:endParaRPr lang="en-US" sz="1100" b="0" i="0" u="none" strike="noStrike">
                        <a:latin typeface="Arial"/>
                      </a:endParaRPr>
                    </a:p>
                  </a:txBody>
                  <a:tcPr marL="6160" marR="6160" marT="6160" marB="0" anchor="b">
                    <a:lnL>
                      <a:noFill/>
                    </a:lnL>
                    <a:lnR>
                      <a:noFill/>
                    </a:lnR>
                    <a:lnT>
                      <a:noFill/>
                    </a:lnT>
                    <a:lnB>
                      <a:noFill/>
                    </a:lnB>
                    <a:solidFill>
                      <a:schemeClr val="bg1">
                        <a:lumMod val="95000"/>
                      </a:schemeClr>
                    </a:solidFill>
                  </a:tcPr>
                </a:tc>
                <a:tc>
                  <a:txBody>
                    <a:bodyPr/>
                    <a:lstStyle/>
                    <a:p>
                      <a:pPr algn="ctr" fontAlgn="b"/>
                      <a:endParaRPr lang="en-US" sz="1100" b="0" i="0" u="none" strike="noStrike" dirty="0">
                        <a:latin typeface="Arial"/>
                      </a:endParaRPr>
                    </a:p>
                  </a:txBody>
                  <a:tcPr marL="6160" marR="6160" marT="6160" marB="0" anchor="b">
                    <a:lnL>
                      <a:noFill/>
                    </a:lnL>
                    <a:lnR>
                      <a:noFill/>
                    </a:lnR>
                    <a:lnT>
                      <a:noFill/>
                    </a:lnT>
                    <a:lnB>
                      <a:noFill/>
                    </a:lnB>
                    <a:solidFill>
                      <a:schemeClr val="bg1">
                        <a:lumMod val="95000"/>
                      </a:schemeClr>
                    </a:solidFill>
                  </a:tcPr>
                </a:tc>
                <a:tc>
                  <a:txBody>
                    <a:bodyPr/>
                    <a:lstStyle/>
                    <a:p>
                      <a:pPr algn="l" fontAlgn="b"/>
                      <a:endParaRPr lang="en-US" sz="1100" b="0" i="0" u="none" strike="noStrike" dirty="0">
                        <a:latin typeface="Arial"/>
                      </a:endParaRPr>
                    </a:p>
                  </a:txBody>
                  <a:tcPr marL="6160" marR="6160" marT="6160" marB="0" anchor="b">
                    <a:lnL>
                      <a:noFill/>
                    </a:lnL>
                    <a:lnR>
                      <a:noFill/>
                    </a:lnR>
                    <a:lnT>
                      <a:noFill/>
                    </a:lnT>
                    <a:lnB>
                      <a:noFill/>
                    </a:lnB>
                    <a:solidFill>
                      <a:schemeClr val="bg1">
                        <a:lumMod val="95000"/>
                      </a:schemeClr>
                    </a:solidFill>
                  </a:tcPr>
                </a:tc>
                <a:extLst>
                  <a:ext uri="{0D108BD9-81ED-4DB2-BD59-A6C34878D82A}">
                    <a16:rowId xmlns:a16="http://schemas.microsoft.com/office/drawing/2014/main" val="10013"/>
                  </a:ext>
                </a:extLst>
              </a:tr>
              <a:tr h="193718">
                <a:tc>
                  <a:txBody>
                    <a:bodyPr/>
                    <a:lstStyle/>
                    <a:p>
                      <a:pPr algn="l" fontAlgn="b"/>
                      <a:r>
                        <a:rPr lang="en-US" sz="1100" b="1" i="0" u="none" strike="noStrike" dirty="0">
                          <a:solidFill>
                            <a:srgbClr val="FFFFFF"/>
                          </a:solidFill>
                          <a:latin typeface="Arial"/>
                        </a:rPr>
                        <a:t>OEE Factor</a:t>
                      </a:r>
                    </a:p>
                  </a:txBody>
                  <a:tcPr marL="6160" marR="6160" marT="6160" marB="0" anchor="ctr">
                    <a:lnL>
                      <a:noFill/>
                    </a:lnL>
                    <a:lnR>
                      <a:noFill/>
                    </a:lnR>
                    <a:lnT>
                      <a:noFill/>
                    </a:lnT>
                    <a:lnB>
                      <a:noFill/>
                    </a:lnB>
                    <a:solidFill>
                      <a:srgbClr val="1F497D"/>
                    </a:solidFill>
                  </a:tcPr>
                </a:tc>
                <a:tc gridSpan="2">
                  <a:txBody>
                    <a:bodyPr/>
                    <a:lstStyle/>
                    <a:p>
                      <a:pPr algn="l" fontAlgn="b"/>
                      <a:r>
                        <a:rPr lang="en-US" sz="1100" b="1" i="0" u="none" strike="noStrike" dirty="0">
                          <a:solidFill>
                            <a:srgbClr val="FFFFFF"/>
                          </a:solidFill>
                          <a:latin typeface="Arial"/>
                        </a:rPr>
                        <a:t>Calculation</a:t>
                      </a:r>
                    </a:p>
                  </a:txBody>
                  <a:tcPr marL="6160" marR="6160" marT="6160" marB="0" anchor="ctr">
                    <a:lnL>
                      <a:noFill/>
                    </a:lnL>
                    <a:lnR>
                      <a:noFill/>
                    </a:lnR>
                    <a:lnT>
                      <a:noFill/>
                    </a:lnT>
                    <a:lnB>
                      <a:noFill/>
                    </a:lnB>
                    <a:solidFill>
                      <a:srgbClr val="1F497D"/>
                    </a:solidFill>
                  </a:tcPr>
                </a:tc>
                <a:tc hMerge="1">
                  <a:txBody>
                    <a:bodyPr/>
                    <a:lstStyle/>
                    <a:p>
                      <a:endParaRPr lang="en-US"/>
                    </a:p>
                  </a:txBody>
                  <a:tcPr/>
                </a:tc>
                <a:tc>
                  <a:txBody>
                    <a:bodyPr/>
                    <a:lstStyle/>
                    <a:p>
                      <a:pPr algn="l" fontAlgn="b"/>
                      <a:r>
                        <a:rPr lang="en-US" sz="1100" b="1" i="0" u="none" strike="noStrike" dirty="0">
                          <a:solidFill>
                            <a:srgbClr val="FFFFFF"/>
                          </a:solidFill>
                          <a:latin typeface="Arial"/>
                        </a:rPr>
                        <a:t> </a:t>
                      </a:r>
                    </a:p>
                  </a:txBody>
                  <a:tcPr marL="6160" marR="6160" marT="6160" marB="0" anchor="ctr">
                    <a:lnL>
                      <a:noFill/>
                    </a:lnL>
                    <a:lnR>
                      <a:noFill/>
                    </a:lnR>
                    <a:lnT>
                      <a:noFill/>
                    </a:lnT>
                    <a:lnB>
                      <a:noFill/>
                    </a:lnB>
                    <a:solidFill>
                      <a:srgbClr val="1F497D"/>
                    </a:solidFill>
                  </a:tcPr>
                </a:tc>
                <a:tc>
                  <a:txBody>
                    <a:bodyPr/>
                    <a:lstStyle/>
                    <a:p>
                      <a:pPr algn="l" fontAlgn="b"/>
                      <a:r>
                        <a:rPr lang="en-US" sz="1100" b="1" i="0" u="none" strike="noStrike" dirty="0">
                          <a:solidFill>
                            <a:srgbClr val="FFFFFF"/>
                          </a:solidFill>
                          <a:latin typeface="Arial"/>
                        </a:rPr>
                        <a:t> </a:t>
                      </a:r>
                    </a:p>
                  </a:txBody>
                  <a:tcPr marL="6160" marR="6160" marT="6160" marB="0" anchor="ctr">
                    <a:lnL>
                      <a:noFill/>
                    </a:lnL>
                    <a:lnR>
                      <a:noFill/>
                    </a:lnR>
                    <a:lnT>
                      <a:noFill/>
                    </a:lnT>
                    <a:lnB>
                      <a:noFill/>
                    </a:lnB>
                    <a:solidFill>
                      <a:srgbClr val="1F497D"/>
                    </a:solidFill>
                  </a:tcPr>
                </a:tc>
                <a:tc>
                  <a:txBody>
                    <a:bodyPr/>
                    <a:lstStyle/>
                    <a:p>
                      <a:pPr algn="ctr" fontAlgn="b"/>
                      <a:r>
                        <a:rPr lang="en-US" sz="1100" b="1" i="0" u="none" strike="noStrike" dirty="0">
                          <a:solidFill>
                            <a:srgbClr val="FFFFFF"/>
                          </a:solidFill>
                          <a:latin typeface="Arial"/>
                        </a:rPr>
                        <a:t>My OEE%</a:t>
                      </a:r>
                    </a:p>
                  </a:txBody>
                  <a:tcPr marL="6160" marR="6160" marT="6160" marB="0" anchor="ctr">
                    <a:lnL>
                      <a:noFill/>
                    </a:lnL>
                    <a:lnR>
                      <a:noFill/>
                    </a:lnR>
                    <a:lnT>
                      <a:noFill/>
                    </a:lnT>
                    <a:lnB>
                      <a:noFill/>
                    </a:lnB>
                    <a:solidFill>
                      <a:srgbClr val="1F497D"/>
                    </a:solidFill>
                  </a:tcPr>
                </a:tc>
                <a:tc>
                  <a:txBody>
                    <a:bodyPr/>
                    <a:lstStyle/>
                    <a:p>
                      <a:pPr algn="l" fontAlgn="b"/>
                      <a:r>
                        <a:rPr lang="en-US" sz="1100" b="1" i="0" u="none" strike="noStrike" dirty="0">
                          <a:solidFill>
                            <a:srgbClr val="FFFFFF"/>
                          </a:solidFill>
                          <a:latin typeface="Arial"/>
                        </a:rPr>
                        <a:t> </a:t>
                      </a:r>
                    </a:p>
                  </a:txBody>
                  <a:tcPr marL="6160" marR="6160" marT="6160" marB="0" anchor="ctr">
                    <a:lnL>
                      <a:noFill/>
                    </a:lnL>
                    <a:lnR>
                      <a:noFill/>
                    </a:lnR>
                    <a:lnT>
                      <a:noFill/>
                    </a:lnT>
                    <a:lnB>
                      <a:noFill/>
                    </a:lnB>
                    <a:solidFill>
                      <a:srgbClr val="1F497D"/>
                    </a:solidFill>
                  </a:tcPr>
                </a:tc>
                <a:extLst>
                  <a:ext uri="{0D108BD9-81ED-4DB2-BD59-A6C34878D82A}">
                    <a16:rowId xmlns:a16="http://schemas.microsoft.com/office/drawing/2014/main" val="10014"/>
                  </a:ext>
                </a:extLst>
              </a:tr>
              <a:tr h="193718">
                <a:tc>
                  <a:txBody>
                    <a:bodyPr/>
                    <a:lstStyle/>
                    <a:p>
                      <a:pPr algn="l" fontAlgn="b"/>
                      <a:r>
                        <a:rPr lang="en-US" sz="1100" b="1" i="0" u="none" strike="noStrike" dirty="0">
                          <a:latin typeface="Arial"/>
                        </a:rPr>
                        <a:t>Availability</a:t>
                      </a:r>
                    </a:p>
                  </a:txBody>
                  <a:tcPr marL="6160" marR="6160" marT="6160" marB="0" anchor="b">
                    <a:lnL>
                      <a:noFill/>
                    </a:lnL>
                    <a:lnR>
                      <a:noFill/>
                    </a:lnR>
                    <a:lnT>
                      <a:noFill/>
                    </a:lnT>
                    <a:lnB>
                      <a:noFill/>
                    </a:lnB>
                    <a:solidFill>
                      <a:srgbClr val="F2F2F2"/>
                    </a:solidFill>
                  </a:tcPr>
                </a:tc>
                <a:tc gridSpan="4">
                  <a:txBody>
                    <a:bodyPr/>
                    <a:lstStyle/>
                    <a:p>
                      <a:pPr algn="l" fontAlgn="b"/>
                      <a:r>
                        <a:rPr lang="en-US" sz="1100" b="0" i="0" u="none" strike="noStrike">
                          <a:latin typeface="Arial"/>
                        </a:rPr>
                        <a:t>Operating Time / Planned Production Time</a:t>
                      </a:r>
                    </a:p>
                  </a:txBody>
                  <a:tcPr marL="6160" marR="6160" marT="6160" marB="0" anchor="b">
                    <a:lnL>
                      <a:noFill/>
                    </a:lnL>
                    <a:lnR>
                      <a:noFill/>
                    </a:lnR>
                    <a:lnT>
                      <a:noFill/>
                    </a:lnT>
                    <a:lnB>
                      <a:noFill/>
                    </a:lnB>
                    <a:solidFill>
                      <a:srgbClr val="F2F2F2"/>
                    </a:solidFill>
                  </a:tcP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algn="ctr" fontAlgn="b"/>
                      <a:r>
                        <a:rPr lang="en-US" sz="1100" b="1" i="0" u="none" strike="noStrike" dirty="0">
                          <a:latin typeface="Arial"/>
                        </a:rPr>
                        <a:t>88.81%</a:t>
                      </a:r>
                    </a:p>
                  </a:txBody>
                  <a:tcPr marL="6160" marR="6160" marT="6160" marB="0" anchor="b">
                    <a:lnL>
                      <a:noFill/>
                    </a:lnL>
                    <a:lnR>
                      <a:noFill/>
                    </a:lnR>
                    <a:lnT>
                      <a:noFill/>
                    </a:lnT>
                    <a:lnB>
                      <a:noFill/>
                    </a:lnB>
                    <a:solidFill>
                      <a:srgbClr val="F2F2F2"/>
                    </a:solidFill>
                  </a:tcPr>
                </a:tc>
                <a:tc>
                  <a:txBody>
                    <a:bodyPr/>
                    <a:lstStyle/>
                    <a:p>
                      <a:pPr algn="l" fontAlgn="b"/>
                      <a:endParaRPr lang="en-US" sz="1100" b="0" i="0" u="none" strike="noStrike">
                        <a:latin typeface="Arial"/>
                      </a:endParaRPr>
                    </a:p>
                  </a:txBody>
                  <a:tcPr marL="6160" marR="6160" marT="6160" marB="0" anchor="b">
                    <a:lnL>
                      <a:noFill/>
                    </a:lnL>
                    <a:lnR>
                      <a:noFill/>
                    </a:lnR>
                    <a:lnT>
                      <a:noFill/>
                    </a:lnT>
                    <a:lnB>
                      <a:noFill/>
                    </a:lnB>
                    <a:solidFill>
                      <a:srgbClr val="F2F2F2"/>
                    </a:solidFill>
                  </a:tcPr>
                </a:tc>
                <a:extLst>
                  <a:ext uri="{0D108BD9-81ED-4DB2-BD59-A6C34878D82A}">
                    <a16:rowId xmlns:a16="http://schemas.microsoft.com/office/drawing/2014/main" val="10015"/>
                  </a:ext>
                </a:extLst>
              </a:tr>
              <a:tr h="193718">
                <a:tc>
                  <a:txBody>
                    <a:bodyPr/>
                    <a:lstStyle/>
                    <a:p>
                      <a:pPr algn="l" fontAlgn="b"/>
                      <a:r>
                        <a:rPr lang="en-US" sz="1100" b="1" i="0" u="none" strike="noStrike" dirty="0">
                          <a:latin typeface="Arial"/>
                        </a:rPr>
                        <a:t>Performance</a:t>
                      </a:r>
                    </a:p>
                  </a:txBody>
                  <a:tcPr marL="6160" marR="6160" marT="6160" marB="0" anchor="b">
                    <a:lnL>
                      <a:noFill/>
                    </a:lnL>
                    <a:lnR>
                      <a:noFill/>
                    </a:lnR>
                    <a:lnT>
                      <a:noFill/>
                    </a:lnT>
                    <a:lnB>
                      <a:noFill/>
                    </a:lnB>
                    <a:solidFill>
                      <a:srgbClr val="F2F2F2"/>
                    </a:solidFill>
                  </a:tcPr>
                </a:tc>
                <a:tc gridSpan="4">
                  <a:txBody>
                    <a:bodyPr/>
                    <a:lstStyle/>
                    <a:p>
                      <a:pPr algn="l" fontAlgn="b"/>
                      <a:r>
                        <a:rPr lang="en-US" sz="1100" b="0" i="0" u="none" strike="noStrike" dirty="0">
                          <a:latin typeface="Arial"/>
                        </a:rPr>
                        <a:t>(Total Pieces / Operation Time) / Ideal Run Rate</a:t>
                      </a:r>
                    </a:p>
                  </a:txBody>
                  <a:tcPr marL="6160" marR="6160" marT="6160" marB="0" anchor="b">
                    <a:lnL>
                      <a:noFill/>
                    </a:lnL>
                    <a:lnR>
                      <a:noFill/>
                    </a:lnR>
                    <a:lnT>
                      <a:noFill/>
                    </a:lnT>
                    <a:lnB>
                      <a:noFill/>
                    </a:lnB>
                    <a:solidFill>
                      <a:srgbClr val="F2F2F2"/>
                    </a:solidFill>
                  </a:tcP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algn="ctr" fontAlgn="b"/>
                      <a:r>
                        <a:rPr lang="en-US" sz="1100" b="1" i="0" u="none" strike="noStrike" dirty="0">
                          <a:latin typeface="Arial"/>
                        </a:rPr>
                        <a:t>86.11%</a:t>
                      </a:r>
                    </a:p>
                  </a:txBody>
                  <a:tcPr marL="6160" marR="6160" marT="6160" marB="0" anchor="b">
                    <a:lnL>
                      <a:noFill/>
                    </a:lnL>
                    <a:lnR>
                      <a:noFill/>
                    </a:lnR>
                    <a:lnT>
                      <a:noFill/>
                    </a:lnT>
                    <a:lnB>
                      <a:noFill/>
                    </a:lnB>
                    <a:solidFill>
                      <a:srgbClr val="F2F2F2"/>
                    </a:solidFill>
                  </a:tcPr>
                </a:tc>
                <a:tc>
                  <a:txBody>
                    <a:bodyPr/>
                    <a:lstStyle/>
                    <a:p>
                      <a:pPr algn="l" fontAlgn="b"/>
                      <a:endParaRPr lang="en-US" sz="1100" b="0" i="0" u="none" strike="noStrike">
                        <a:latin typeface="Arial"/>
                      </a:endParaRPr>
                    </a:p>
                  </a:txBody>
                  <a:tcPr marL="6160" marR="6160" marT="6160" marB="0" anchor="b">
                    <a:lnL>
                      <a:noFill/>
                    </a:lnL>
                    <a:lnR>
                      <a:noFill/>
                    </a:lnR>
                    <a:lnT>
                      <a:noFill/>
                    </a:lnT>
                    <a:lnB>
                      <a:noFill/>
                    </a:lnB>
                    <a:solidFill>
                      <a:srgbClr val="F2F2F2"/>
                    </a:solidFill>
                  </a:tcPr>
                </a:tc>
                <a:extLst>
                  <a:ext uri="{0D108BD9-81ED-4DB2-BD59-A6C34878D82A}">
                    <a16:rowId xmlns:a16="http://schemas.microsoft.com/office/drawing/2014/main" val="10016"/>
                  </a:ext>
                </a:extLst>
              </a:tr>
              <a:tr h="193718">
                <a:tc>
                  <a:txBody>
                    <a:bodyPr/>
                    <a:lstStyle/>
                    <a:p>
                      <a:pPr algn="l" fontAlgn="b"/>
                      <a:r>
                        <a:rPr lang="en-US" sz="1100" b="1" i="0" u="none" strike="noStrike" dirty="0">
                          <a:latin typeface="Arial"/>
                        </a:rPr>
                        <a:t>Quality</a:t>
                      </a:r>
                    </a:p>
                  </a:txBody>
                  <a:tcPr marL="6160" marR="6160" marT="6160" marB="0" anchor="b">
                    <a:lnL>
                      <a:noFill/>
                    </a:lnL>
                    <a:lnR>
                      <a:noFill/>
                    </a:lnR>
                    <a:lnT>
                      <a:noFill/>
                    </a:lnT>
                    <a:lnB>
                      <a:noFill/>
                    </a:lnB>
                    <a:solidFill>
                      <a:srgbClr val="F2F2F2"/>
                    </a:solidFill>
                  </a:tcPr>
                </a:tc>
                <a:tc gridSpan="3">
                  <a:txBody>
                    <a:bodyPr/>
                    <a:lstStyle/>
                    <a:p>
                      <a:pPr algn="l" fontAlgn="b"/>
                      <a:r>
                        <a:rPr lang="en-US" sz="1100" b="0" i="0" u="none" strike="noStrike">
                          <a:latin typeface="Arial"/>
                        </a:rPr>
                        <a:t>Good Pieces / Total Pieces</a:t>
                      </a:r>
                    </a:p>
                  </a:txBody>
                  <a:tcPr marL="6160" marR="6160" marT="6160" marB="0" anchor="b">
                    <a:lnL>
                      <a:noFill/>
                    </a:lnL>
                    <a:lnR>
                      <a:noFill/>
                    </a:lnR>
                    <a:lnT>
                      <a:noFill/>
                    </a:lnT>
                    <a:lnB>
                      <a:noFill/>
                    </a:lnB>
                    <a:solidFill>
                      <a:srgbClr val="F2F2F2"/>
                    </a:solidFill>
                  </a:tcPr>
                </a:tc>
                <a:tc hMerge="1">
                  <a:txBody>
                    <a:bodyPr/>
                    <a:lstStyle/>
                    <a:p>
                      <a:endParaRPr lang="en-US"/>
                    </a:p>
                  </a:txBody>
                  <a:tcPr/>
                </a:tc>
                <a:tc hMerge="1">
                  <a:txBody>
                    <a:bodyPr/>
                    <a:lstStyle/>
                    <a:p>
                      <a:endParaRPr lang="en-US"/>
                    </a:p>
                  </a:txBody>
                  <a:tcPr/>
                </a:tc>
                <a:tc>
                  <a:txBody>
                    <a:bodyPr/>
                    <a:lstStyle/>
                    <a:p>
                      <a:pPr algn="l" fontAlgn="b"/>
                      <a:endParaRPr lang="en-US" sz="1100" b="0" i="0" u="none" strike="noStrike">
                        <a:latin typeface="Arial"/>
                      </a:endParaRPr>
                    </a:p>
                  </a:txBody>
                  <a:tcPr marL="6160" marR="6160" marT="6160" marB="0" anchor="b">
                    <a:lnL>
                      <a:noFill/>
                    </a:lnL>
                    <a:lnR>
                      <a:noFill/>
                    </a:lnR>
                    <a:lnT>
                      <a:noFill/>
                    </a:lnT>
                    <a:lnB>
                      <a:noFill/>
                    </a:lnB>
                    <a:solidFill>
                      <a:srgbClr val="F2F2F2"/>
                    </a:solidFill>
                  </a:tcPr>
                </a:tc>
                <a:tc>
                  <a:txBody>
                    <a:bodyPr/>
                    <a:lstStyle/>
                    <a:p>
                      <a:pPr algn="ctr" fontAlgn="b"/>
                      <a:r>
                        <a:rPr lang="en-US" sz="1100" b="1" i="0" u="none" strike="noStrike" dirty="0">
                          <a:latin typeface="Arial"/>
                        </a:rPr>
                        <a:t>97.80%</a:t>
                      </a:r>
                    </a:p>
                  </a:txBody>
                  <a:tcPr marL="6160" marR="6160" marT="6160" marB="0" anchor="b">
                    <a:lnL>
                      <a:noFill/>
                    </a:lnL>
                    <a:lnR>
                      <a:noFill/>
                    </a:lnR>
                    <a:lnT>
                      <a:noFill/>
                    </a:lnT>
                    <a:lnB>
                      <a:noFill/>
                    </a:lnB>
                    <a:solidFill>
                      <a:srgbClr val="F2F2F2"/>
                    </a:solidFill>
                  </a:tcPr>
                </a:tc>
                <a:tc>
                  <a:txBody>
                    <a:bodyPr/>
                    <a:lstStyle/>
                    <a:p>
                      <a:pPr algn="l" fontAlgn="b"/>
                      <a:endParaRPr lang="en-US" sz="1100" b="0" i="0" u="none" strike="noStrike">
                        <a:latin typeface="Arial"/>
                      </a:endParaRPr>
                    </a:p>
                  </a:txBody>
                  <a:tcPr marL="6160" marR="6160" marT="6160" marB="0" anchor="b">
                    <a:lnL>
                      <a:noFill/>
                    </a:lnL>
                    <a:lnR>
                      <a:noFill/>
                    </a:lnR>
                    <a:lnT>
                      <a:noFill/>
                    </a:lnT>
                    <a:lnB>
                      <a:noFill/>
                    </a:lnB>
                    <a:solidFill>
                      <a:srgbClr val="F2F2F2"/>
                    </a:solidFill>
                  </a:tcPr>
                </a:tc>
                <a:extLst>
                  <a:ext uri="{0D108BD9-81ED-4DB2-BD59-A6C34878D82A}">
                    <a16:rowId xmlns:a16="http://schemas.microsoft.com/office/drawing/2014/main" val="10017"/>
                  </a:ext>
                </a:extLst>
              </a:tr>
              <a:tr h="193718">
                <a:tc>
                  <a:txBody>
                    <a:bodyPr/>
                    <a:lstStyle/>
                    <a:p>
                      <a:pPr algn="l" fontAlgn="b"/>
                      <a:r>
                        <a:rPr lang="en-US" sz="1100" b="1" i="0" u="none" strike="noStrike" dirty="0">
                          <a:latin typeface="Arial"/>
                        </a:rPr>
                        <a:t>Overall OEE</a:t>
                      </a:r>
                    </a:p>
                  </a:txBody>
                  <a:tcPr marL="6160" marR="6160" marT="6160" marB="0" anchor="b">
                    <a:lnL>
                      <a:noFill/>
                    </a:lnL>
                    <a:lnR>
                      <a:noFill/>
                    </a:lnR>
                    <a:lnT>
                      <a:noFill/>
                    </a:lnT>
                    <a:lnB>
                      <a:noFill/>
                    </a:lnB>
                    <a:solidFill>
                      <a:srgbClr val="F2F2F2"/>
                    </a:solidFill>
                  </a:tcPr>
                </a:tc>
                <a:tc gridSpan="4">
                  <a:txBody>
                    <a:bodyPr/>
                    <a:lstStyle/>
                    <a:p>
                      <a:pPr algn="l" fontAlgn="b"/>
                      <a:r>
                        <a:rPr lang="en-US" sz="1100" b="0" i="0" u="none" strike="noStrike">
                          <a:latin typeface="Arial"/>
                        </a:rPr>
                        <a:t>Availability x Performance x Quality</a:t>
                      </a:r>
                    </a:p>
                  </a:txBody>
                  <a:tcPr marL="6160" marR="6160" marT="6160" marB="0" anchor="b">
                    <a:lnL>
                      <a:noFill/>
                    </a:lnL>
                    <a:lnR>
                      <a:noFill/>
                    </a:lnR>
                    <a:lnT>
                      <a:noFill/>
                    </a:lnT>
                    <a:lnB>
                      <a:noFill/>
                    </a:lnB>
                    <a:solidFill>
                      <a:srgbClr val="F2F2F2"/>
                    </a:solidFill>
                  </a:tcP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algn="ctr" fontAlgn="b"/>
                      <a:r>
                        <a:rPr lang="en-US" sz="1100" b="1" i="0" u="none" strike="noStrike" dirty="0">
                          <a:latin typeface="Arial"/>
                        </a:rPr>
                        <a:t>74.79%</a:t>
                      </a:r>
                    </a:p>
                  </a:txBody>
                  <a:tcPr marL="6160" marR="6160" marT="6160" marB="0" anchor="b">
                    <a:lnL>
                      <a:noFill/>
                    </a:lnL>
                    <a:lnR>
                      <a:noFill/>
                    </a:lnR>
                    <a:lnT>
                      <a:noFill/>
                    </a:lnT>
                    <a:lnB>
                      <a:noFill/>
                    </a:lnB>
                    <a:solidFill>
                      <a:srgbClr val="F2F2F2"/>
                    </a:solidFill>
                  </a:tcPr>
                </a:tc>
                <a:tc>
                  <a:txBody>
                    <a:bodyPr/>
                    <a:lstStyle/>
                    <a:p>
                      <a:pPr algn="l" fontAlgn="b"/>
                      <a:endParaRPr lang="en-US" sz="1100" b="0" i="0" u="none" strike="noStrike" dirty="0">
                        <a:latin typeface="Arial"/>
                      </a:endParaRPr>
                    </a:p>
                  </a:txBody>
                  <a:tcPr marL="6160" marR="6160" marT="6160" marB="0" anchor="b">
                    <a:lnL>
                      <a:noFill/>
                    </a:lnL>
                    <a:lnR>
                      <a:noFill/>
                    </a:lnR>
                    <a:lnT>
                      <a:noFill/>
                    </a:lnT>
                    <a:lnB>
                      <a:noFill/>
                    </a:lnB>
                    <a:solidFill>
                      <a:srgbClr val="F2F2F2"/>
                    </a:solidFill>
                  </a:tcPr>
                </a:tc>
                <a:extLst>
                  <a:ext uri="{0D108BD9-81ED-4DB2-BD59-A6C34878D82A}">
                    <a16:rowId xmlns:a16="http://schemas.microsoft.com/office/drawing/2014/main" val="10018"/>
                  </a:ext>
                </a:extLst>
              </a:tr>
              <a:tr h="193718">
                <a:tc>
                  <a:txBody>
                    <a:bodyPr/>
                    <a:lstStyle/>
                    <a:p>
                      <a:pPr algn="l" fontAlgn="b"/>
                      <a:endParaRPr lang="en-US" sz="1100" b="1" i="0" u="none" strike="noStrike" dirty="0">
                        <a:latin typeface="Arial"/>
                      </a:endParaRPr>
                    </a:p>
                  </a:txBody>
                  <a:tcPr marL="6160" marR="6160" marT="6160" marB="0" anchor="b">
                    <a:lnL>
                      <a:noFill/>
                    </a:lnL>
                    <a:lnR>
                      <a:noFill/>
                    </a:lnR>
                    <a:lnT>
                      <a:noFill/>
                    </a:lnT>
                    <a:lnB>
                      <a:noFill/>
                    </a:lnB>
                    <a:solidFill>
                      <a:srgbClr val="F2F2F2"/>
                    </a:solidFill>
                  </a:tcPr>
                </a:tc>
                <a:tc>
                  <a:txBody>
                    <a:bodyPr/>
                    <a:lstStyle/>
                    <a:p>
                      <a:pPr algn="l" fontAlgn="b"/>
                      <a:endParaRPr lang="en-US" sz="1100" b="0" i="0" u="none" strike="noStrike" dirty="0">
                        <a:latin typeface="Arial"/>
                      </a:endParaRPr>
                    </a:p>
                  </a:txBody>
                  <a:tcPr marL="6160" marR="6160" marT="6160" marB="0" anchor="b">
                    <a:lnL>
                      <a:noFill/>
                    </a:lnL>
                    <a:lnR>
                      <a:noFill/>
                    </a:lnR>
                    <a:lnT>
                      <a:noFill/>
                    </a:lnT>
                    <a:lnB>
                      <a:noFill/>
                    </a:lnB>
                    <a:solidFill>
                      <a:srgbClr val="F2F2F2"/>
                    </a:solidFill>
                  </a:tcPr>
                </a:tc>
                <a:tc>
                  <a:txBody>
                    <a:bodyPr/>
                    <a:lstStyle/>
                    <a:p>
                      <a:pPr algn="l" fontAlgn="b"/>
                      <a:endParaRPr lang="en-US" sz="1100" b="0" i="0" u="none" strike="noStrike" dirty="0">
                        <a:latin typeface="Arial"/>
                      </a:endParaRPr>
                    </a:p>
                  </a:txBody>
                  <a:tcPr marL="6160" marR="6160" marT="6160" marB="0" anchor="b">
                    <a:lnL>
                      <a:noFill/>
                    </a:lnL>
                    <a:lnR>
                      <a:noFill/>
                    </a:lnR>
                    <a:lnT>
                      <a:noFill/>
                    </a:lnT>
                    <a:lnB>
                      <a:noFill/>
                    </a:lnB>
                    <a:solidFill>
                      <a:srgbClr val="F2F2F2"/>
                    </a:solidFill>
                  </a:tcPr>
                </a:tc>
                <a:tc>
                  <a:txBody>
                    <a:bodyPr/>
                    <a:lstStyle/>
                    <a:p>
                      <a:pPr algn="l" fontAlgn="b"/>
                      <a:endParaRPr lang="en-US" sz="1100" b="0" i="0" u="none" strike="noStrike" dirty="0">
                        <a:latin typeface="Arial"/>
                      </a:endParaRPr>
                    </a:p>
                  </a:txBody>
                  <a:tcPr marL="6160" marR="6160" marT="6160" marB="0" anchor="b">
                    <a:lnL>
                      <a:noFill/>
                    </a:lnL>
                    <a:lnR>
                      <a:noFill/>
                    </a:lnR>
                    <a:lnT>
                      <a:noFill/>
                    </a:lnT>
                    <a:lnB>
                      <a:noFill/>
                    </a:lnB>
                    <a:solidFill>
                      <a:srgbClr val="F2F2F2"/>
                    </a:solidFill>
                  </a:tcPr>
                </a:tc>
                <a:tc>
                  <a:txBody>
                    <a:bodyPr/>
                    <a:lstStyle/>
                    <a:p>
                      <a:pPr algn="l" fontAlgn="b"/>
                      <a:endParaRPr lang="en-US" sz="1100" b="0" i="0" u="none" strike="noStrike" dirty="0">
                        <a:latin typeface="Arial"/>
                      </a:endParaRPr>
                    </a:p>
                  </a:txBody>
                  <a:tcPr marL="6160" marR="6160" marT="6160" marB="0" anchor="b">
                    <a:lnL>
                      <a:noFill/>
                    </a:lnL>
                    <a:lnR>
                      <a:noFill/>
                    </a:lnR>
                    <a:lnT>
                      <a:noFill/>
                    </a:lnT>
                    <a:lnB>
                      <a:noFill/>
                    </a:lnB>
                    <a:solidFill>
                      <a:srgbClr val="F2F2F2"/>
                    </a:solidFill>
                  </a:tcPr>
                </a:tc>
                <a:tc>
                  <a:txBody>
                    <a:bodyPr/>
                    <a:lstStyle/>
                    <a:p>
                      <a:pPr algn="l" fontAlgn="b"/>
                      <a:endParaRPr lang="en-US" sz="1100" b="0" i="0" u="none" strike="noStrike" dirty="0">
                        <a:latin typeface="Arial"/>
                      </a:endParaRPr>
                    </a:p>
                  </a:txBody>
                  <a:tcPr marL="6160" marR="6160" marT="6160" marB="0" anchor="b">
                    <a:lnL>
                      <a:noFill/>
                    </a:lnL>
                    <a:lnR>
                      <a:noFill/>
                    </a:lnR>
                    <a:lnT>
                      <a:noFill/>
                    </a:lnT>
                    <a:lnB>
                      <a:noFill/>
                    </a:lnB>
                    <a:solidFill>
                      <a:srgbClr val="F2F2F2"/>
                    </a:solidFill>
                  </a:tcPr>
                </a:tc>
                <a:tc>
                  <a:txBody>
                    <a:bodyPr/>
                    <a:lstStyle/>
                    <a:p>
                      <a:pPr algn="l" fontAlgn="b"/>
                      <a:endParaRPr lang="en-US" sz="1100" b="0" i="0" u="none" strike="noStrike" dirty="0">
                        <a:latin typeface="Arial"/>
                      </a:endParaRPr>
                    </a:p>
                  </a:txBody>
                  <a:tcPr marL="6160" marR="6160" marT="6160" marB="0" anchor="b">
                    <a:lnL>
                      <a:noFill/>
                    </a:lnL>
                    <a:lnR>
                      <a:noFill/>
                    </a:lnR>
                    <a:lnT>
                      <a:noFill/>
                    </a:lnT>
                    <a:lnB>
                      <a:noFill/>
                    </a:lnB>
                    <a:solidFill>
                      <a:srgbClr val="F2F2F2"/>
                    </a:solidFill>
                  </a:tcPr>
                </a:tc>
                <a:extLst>
                  <a:ext uri="{0D108BD9-81ED-4DB2-BD59-A6C34878D82A}">
                    <a16:rowId xmlns:a16="http://schemas.microsoft.com/office/drawing/2014/main" val="10019"/>
                  </a:ext>
                </a:extLst>
              </a:tr>
              <a:tr h="222904">
                <a:tc>
                  <a:txBody>
                    <a:bodyPr/>
                    <a:lstStyle/>
                    <a:p>
                      <a:pPr algn="l" fontAlgn="b"/>
                      <a:r>
                        <a:rPr lang="en-US" sz="1100" b="1" i="0" u="none" strike="noStrike" dirty="0">
                          <a:solidFill>
                            <a:srgbClr val="FFFFFF"/>
                          </a:solidFill>
                          <a:latin typeface="Arial"/>
                        </a:rPr>
                        <a:t>OEE Factor</a:t>
                      </a:r>
                    </a:p>
                  </a:txBody>
                  <a:tcPr marL="6160" marR="6160" marT="6160" marB="0" anchor="ctr">
                    <a:lnL>
                      <a:noFill/>
                    </a:lnL>
                    <a:lnR>
                      <a:noFill/>
                    </a:lnR>
                    <a:lnT>
                      <a:noFill/>
                    </a:lnT>
                    <a:lnB>
                      <a:noFill/>
                    </a:lnB>
                    <a:solidFill>
                      <a:srgbClr val="1F497D"/>
                    </a:solidFill>
                  </a:tcPr>
                </a:tc>
                <a:tc>
                  <a:txBody>
                    <a:bodyPr/>
                    <a:lstStyle/>
                    <a:p>
                      <a:pPr algn="ctr" fontAlgn="b"/>
                      <a:r>
                        <a:rPr lang="en-US" sz="1100" b="1" i="0" u="none" strike="noStrike" dirty="0">
                          <a:solidFill>
                            <a:srgbClr val="FFFFFF"/>
                          </a:solidFill>
                          <a:latin typeface="Arial"/>
                        </a:rPr>
                        <a:t>World Class</a:t>
                      </a:r>
                    </a:p>
                  </a:txBody>
                  <a:tcPr marL="6160" marR="6160" marT="6160" marB="0" anchor="ctr">
                    <a:lnL>
                      <a:noFill/>
                    </a:lnL>
                    <a:lnR>
                      <a:noFill/>
                    </a:lnR>
                    <a:lnT>
                      <a:noFill/>
                    </a:lnT>
                    <a:lnB>
                      <a:noFill/>
                    </a:lnB>
                    <a:solidFill>
                      <a:srgbClr val="1F497D"/>
                    </a:solidFill>
                  </a:tcPr>
                </a:tc>
                <a:tc>
                  <a:txBody>
                    <a:bodyPr/>
                    <a:lstStyle/>
                    <a:p>
                      <a:pPr algn="ctr" fontAlgn="b"/>
                      <a:r>
                        <a:rPr lang="en-US" sz="1100" b="1" i="0" u="none" strike="noStrike" dirty="0">
                          <a:solidFill>
                            <a:srgbClr val="FFFFFF"/>
                          </a:solidFill>
                          <a:latin typeface="Arial"/>
                        </a:rPr>
                        <a:t>My OEE%</a:t>
                      </a:r>
                    </a:p>
                  </a:txBody>
                  <a:tcPr marL="6160" marR="6160" marT="6160" marB="0" anchor="ctr">
                    <a:lnL>
                      <a:noFill/>
                    </a:lnL>
                    <a:lnR>
                      <a:noFill/>
                    </a:lnR>
                    <a:lnT>
                      <a:noFill/>
                    </a:lnT>
                    <a:lnB>
                      <a:noFill/>
                    </a:lnB>
                    <a:solidFill>
                      <a:srgbClr val="1F497D"/>
                    </a:solidFill>
                  </a:tcPr>
                </a:tc>
                <a:tc>
                  <a:txBody>
                    <a:bodyPr/>
                    <a:lstStyle/>
                    <a:p>
                      <a:pPr algn="l" fontAlgn="b"/>
                      <a:endParaRPr lang="en-US" sz="1100" b="0" i="0" u="none" strike="noStrike" dirty="0">
                        <a:latin typeface="Arial"/>
                      </a:endParaRPr>
                    </a:p>
                  </a:txBody>
                  <a:tcPr marL="6160" marR="6160" marT="6160" marB="0" anchor="b">
                    <a:lnL>
                      <a:noFill/>
                    </a:lnL>
                    <a:lnR>
                      <a:noFill/>
                    </a:lnR>
                    <a:lnT>
                      <a:noFill/>
                    </a:lnT>
                    <a:lnB>
                      <a:noFill/>
                    </a:lnB>
                    <a:solidFill>
                      <a:srgbClr val="F2F2F2"/>
                    </a:solidFill>
                  </a:tcPr>
                </a:tc>
                <a:tc>
                  <a:txBody>
                    <a:bodyPr/>
                    <a:lstStyle/>
                    <a:p>
                      <a:pPr algn="l" fontAlgn="b"/>
                      <a:endParaRPr lang="en-US" sz="1100" b="0" i="0" u="none" strike="noStrike" dirty="0">
                        <a:latin typeface="Arial"/>
                      </a:endParaRPr>
                    </a:p>
                  </a:txBody>
                  <a:tcPr marL="6160" marR="6160" marT="6160" marB="0" anchor="b">
                    <a:lnL>
                      <a:noFill/>
                    </a:lnL>
                    <a:lnR>
                      <a:noFill/>
                    </a:lnR>
                    <a:lnT>
                      <a:noFill/>
                    </a:lnT>
                    <a:lnB>
                      <a:noFill/>
                    </a:lnB>
                    <a:solidFill>
                      <a:srgbClr val="F2F2F2"/>
                    </a:solidFill>
                  </a:tcPr>
                </a:tc>
                <a:tc>
                  <a:txBody>
                    <a:bodyPr/>
                    <a:lstStyle/>
                    <a:p>
                      <a:pPr algn="l" fontAlgn="b"/>
                      <a:endParaRPr lang="en-US" sz="1100" b="0" i="0" u="none" strike="noStrike" dirty="0">
                        <a:latin typeface="Arial"/>
                      </a:endParaRPr>
                    </a:p>
                  </a:txBody>
                  <a:tcPr marL="6160" marR="6160" marT="6160" marB="0" anchor="b">
                    <a:lnL>
                      <a:noFill/>
                    </a:lnL>
                    <a:lnR>
                      <a:noFill/>
                    </a:lnR>
                    <a:lnT>
                      <a:noFill/>
                    </a:lnT>
                    <a:lnB>
                      <a:noFill/>
                    </a:lnB>
                    <a:solidFill>
                      <a:srgbClr val="F2F2F2"/>
                    </a:solidFill>
                  </a:tcPr>
                </a:tc>
                <a:tc>
                  <a:txBody>
                    <a:bodyPr/>
                    <a:lstStyle/>
                    <a:p>
                      <a:pPr algn="l" fontAlgn="b"/>
                      <a:endParaRPr lang="en-US" sz="1100" b="0" i="0" u="none" strike="noStrike">
                        <a:latin typeface="Arial"/>
                      </a:endParaRPr>
                    </a:p>
                  </a:txBody>
                  <a:tcPr marL="6160" marR="6160" marT="6160" marB="0" anchor="b">
                    <a:lnL>
                      <a:noFill/>
                    </a:lnL>
                    <a:lnR>
                      <a:noFill/>
                    </a:lnR>
                    <a:lnT>
                      <a:noFill/>
                    </a:lnT>
                    <a:lnB>
                      <a:noFill/>
                    </a:lnB>
                    <a:solidFill>
                      <a:srgbClr val="F2F2F2"/>
                    </a:solidFill>
                  </a:tcPr>
                </a:tc>
                <a:extLst>
                  <a:ext uri="{0D108BD9-81ED-4DB2-BD59-A6C34878D82A}">
                    <a16:rowId xmlns:a16="http://schemas.microsoft.com/office/drawing/2014/main" val="10020"/>
                  </a:ext>
                </a:extLst>
              </a:tr>
              <a:tr h="193718">
                <a:tc>
                  <a:txBody>
                    <a:bodyPr/>
                    <a:lstStyle/>
                    <a:p>
                      <a:pPr algn="l" fontAlgn="b"/>
                      <a:r>
                        <a:rPr lang="en-US" sz="1100" b="1" i="0" u="none" strike="noStrike" dirty="0">
                          <a:latin typeface="Arial"/>
                        </a:rPr>
                        <a:t>Availability</a:t>
                      </a:r>
                    </a:p>
                  </a:txBody>
                  <a:tcPr marL="6160" marR="6160" marT="6160" marB="0" anchor="b">
                    <a:lnL>
                      <a:noFill/>
                    </a:lnL>
                    <a:lnR>
                      <a:noFill/>
                    </a:lnR>
                    <a:lnT>
                      <a:noFill/>
                    </a:lnT>
                    <a:lnB>
                      <a:noFill/>
                    </a:lnB>
                    <a:solidFill>
                      <a:srgbClr val="F2F2F2"/>
                    </a:solidFill>
                  </a:tcPr>
                </a:tc>
                <a:tc>
                  <a:txBody>
                    <a:bodyPr/>
                    <a:lstStyle/>
                    <a:p>
                      <a:pPr algn="ctr" fontAlgn="b"/>
                      <a:r>
                        <a:rPr lang="en-US" sz="1100" b="0" i="0" u="none" strike="noStrike" dirty="0">
                          <a:latin typeface="Arial"/>
                        </a:rPr>
                        <a:t>90.00%</a:t>
                      </a:r>
                    </a:p>
                  </a:txBody>
                  <a:tcPr marL="6160" marR="6160" marT="6160" marB="0" anchor="b">
                    <a:lnL>
                      <a:noFill/>
                    </a:lnL>
                    <a:lnR>
                      <a:noFill/>
                    </a:lnR>
                    <a:lnT>
                      <a:noFill/>
                    </a:lnT>
                    <a:lnB>
                      <a:noFill/>
                    </a:lnB>
                    <a:solidFill>
                      <a:srgbClr val="F2F2F2"/>
                    </a:solidFill>
                  </a:tcPr>
                </a:tc>
                <a:tc>
                  <a:txBody>
                    <a:bodyPr/>
                    <a:lstStyle/>
                    <a:p>
                      <a:pPr algn="ctr" fontAlgn="b"/>
                      <a:r>
                        <a:rPr lang="en-US" sz="1100" b="1" i="0" u="none" strike="noStrike">
                          <a:latin typeface="Arial"/>
                        </a:rPr>
                        <a:t>88.81%</a:t>
                      </a:r>
                    </a:p>
                  </a:txBody>
                  <a:tcPr marL="6160" marR="6160" marT="6160" marB="0" anchor="b">
                    <a:lnL>
                      <a:noFill/>
                    </a:lnL>
                    <a:lnR>
                      <a:noFill/>
                    </a:lnR>
                    <a:lnT>
                      <a:noFill/>
                    </a:lnT>
                    <a:lnB>
                      <a:noFill/>
                    </a:lnB>
                    <a:solidFill>
                      <a:srgbClr val="F2F2F2"/>
                    </a:solidFill>
                  </a:tcPr>
                </a:tc>
                <a:tc>
                  <a:txBody>
                    <a:bodyPr/>
                    <a:lstStyle/>
                    <a:p>
                      <a:pPr algn="l" fontAlgn="b"/>
                      <a:endParaRPr lang="en-US" sz="1100" b="0" i="0" u="none" strike="noStrike" dirty="0">
                        <a:latin typeface="Arial"/>
                      </a:endParaRPr>
                    </a:p>
                  </a:txBody>
                  <a:tcPr marL="6160" marR="6160" marT="6160" marB="0" anchor="b">
                    <a:lnL>
                      <a:noFill/>
                    </a:lnL>
                    <a:lnR>
                      <a:noFill/>
                    </a:lnR>
                    <a:lnT>
                      <a:noFill/>
                    </a:lnT>
                    <a:lnB>
                      <a:noFill/>
                    </a:lnB>
                    <a:solidFill>
                      <a:srgbClr val="F2F2F2"/>
                    </a:solidFill>
                  </a:tcPr>
                </a:tc>
                <a:tc>
                  <a:txBody>
                    <a:bodyPr/>
                    <a:lstStyle/>
                    <a:p>
                      <a:pPr algn="l" fontAlgn="b"/>
                      <a:endParaRPr lang="en-US" sz="1100" b="0" i="0" u="none" strike="noStrike">
                        <a:latin typeface="Arial"/>
                      </a:endParaRPr>
                    </a:p>
                  </a:txBody>
                  <a:tcPr marL="6160" marR="6160" marT="6160" marB="0" anchor="b">
                    <a:lnL>
                      <a:noFill/>
                    </a:lnL>
                    <a:lnR>
                      <a:noFill/>
                    </a:lnR>
                    <a:lnT>
                      <a:noFill/>
                    </a:lnT>
                    <a:lnB>
                      <a:noFill/>
                    </a:lnB>
                    <a:solidFill>
                      <a:srgbClr val="F2F2F2"/>
                    </a:solidFill>
                  </a:tcPr>
                </a:tc>
                <a:tc>
                  <a:txBody>
                    <a:bodyPr/>
                    <a:lstStyle/>
                    <a:p>
                      <a:pPr algn="l" fontAlgn="b"/>
                      <a:endParaRPr lang="en-US" sz="1100" b="0" i="0" u="none" strike="noStrike">
                        <a:latin typeface="Arial"/>
                      </a:endParaRPr>
                    </a:p>
                  </a:txBody>
                  <a:tcPr marL="6160" marR="6160" marT="6160" marB="0" anchor="b">
                    <a:lnL>
                      <a:noFill/>
                    </a:lnL>
                    <a:lnR>
                      <a:noFill/>
                    </a:lnR>
                    <a:lnT>
                      <a:noFill/>
                    </a:lnT>
                    <a:lnB>
                      <a:noFill/>
                    </a:lnB>
                    <a:solidFill>
                      <a:srgbClr val="F2F2F2"/>
                    </a:solidFill>
                  </a:tcPr>
                </a:tc>
                <a:tc>
                  <a:txBody>
                    <a:bodyPr/>
                    <a:lstStyle/>
                    <a:p>
                      <a:pPr algn="l" fontAlgn="b"/>
                      <a:endParaRPr lang="en-US" sz="1100" b="0" i="0" u="none" strike="noStrike">
                        <a:latin typeface="Arial"/>
                      </a:endParaRPr>
                    </a:p>
                  </a:txBody>
                  <a:tcPr marL="6160" marR="6160" marT="6160" marB="0" anchor="b">
                    <a:lnL>
                      <a:noFill/>
                    </a:lnL>
                    <a:lnR>
                      <a:noFill/>
                    </a:lnR>
                    <a:lnT>
                      <a:noFill/>
                    </a:lnT>
                    <a:lnB>
                      <a:noFill/>
                    </a:lnB>
                    <a:solidFill>
                      <a:srgbClr val="F2F2F2"/>
                    </a:solidFill>
                  </a:tcPr>
                </a:tc>
                <a:extLst>
                  <a:ext uri="{0D108BD9-81ED-4DB2-BD59-A6C34878D82A}">
                    <a16:rowId xmlns:a16="http://schemas.microsoft.com/office/drawing/2014/main" val="10021"/>
                  </a:ext>
                </a:extLst>
              </a:tr>
              <a:tr h="193718">
                <a:tc>
                  <a:txBody>
                    <a:bodyPr/>
                    <a:lstStyle/>
                    <a:p>
                      <a:pPr algn="l" fontAlgn="b"/>
                      <a:r>
                        <a:rPr lang="en-US" sz="1100" b="1" i="0" u="none" strike="noStrike" dirty="0">
                          <a:latin typeface="Arial"/>
                        </a:rPr>
                        <a:t>Performance</a:t>
                      </a:r>
                    </a:p>
                  </a:txBody>
                  <a:tcPr marL="6160" marR="6160" marT="6160" marB="0" anchor="b">
                    <a:lnL>
                      <a:noFill/>
                    </a:lnL>
                    <a:lnR>
                      <a:noFill/>
                    </a:lnR>
                    <a:lnT>
                      <a:noFill/>
                    </a:lnT>
                    <a:lnB>
                      <a:noFill/>
                    </a:lnB>
                    <a:solidFill>
                      <a:srgbClr val="F2F2F2"/>
                    </a:solidFill>
                  </a:tcPr>
                </a:tc>
                <a:tc>
                  <a:txBody>
                    <a:bodyPr/>
                    <a:lstStyle/>
                    <a:p>
                      <a:pPr algn="ctr" fontAlgn="b"/>
                      <a:r>
                        <a:rPr lang="en-US" sz="1100" b="0" i="0" u="none" strike="noStrike" dirty="0">
                          <a:latin typeface="Arial"/>
                        </a:rPr>
                        <a:t>95.00%</a:t>
                      </a:r>
                    </a:p>
                  </a:txBody>
                  <a:tcPr marL="6160" marR="6160" marT="6160" marB="0" anchor="b">
                    <a:lnL>
                      <a:noFill/>
                    </a:lnL>
                    <a:lnR>
                      <a:noFill/>
                    </a:lnR>
                    <a:lnT>
                      <a:noFill/>
                    </a:lnT>
                    <a:lnB>
                      <a:noFill/>
                    </a:lnB>
                    <a:solidFill>
                      <a:srgbClr val="F2F2F2"/>
                    </a:solidFill>
                  </a:tcPr>
                </a:tc>
                <a:tc>
                  <a:txBody>
                    <a:bodyPr/>
                    <a:lstStyle/>
                    <a:p>
                      <a:pPr algn="ctr" fontAlgn="b"/>
                      <a:r>
                        <a:rPr lang="en-US" sz="1100" b="1" i="0" u="none" strike="noStrike">
                          <a:latin typeface="Arial"/>
                        </a:rPr>
                        <a:t>86.11%</a:t>
                      </a:r>
                    </a:p>
                  </a:txBody>
                  <a:tcPr marL="6160" marR="6160" marT="6160" marB="0" anchor="b">
                    <a:lnL>
                      <a:noFill/>
                    </a:lnL>
                    <a:lnR>
                      <a:noFill/>
                    </a:lnR>
                    <a:lnT>
                      <a:noFill/>
                    </a:lnT>
                    <a:lnB>
                      <a:noFill/>
                    </a:lnB>
                    <a:solidFill>
                      <a:srgbClr val="F2F2F2"/>
                    </a:solidFill>
                  </a:tcPr>
                </a:tc>
                <a:tc>
                  <a:txBody>
                    <a:bodyPr/>
                    <a:lstStyle/>
                    <a:p>
                      <a:pPr algn="l" fontAlgn="b"/>
                      <a:endParaRPr lang="en-US" sz="1100" b="0" i="0" u="none" strike="noStrike" dirty="0">
                        <a:latin typeface="Arial"/>
                      </a:endParaRPr>
                    </a:p>
                  </a:txBody>
                  <a:tcPr marL="6160" marR="6160" marT="6160" marB="0" anchor="b">
                    <a:lnL>
                      <a:noFill/>
                    </a:lnL>
                    <a:lnR>
                      <a:noFill/>
                    </a:lnR>
                    <a:lnT>
                      <a:noFill/>
                    </a:lnT>
                    <a:lnB>
                      <a:noFill/>
                    </a:lnB>
                    <a:solidFill>
                      <a:srgbClr val="F2F2F2"/>
                    </a:solidFill>
                  </a:tcPr>
                </a:tc>
                <a:tc>
                  <a:txBody>
                    <a:bodyPr/>
                    <a:lstStyle/>
                    <a:p>
                      <a:pPr algn="l" fontAlgn="b"/>
                      <a:endParaRPr lang="en-US" sz="1100" b="0" i="0" u="none" strike="noStrike">
                        <a:latin typeface="Arial"/>
                      </a:endParaRPr>
                    </a:p>
                  </a:txBody>
                  <a:tcPr marL="6160" marR="6160" marT="6160" marB="0" anchor="b">
                    <a:lnL>
                      <a:noFill/>
                    </a:lnL>
                    <a:lnR>
                      <a:noFill/>
                    </a:lnR>
                    <a:lnT>
                      <a:noFill/>
                    </a:lnT>
                    <a:lnB>
                      <a:noFill/>
                    </a:lnB>
                    <a:solidFill>
                      <a:srgbClr val="F2F2F2"/>
                    </a:solidFill>
                  </a:tcPr>
                </a:tc>
                <a:tc>
                  <a:txBody>
                    <a:bodyPr/>
                    <a:lstStyle/>
                    <a:p>
                      <a:pPr algn="l" fontAlgn="b"/>
                      <a:endParaRPr lang="en-US" sz="1100" b="0" i="0" u="none" strike="noStrike">
                        <a:latin typeface="Arial"/>
                      </a:endParaRPr>
                    </a:p>
                  </a:txBody>
                  <a:tcPr marL="6160" marR="6160" marT="6160" marB="0" anchor="b">
                    <a:lnL>
                      <a:noFill/>
                    </a:lnL>
                    <a:lnR>
                      <a:noFill/>
                    </a:lnR>
                    <a:lnT>
                      <a:noFill/>
                    </a:lnT>
                    <a:lnB>
                      <a:noFill/>
                    </a:lnB>
                    <a:solidFill>
                      <a:srgbClr val="F2F2F2"/>
                    </a:solidFill>
                  </a:tcPr>
                </a:tc>
                <a:tc>
                  <a:txBody>
                    <a:bodyPr/>
                    <a:lstStyle/>
                    <a:p>
                      <a:pPr algn="l" fontAlgn="b"/>
                      <a:endParaRPr lang="en-US" sz="1100" b="0" i="0" u="none" strike="noStrike">
                        <a:latin typeface="Arial"/>
                      </a:endParaRPr>
                    </a:p>
                  </a:txBody>
                  <a:tcPr marL="6160" marR="6160" marT="6160" marB="0" anchor="b">
                    <a:lnL>
                      <a:noFill/>
                    </a:lnL>
                    <a:lnR>
                      <a:noFill/>
                    </a:lnR>
                    <a:lnT>
                      <a:noFill/>
                    </a:lnT>
                    <a:lnB>
                      <a:noFill/>
                    </a:lnB>
                    <a:solidFill>
                      <a:srgbClr val="F2F2F2"/>
                    </a:solidFill>
                  </a:tcPr>
                </a:tc>
                <a:extLst>
                  <a:ext uri="{0D108BD9-81ED-4DB2-BD59-A6C34878D82A}">
                    <a16:rowId xmlns:a16="http://schemas.microsoft.com/office/drawing/2014/main" val="10022"/>
                  </a:ext>
                </a:extLst>
              </a:tr>
              <a:tr h="193718">
                <a:tc>
                  <a:txBody>
                    <a:bodyPr/>
                    <a:lstStyle/>
                    <a:p>
                      <a:pPr algn="l" fontAlgn="b"/>
                      <a:r>
                        <a:rPr lang="en-US" sz="1100" b="1" i="0" u="none" strike="noStrike">
                          <a:latin typeface="Arial"/>
                        </a:rPr>
                        <a:t>Quality</a:t>
                      </a:r>
                    </a:p>
                  </a:txBody>
                  <a:tcPr marL="6160" marR="6160" marT="6160" marB="0" anchor="b">
                    <a:lnL>
                      <a:noFill/>
                    </a:lnL>
                    <a:lnR>
                      <a:noFill/>
                    </a:lnR>
                    <a:lnT>
                      <a:noFill/>
                    </a:lnT>
                    <a:lnB>
                      <a:noFill/>
                    </a:lnB>
                    <a:solidFill>
                      <a:srgbClr val="F2F2F2"/>
                    </a:solidFill>
                  </a:tcPr>
                </a:tc>
                <a:tc>
                  <a:txBody>
                    <a:bodyPr/>
                    <a:lstStyle/>
                    <a:p>
                      <a:pPr algn="ctr" fontAlgn="b"/>
                      <a:r>
                        <a:rPr lang="en-US" sz="1100" b="0" i="0" u="none" strike="noStrike" dirty="0">
                          <a:latin typeface="Arial"/>
                        </a:rPr>
                        <a:t>99.90%</a:t>
                      </a:r>
                    </a:p>
                  </a:txBody>
                  <a:tcPr marL="6160" marR="6160" marT="6160" marB="0" anchor="b">
                    <a:lnL>
                      <a:noFill/>
                    </a:lnL>
                    <a:lnR>
                      <a:noFill/>
                    </a:lnR>
                    <a:lnT>
                      <a:noFill/>
                    </a:lnT>
                    <a:lnB>
                      <a:noFill/>
                    </a:lnB>
                    <a:solidFill>
                      <a:srgbClr val="F2F2F2"/>
                    </a:solidFill>
                  </a:tcPr>
                </a:tc>
                <a:tc>
                  <a:txBody>
                    <a:bodyPr/>
                    <a:lstStyle/>
                    <a:p>
                      <a:pPr algn="ctr" fontAlgn="b"/>
                      <a:r>
                        <a:rPr lang="en-US" sz="1100" b="1" i="0" u="none" strike="noStrike" dirty="0">
                          <a:latin typeface="Arial"/>
                        </a:rPr>
                        <a:t>97.80%</a:t>
                      </a:r>
                    </a:p>
                  </a:txBody>
                  <a:tcPr marL="6160" marR="6160" marT="6160" marB="0" anchor="b">
                    <a:lnL>
                      <a:noFill/>
                    </a:lnL>
                    <a:lnR>
                      <a:noFill/>
                    </a:lnR>
                    <a:lnT>
                      <a:noFill/>
                    </a:lnT>
                    <a:lnB>
                      <a:noFill/>
                    </a:lnB>
                    <a:solidFill>
                      <a:srgbClr val="F2F2F2"/>
                    </a:solidFill>
                  </a:tcPr>
                </a:tc>
                <a:tc>
                  <a:txBody>
                    <a:bodyPr/>
                    <a:lstStyle/>
                    <a:p>
                      <a:pPr algn="l" fontAlgn="b"/>
                      <a:endParaRPr lang="en-US" sz="1100" b="0" i="0" u="none" strike="noStrike" dirty="0">
                        <a:latin typeface="Arial"/>
                      </a:endParaRPr>
                    </a:p>
                  </a:txBody>
                  <a:tcPr marL="6160" marR="6160" marT="6160" marB="0" anchor="b">
                    <a:lnL>
                      <a:noFill/>
                    </a:lnL>
                    <a:lnR>
                      <a:noFill/>
                    </a:lnR>
                    <a:lnT>
                      <a:noFill/>
                    </a:lnT>
                    <a:lnB>
                      <a:noFill/>
                    </a:lnB>
                    <a:solidFill>
                      <a:srgbClr val="F2F2F2"/>
                    </a:solidFill>
                  </a:tcPr>
                </a:tc>
                <a:tc>
                  <a:txBody>
                    <a:bodyPr/>
                    <a:lstStyle/>
                    <a:p>
                      <a:pPr algn="l" fontAlgn="b"/>
                      <a:endParaRPr lang="en-US" sz="1100" b="0" i="0" u="none" strike="noStrike">
                        <a:latin typeface="Arial"/>
                      </a:endParaRPr>
                    </a:p>
                  </a:txBody>
                  <a:tcPr marL="6160" marR="6160" marT="6160" marB="0" anchor="b">
                    <a:lnL>
                      <a:noFill/>
                    </a:lnL>
                    <a:lnR>
                      <a:noFill/>
                    </a:lnR>
                    <a:lnT>
                      <a:noFill/>
                    </a:lnT>
                    <a:lnB>
                      <a:noFill/>
                    </a:lnB>
                    <a:solidFill>
                      <a:srgbClr val="F2F2F2"/>
                    </a:solidFill>
                  </a:tcPr>
                </a:tc>
                <a:tc>
                  <a:txBody>
                    <a:bodyPr/>
                    <a:lstStyle/>
                    <a:p>
                      <a:pPr algn="l" fontAlgn="b"/>
                      <a:endParaRPr lang="en-US" sz="1100" b="0" i="0" u="none" strike="noStrike">
                        <a:latin typeface="Arial"/>
                      </a:endParaRPr>
                    </a:p>
                  </a:txBody>
                  <a:tcPr marL="6160" marR="6160" marT="6160" marB="0" anchor="b">
                    <a:lnL>
                      <a:noFill/>
                    </a:lnL>
                    <a:lnR>
                      <a:noFill/>
                    </a:lnR>
                    <a:lnT>
                      <a:noFill/>
                    </a:lnT>
                    <a:lnB>
                      <a:noFill/>
                    </a:lnB>
                    <a:solidFill>
                      <a:srgbClr val="F2F2F2"/>
                    </a:solidFill>
                  </a:tcPr>
                </a:tc>
                <a:tc>
                  <a:txBody>
                    <a:bodyPr/>
                    <a:lstStyle/>
                    <a:p>
                      <a:pPr algn="l" fontAlgn="b"/>
                      <a:endParaRPr lang="en-US" sz="1100" b="0" i="0" u="none" strike="noStrike">
                        <a:latin typeface="Arial"/>
                      </a:endParaRPr>
                    </a:p>
                  </a:txBody>
                  <a:tcPr marL="6160" marR="6160" marT="6160" marB="0" anchor="b">
                    <a:lnL>
                      <a:noFill/>
                    </a:lnL>
                    <a:lnR>
                      <a:noFill/>
                    </a:lnR>
                    <a:lnT>
                      <a:noFill/>
                    </a:lnT>
                    <a:lnB>
                      <a:noFill/>
                    </a:lnB>
                    <a:solidFill>
                      <a:srgbClr val="F2F2F2"/>
                    </a:solidFill>
                  </a:tcPr>
                </a:tc>
                <a:extLst>
                  <a:ext uri="{0D108BD9-81ED-4DB2-BD59-A6C34878D82A}">
                    <a16:rowId xmlns:a16="http://schemas.microsoft.com/office/drawing/2014/main" val="10023"/>
                  </a:ext>
                </a:extLst>
              </a:tr>
              <a:tr h="193718">
                <a:tc>
                  <a:txBody>
                    <a:bodyPr/>
                    <a:lstStyle/>
                    <a:p>
                      <a:pPr algn="l" fontAlgn="b"/>
                      <a:r>
                        <a:rPr lang="en-US" sz="1100" b="1" i="0" u="none" strike="noStrike">
                          <a:latin typeface="Arial"/>
                        </a:rPr>
                        <a:t>Overall OEE</a:t>
                      </a:r>
                    </a:p>
                  </a:txBody>
                  <a:tcPr marL="6160" marR="6160" marT="6160" marB="0" anchor="b">
                    <a:lnL>
                      <a:noFill/>
                    </a:lnL>
                    <a:lnR>
                      <a:noFill/>
                    </a:lnR>
                    <a:lnT>
                      <a:noFill/>
                    </a:lnT>
                    <a:lnB>
                      <a:noFill/>
                    </a:lnB>
                    <a:solidFill>
                      <a:srgbClr val="F2F2F2"/>
                    </a:solidFill>
                  </a:tcPr>
                </a:tc>
                <a:tc>
                  <a:txBody>
                    <a:bodyPr/>
                    <a:lstStyle/>
                    <a:p>
                      <a:pPr algn="ctr" fontAlgn="b"/>
                      <a:r>
                        <a:rPr lang="en-US" sz="1100" b="0" i="0" u="none" strike="noStrike" dirty="0">
                          <a:latin typeface="Arial"/>
                        </a:rPr>
                        <a:t>85.00%</a:t>
                      </a:r>
                    </a:p>
                  </a:txBody>
                  <a:tcPr marL="6160" marR="6160" marT="6160" marB="0" anchor="b">
                    <a:lnL>
                      <a:noFill/>
                    </a:lnL>
                    <a:lnR>
                      <a:noFill/>
                    </a:lnR>
                    <a:lnT>
                      <a:noFill/>
                    </a:lnT>
                    <a:lnB>
                      <a:noFill/>
                    </a:lnB>
                    <a:solidFill>
                      <a:srgbClr val="F2F2F2"/>
                    </a:solidFill>
                  </a:tcPr>
                </a:tc>
                <a:tc>
                  <a:txBody>
                    <a:bodyPr/>
                    <a:lstStyle/>
                    <a:p>
                      <a:pPr algn="ctr" fontAlgn="b"/>
                      <a:r>
                        <a:rPr lang="en-US" sz="1100" b="1" i="0" u="none" strike="noStrike" dirty="0">
                          <a:latin typeface="Arial"/>
                        </a:rPr>
                        <a:t>74.79%</a:t>
                      </a:r>
                    </a:p>
                  </a:txBody>
                  <a:tcPr marL="6160" marR="6160" marT="6160" marB="0" anchor="b">
                    <a:lnL>
                      <a:noFill/>
                    </a:lnL>
                    <a:lnR>
                      <a:noFill/>
                    </a:lnR>
                    <a:lnT>
                      <a:noFill/>
                    </a:lnT>
                    <a:lnB>
                      <a:noFill/>
                    </a:lnB>
                    <a:solidFill>
                      <a:srgbClr val="F2F2F2"/>
                    </a:solidFill>
                  </a:tcPr>
                </a:tc>
                <a:tc>
                  <a:txBody>
                    <a:bodyPr/>
                    <a:lstStyle/>
                    <a:p>
                      <a:pPr algn="l" fontAlgn="b"/>
                      <a:endParaRPr lang="en-US" sz="1100" b="0" i="0" u="none" strike="noStrike" dirty="0">
                        <a:latin typeface="Arial"/>
                      </a:endParaRPr>
                    </a:p>
                  </a:txBody>
                  <a:tcPr marL="6160" marR="6160" marT="6160" marB="0" anchor="b">
                    <a:lnL>
                      <a:noFill/>
                    </a:lnL>
                    <a:lnR>
                      <a:noFill/>
                    </a:lnR>
                    <a:lnT>
                      <a:noFill/>
                    </a:lnT>
                    <a:lnB>
                      <a:noFill/>
                    </a:lnB>
                    <a:solidFill>
                      <a:srgbClr val="F2F2F2"/>
                    </a:solidFill>
                  </a:tcPr>
                </a:tc>
                <a:tc>
                  <a:txBody>
                    <a:bodyPr/>
                    <a:lstStyle/>
                    <a:p>
                      <a:pPr algn="l" fontAlgn="b"/>
                      <a:endParaRPr lang="en-US" sz="1100" b="0" i="0" u="none" strike="noStrike" dirty="0">
                        <a:latin typeface="Arial"/>
                      </a:endParaRPr>
                    </a:p>
                  </a:txBody>
                  <a:tcPr marL="6160" marR="6160" marT="6160" marB="0" anchor="b">
                    <a:lnL>
                      <a:noFill/>
                    </a:lnL>
                    <a:lnR>
                      <a:noFill/>
                    </a:lnR>
                    <a:lnT>
                      <a:noFill/>
                    </a:lnT>
                    <a:lnB>
                      <a:noFill/>
                    </a:lnB>
                    <a:solidFill>
                      <a:srgbClr val="F2F2F2"/>
                    </a:solidFill>
                  </a:tcPr>
                </a:tc>
                <a:tc>
                  <a:txBody>
                    <a:bodyPr/>
                    <a:lstStyle/>
                    <a:p>
                      <a:pPr algn="l" fontAlgn="b"/>
                      <a:endParaRPr lang="en-US" sz="1100" b="0" i="0" u="none" strike="noStrike" dirty="0">
                        <a:latin typeface="Arial"/>
                      </a:endParaRPr>
                    </a:p>
                  </a:txBody>
                  <a:tcPr marL="6160" marR="6160" marT="6160" marB="0" anchor="b">
                    <a:lnL>
                      <a:noFill/>
                    </a:lnL>
                    <a:lnR>
                      <a:noFill/>
                    </a:lnR>
                    <a:lnT>
                      <a:noFill/>
                    </a:lnT>
                    <a:lnB>
                      <a:noFill/>
                    </a:lnB>
                    <a:solidFill>
                      <a:srgbClr val="F2F2F2"/>
                    </a:solidFill>
                  </a:tcPr>
                </a:tc>
                <a:tc>
                  <a:txBody>
                    <a:bodyPr/>
                    <a:lstStyle/>
                    <a:p>
                      <a:pPr algn="l" fontAlgn="b"/>
                      <a:endParaRPr lang="en-US" sz="1100" b="0" i="0" u="none" strike="noStrike" dirty="0">
                        <a:latin typeface="Arial"/>
                      </a:endParaRPr>
                    </a:p>
                  </a:txBody>
                  <a:tcPr marL="6160" marR="6160" marT="6160" marB="0" anchor="b">
                    <a:lnL>
                      <a:noFill/>
                    </a:lnL>
                    <a:lnR>
                      <a:noFill/>
                    </a:lnR>
                    <a:lnT>
                      <a:noFill/>
                    </a:lnT>
                    <a:lnB>
                      <a:noFill/>
                    </a:lnB>
                    <a:solidFill>
                      <a:srgbClr val="F2F2F2"/>
                    </a:solidFill>
                  </a:tcPr>
                </a:tc>
                <a:extLst>
                  <a:ext uri="{0D108BD9-81ED-4DB2-BD59-A6C34878D82A}">
                    <a16:rowId xmlns:a16="http://schemas.microsoft.com/office/drawing/2014/main" val="10024"/>
                  </a:ext>
                </a:extLst>
              </a:tr>
            </a:tbl>
          </a:graphicData>
        </a:graphic>
      </p:graphicFrame>
    </p:spTree>
    <p:extLst>
      <p:ext uri="{BB962C8B-B14F-4D97-AF65-F5344CB8AC3E}">
        <p14:creationId xmlns:p14="http://schemas.microsoft.com/office/powerpoint/2010/main" val="1588899140"/>
      </p:ext>
    </p:extLst>
  </p:cSld>
  <p:clrMapOvr>
    <a:masterClrMapping/>
  </p:clrMapOvr>
  <p:transition>
    <p:split orient="vert" dir="in"/>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3B7083-4A0D-42F7-AA8E-E816320763E6}"/>
              </a:ext>
            </a:extLst>
          </p:cNvPr>
          <p:cNvSpPr>
            <a:spLocks noGrp="1"/>
          </p:cNvSpPr>
          <p:nvPr>
            <p:ph type="title"/>
          </p:nvPr>
        </p:nvSpPr>
        <p:spPr>
          <a:xfrm>
            <a:off x="694944" y="390986"/>
            <a:ext cx="10058400" cy="934231"/>
          </a:xfrm>
        </p:spPr>
        <p:txBody>
          <a:bodyPr/>
          <a:lstStyle/>
          <a:p>
            <a:r>
              <a:rPr lang="en-ZW" b="1" dirty="0"/>
              <a:t>The Goal TPM</a:t>
            </a:r>
          </a:p>
        </p:txBody>
      </p:sp>
      <p:sp>
        <p:nvSpPr>
          <p:cNvPr id="3" name="Content Placeholder 2">
            <a:extLst>
              <a:ext uri="{FF2B5EF4-FFF2-40B4-BE49-F238E27FC236}">
                <a16:creationId xmlns:a16="http://schemas.microsoft.com/office/drawing/2014/main" id="{716EB163-3EFE-41E1-83E0-0F51BA91846C}"/>
              </a:ext>
            </a:extLst>
          </p:cNvPr>
          <p:cNvSpPr>
            <a:spLocks noGrp="1"/>
          </p:cNvSpPr>
          <p:nvPr>
            <p:ph sz="half" idx="1"/>
          </p:nvPr>
        </p:nvSpPr>
        <p:spPr>
          <a:xfrm>
            <a:off x="694944" y="1782163"/>
            <a:ext cx="5882640" cy="4351338"/>
          </a:xfrm>
        </p:spPr>
        <p:txBody>
          <a:bodyPr>
            <a:normAutofit/>
          </a:bodyPr>
          <a:lstStyle/>
          <a:p>
            <a:pPr algn="just"/>
            <a:r>
              <a:rPr lang="en-US" dirty="0"/>
              <a:t>Regain confidence in our equipment:</a:t>
            </a:r>
          </a:p>
          <a:p>
            <a:pPr algn="just"/>
            <a:r>
              <a:rPr lang="en-US" dirty="0"/>
              <a:t>Capability (make quality parts)</a:t>
            </a:r>
          </a:p>
          <a:p>
            <a:pPr algn="just"/>
            <a:r>
              <a:rPr lang="en-ZW" dirty="0"/>
              <a:t>Effectiveness (eliminate delays)</a:t>
            </a:r>
          </a:p>
          <a:p>
            <a:pPr algn="just"/>
            <a:r>
              <a:rPr lang="en-US" dirty="0"/>
              <a:t>Provide the operators with a machine environment that</a:t>
            </a:r>
          </a:p>
          <a:p>
            <a:pPr algn="just"/>
            <a:r>
              <a:rPr lang="en-US" dirty="0"/>
              <a:t>enables them to produce good parts more easily</a:t>
            </a:r>
            <a:endParaRPr lang="en-ZW" dirty="0"/>
          </a:p>
        </p:txBody>
      </p:sp>
      <p:pic>
        <p:nvPicPr>
          <p:cNvPr id="5" name="Picture 2" descr="C:\Users\Allan BigMac\AppData\Local\Microsoft\Windows\Temporary Internet Files\Content.IE5\JT5XLPTL\MP900448695[1].jpg">
            <a:extLst>
              <a:ext uri="{FF2B5EF4-FFF2-40B4-BE49-F238E27FC236}">
                <a16:creationId xmlns:a16="http://schemas.microsoft.com/office/drawing/2014/main" id="{635B42F2-46B1-4277-AB3C-AB2CE043F1D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793992" y="1289304"/>
            <a:ext cx="4328160" cy="5108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71604509"/>
      </p:ext>
    </p:extLst>
  </p:cSld>
  <p:clrMapOvr>
    <a:masterClrMapping/>
  </p:clrMapOvr>
  <p:transition>
    <p:split orient="vert" dir="in"/>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EC4F96-1515-441B-9F73-156A9E462F38}"/>
              </a:ext>
            </a:extLst>
          </p:cNvPr>
          <p:cNvSpPr>
            <a:spLocks noGrp="1"/>
          </p:cNvSpPr>
          <p:nvPr>
            <p:ph type="title"/>
          </p:nvPr>
        </p:nvSpPr>
        <p:spPr>
          <a:xfrm>
            <a:off x="589722" y="212034"/>
            <a:ext cx="10058400" cy="1285462"/>
          </a:xfrm>
        </p:spPr>
        <p:txBody>
          <a:bodyPr/>
          <a:lstStyle/>
          <a:p>
            <a:r>
              <a:rPr lang="en-ZW" b="1" dirty="0"/>
              <a:t>TPM: Sharing responsibilities </a:t>
            </a:r>
          </a:p>
        </p:txBody>
      </p:sp>
      <p:sp>
        <p:nvSpPr>
          <p:cNvPr id="3" name="Content Placeholder 2">
            <a:extLst>
              <a:ext uri="{FF2B5EF4-FFF2-40B4-BE49-F238E27FC236}">
                <a16:creationId xmlns:a16="http://schemas.microsoft.com/office/drawing/2014/main" id="{40A6FF1A-B9F3-4634-B216-5DE8559FAC8D}"/>
              </a:ext>
            </a:extLst>
          </p:cNvPr>
          <p:cNvSpPr>
            <a:spLocks noGrp="1"/>
          </p:cNvSpPr>
          <p:nvPr>
            <p:ph sz="half" idx="1"/>
          </p:nvPr>
        </p:nvSpPr>
        <p:spPr>
          <a:xfrm>
            <a:off x="838200" y="1825625"/>
            <a:ext cx="5181600" cy="3565525"/>
          </a:xfrm>
        </p:spPr>
        <p:txBody>
          <a:bodyPr/>
          <a:lstStyle/>
          <a:p>
            <a:pPr marL="0" indent="0">
              <a:buNone/>
            </a:pPr>
            <a:r>
              <a:rPr lang="en-ZW" b="1" dirty="0"/>
              <a:t>Production</a:t>
            </a:r>
          </a:p>
          <a:p>
            <a:pPr algn="just"/>
            <a:r>
              <a:rPr lang="en-ZW" dirty="0"/>
              <a:t>Top up fluids</a:t>
            </a:r>
          </a:p>
          <a:p>
            <a:pPr algn="just"/>
            <a:r>
              <a:rPr lang="en-ZW" dirty="0"/>
              <a:t>Perform general maintenance</a:t>
            </a:r>
          </a:p>
          <a:p>
            <a:pPr algn="just"/>
            <a:r>
              <a:rPr lang="en-ZW" dirty="0"/>
              <a:t>Clean interior/outside</a:t>
            </a:r>
          </a:p>
          <a:p>
            <a:pPr algn="just"/>
            <a:r>
              <a:rPr lang="en-ZW" dirty="0"/>
              <a:t>Monitor machine condition</a:t>
            </a:r>
          </a:p>
          <a:p>
            <a:pPr algn="just"/>
            <a:r>
              <a:rPr lang="en-ZW" dirty="0"/>
              <a:t>Call maintenance: detected or suspected problems</a:t>
            </a:r>
          </a:p>
          <a:p>
            <a:endParaRPr lang="en-ZW" dirty="0"/>
          </a:p>
        </p:txBody>
      </p:sp>
      <p:sp>
        <p:nvSpPr>
          <p:cNvPr id="4" name="Content Placeholder 3">
            <a:extLst>
              <a:ext uri="{FF2B5EF4-FFF2-40B4-BE49-F238E27FC236}">
                <a16:creationId xmlns:a16="http://schemas.microsoft.com/office/drawing/2014/main" id="{97EE2040-24CB-4790-A917-0CD44AEA12AB}"/>
              </a:ext>
            </a:extLst>
          </p:cNvPr>
          <p:cNvSpPr>
            <a:spLocks noGrp="1"/>
          </p:cNvSpPr>
          <p:nvPr>
            <p:ph sz="half" idx="2"/>
          </p:nvPr>
        </p:nvSpPr>
        <p:spPr>
          <a:xfrm>
            <a:off x="6172200" y="1825625"/>
            <a:ext cx="5181600" cy="3241675"/>
          </a:xfrm>
        </p:spPr>
        <p:txBody>
          <a:bodyPr/>
          <a:lstStyle/>
          <a:p>
            <a:pPr marL="0" indent="0">
              <a:buNone/>
            </a:pPr>
            <a:r>
              <a:rPr lang="en-ZW" b="1" dirty="0"/>
              <a:t>Maintenance</a:t>
            </a:r>
          </a:p>
          <a:p>
            <a:r>
              <a:rPr lang="en-ZW" dirty="0"/>
              <a:t>Perform specialised maintenance</a:t>
            </a:r>
          </a:p>
          <a:p>
            <a:r>
              <a:rPr lang="en-ZW" dirty="0"/>
              <a:t>Troubleshoot/fix actual and potential problems</a:t>
            </a:r>
          </a:p>
          <a:p>
            <a:r>
              <a:rPr lang="en-ZW" dirty="0"/>
              <a:t>Eliminate their root causes</a:t>
            </a:r>
          </a:p>
        </p:txBody>
      </p:sp>
      <p:sp>
        <p:nvSpPr>
          <p:cNvPr id="5" name="TextBox 4">
            <a:extLst>
              <a:ext uri="{FF2B5EF4-FFF2-40B4-BE49-F238E27FC236}">
                <a16:creationId xmlns:a16="http://schemas.microsoft.com/office/drawing/2014/main" id="{CF39896E-6323-495D-A185-2C86EF899E4F}"/>
              </a:ext>
            </a:extLst>
          </p:cNvPr>
          <p:cNvSpPr txBox="1"/>
          <p:nvPr/>
        </p:nvSpPr>
        <p:spPr>
          <a:xfrm>
            <a:off x="2057400" y="5391150"/>
            <a:ext cx="7639050" cy="1231106"/>
          </a:xfrm>
          <a:prstGeom prst="rect">
            <a:avLst/>
          </a:prstGeom>
          <a:noFill/>
        </p:spPr>
        <p:txBody>
          <a:bodyPr wrap="square" rtlCol="0">
            <a:spAutoFit/>
          </a:bodyPr>
          <a:lstStyle/>
          <a:p>
            <a:pPr algn="ctr"/>
            <a:r>
              <a:rPr lang="en-ZW" sz="2800" b="1" dirty="0"/>
              <a:t>Manufacturing Engineering</a:t>
            </a:r>
          </a:p>
          <a:p>
            <a:pPr algn="ctr"/>
            <a:r>
              <a:rPr lang="en-ZW" sz="2800" dirty="0"/>
              <a:t> Improve maintainability and safety</a:t>
            </a:r>
          </a:p>
          <a:p>
            <a:endParaRPr lang="en-ZW" dirty="0"/>
          </a:p>
        </p:txBody>
      </p:sp>
    </p:spTree>
    <p:extLst>
      <p:ext uri="{BB962C8B-B14F-4D97-AF65-F5344CB8AC3E}">
        <p14:creationId xmlns:p14="http://schemas.microsoft.com/office/powerpoint/2010/main" val="633952670"/>
      </p:ext>
    </p:extLst>
  </p:cSld>
  <p:clrMapOvr>
    <a:masterClrMapping/>
  </p:clrMapOvr>
  <p:transition>
    <p:split orient="vert" dir="in"/>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1DE3C3-C8C3-4AF8-94EC-6EC030A9F6E4}"/>
              </a:ext>
            </a:extLst>
          </p:cNvPr>
          <p:cNvSpPr>
            <a:spLocks noGrp="1"/>
          </p:cNvSpPr>
          <p:nvPr>
            <p:ph type="title"/>
          </p:nvPr>
        </p:nvSpPr>
        <p:spPr>
          <a:xfrm>
            <a:off x="188844" y="301271"/>
            <a:ext cx="11698356" cy="1609344"/>
          </a:xfrm>
        </p:spPr>
        <p:txBody>
          <a:bodyPr/>
          <a:lstStyle/>
          <a:p>
            <a:pPr algn="just"/>
            <a:r>
              <a:rPr lang="en-US" altLang="en-US" b="1" dirty="0"/>
              <a:t>How Does TPM Differ From Regular Maintenance?</a:t>
            </a:r>
            <a:endParaRPr lang="en-ZW" b="1" dirty="0"/>
          </a:p>
        </p:txBody>
      </p:sp>
      <p:sp>
        <p:nvSpPr>
          <p:cNvPr id="3" name="Content Placeholder 2">
            <a:extLst>
              <a:ext uri="{FF2B5EF4-FFF2-40B4-BE49-F238E27FC236}">
                <a16:creationId xmlns:a16="http://schemas.microsoft.com/office/drawing/2014/main" id="{1D5DD588-8D00-4DA6-B4CA-9C2462BA488D}"/>
              </a:ext>
            </a:extLst>
          </p:cNvPr>
          <p:cNvSpPr>
            <a:spLocks noGrp="1"/>
          </p:cNvSpPr>
          <p:nvPr>
            <p:ph sz="half" idx="1"/>
          </p:nvPr>
        </p:nvSpPr>
        <p:spPr>
          <a:xfrm>
            <a:off x="281609" y="2506662"/>
            <a:ext cx="10515600" cy="4351338"/>
          </a:xfrm>
        </p:spPr>
        <p:txBody>
          <a:bodyPr/>
          <a:lstStyle/>
          <a:p>
            <a:pPr>
              <a:spcBef>
                <a:spcPct val="0"/>
              </a:spcBef>
              <a:spcAft>
                <a:spcPts val="1800"/>
              </a:spcAft>
            </a:pPr>
            <a:r>
              <a:rPr lang="en-US" altLang="en-US" dirty="0"/>
              <a:t>It is a proactive, team approach for maintenance</a:t>
            </a:r>
          </a:p>
          <a:p>
            <a:pPr>
              <a:spcBef>
                <a:spcPct val="0"/>
              </a:spcBef>
              <a:spcAft>
                <a:spcPts val="1800"/>
              </a:spcAft>
            </a:pPr>
            <a:r>
              <a:rPr lang="en-US" altLang="en-US" dirty="0"/>
              <a:t>It is the responsibility of everyone, not just the maintenance department</a:t>
            </a:r>
          </a:p>
          <a:p>
            <a:pPr>
              <a:spcBef>
                <a:spcPct val="0"/>
              </a:spcBef>
              <a:spcAft>
                <a:spcPts val="1800"/>
              </a:spcAft>
            </a:pPr>
            <a:r>
              <a:rPr lang="en-US" altLang="en-US" dirty="0"/>
              <a:t>Ensures safety and effective operation of equipment</a:t>
            </a:r>
          </a:p>
          <a:p>
            <a:pPr>
              <a:spcBef>
                <a:spcPct val="0"/>
              </a:spcBef>
              <a:spcAft>
                <a:spcPts val="1800"/>
              </a:spcAft>
            </a:pPr>
            <a:r>
              <a:rPr lang="en-US" altLang="en-US" dirty="0"/>
              <a:t>Planned repairs rather than planned failure</a:t>
            </a:r>
          </a:p>
          <a:p>
            <a:pPr>
              <a:spcBef>
                <a:spcPct val="0"/>
              </a:spcBef>
              <a:spcAft>
                <a:spcPts val="1800"/>
              </a:spcAft>
            </a:pPr>
            <a:r>
              <a:rPr lang="en-US" altLang="en-US" dirty="0"/>
              <a:t>Prevents equipment from breaking down</a:t>
            </a:r>
          </a:p>
          <a:p>
            <a:pPr>
              <a:spcBef>
                <a:spcPct val="0"/>
              </a:spcBef>
              <a:spcAft>
                <a:spcPts val="1800"/>
              </a:spcAft>
            </a:pPr>
            <a:r>
              <a:rPr lang="en-US" altLang="en-US" dirty="0"/>
              <a:t>Prevents deterioration and prolongs the life cycle of the equipment</a:t>
            </a:r>
          </a:p>
          <a:p>
            <a:endParaRPr lang="en-ZW" dirty="0"/>
          </a:p>
        </p:txBody>
      </p:sp>
    </p:spTree>
    <p:extLst>
      <p:ext uri="{BB962C8B-B14F-4D97-AF65-F5344CB8AC3E}">
        <p14:creationId xmlns:p14="http://schemas.microsoft.com/office/powerpoint/2010/main" val="336510700"/>
      </p:ext>
    </p:extLst>
  </p:cSld>
  <p:clrMapOvr>
    <a:masterClrMapping/>
  </p:clrMapOvr>
  <p:transition>
    <p:split orient="vert" dir="in"/>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F3F2DC-0F84-4CEC-A521-749AA05E24FC}"/>
              </a:ext>
            </a:extLst>
          </p:cNvPr>
          <p:cNvSpPr>
            <a:spLocks noGrp="1"/>
          </p:cNvSpPr>
          <p:nvPr>
            <p:ph type="title"/>
          </p:nvPr>
        </p:nvSpPr>
        <p:spPr>
          <a:xfrm>
            <a:off x="659030" y="0"/>
            <a:ext cx="10058400" cy="1609344"/>
          </a:xfrm>
        </p:spPr>
        <p:txBody>
          <a:bodyPr/>
          <a:lstStyle/>
          <a:p>
            <a:r>
              <a:rPr lang="en-ZW" dirty="0"/>
              <a:t>TPM Principles</a:t>
            </a:r>
          </a:p>
        </p:txBody>
      </p:sp>
      <p:sp>
        <p:nvSpPr>
          <p:cNvPr id="3" name="Content Placeholder 2">
            <a:extLst>
              <a:ext uri="{FF2B5EF4-FFF2-40B4-BE49-F238E27FC236}">
                <a16:creationId xmlns:a16="http://schemas.microsoft.com/office/drawing/2014/main" id="{E6316263-200E-4794-AD36-A370BF3391B4}"/>
              </a:ext>
            </a:extLst>
          </p:cNvPr>
          <p:cNvSpPr>
            <a:spLocks noGrp="1"/>
          </p:cNvSpPr>
          <p:nvPr>
            <p:ph sz="half" idx="1"/>
          </p:nvPr>
        </p:nvSpPr>
        <p:spPr>
          <a:xfrm>
            <a:off x="838200" y="1825625"/>
            <a:ext cx="10347960" cy="4351338"/>
          </a:xfrm>
        </p:spPr>
        <p:txBody>
          <a:bodyPr/>
          <a:lstStyle/>
          <a:p>
            <a:pPr>
              <a:spcBef>
                <a:spcPct val="0"/>
              </a:spcBef>
              <a:spcAft>
                <a:spcPts val="2400"/>
              </a:spcAft>
            </a:pPr>
            <a:r>
              <a:rPr lang="en-US" altLang="en-US" dirty="0"/>
              <a:t>Increase Overall Equipment Effectiveness (OEE)</a:t>
            </a:r>
          </a:p>
          <a:p>
            <a:pPr>
              <a:spcBef>
                <a:spcPct val="0"/>
              </a:spcBef>
              <a:spcAft>
                <a:spcPts val="2400"/>
              </a:spcAft>
            </a:pPr>
            <a:r>
              <a:rPr lang="en-US" altLang="en-US" dirty="0"/>
              <a:t>Upgrade operations and maintenance skills</a:t>
            </a:r>
          </a:p>
          <a:p>
            <a:pPr>
              <a:spcBef>
                <a:spcPct val="0"/>
              </a:spcBef>
              <a:spcAft>
                <a:spcPts val="2400"/>
              </a:spcAft>
            </a:pPr>
            <a:r>
              <a:rPr lang="en-US" altLang="en-US" dirty="0"/>
              <a:t>Employee involvement through small group activities</a:t>
            </a:r>
          </a:p>
          <a:p>
            <a:pPr>
              <a:spcBef>
                <a:spcPct val="0"/>
              </a:spcBef>
              <a:spcAft>
                <a:spcPts val="2400"/>
              </a:spcAft>
            </a:pPr>
            <a:r>
              <a:rPr lang="en-US" altLang="en-US" dirty="0"/>
              <a:t>A fact-based approach to continuous improvement</a:t>
            </a:r>
          </a:p>
          <a:p>
            <a:pPr marL="0" indent="0">
              <a:buNone/>
            </a:pPr>
            <a:endParaRPr lang="en-ZW" dirty="0"/>
          </a:p>
        </p:txBody>
      </p:sp>
    </p:spTree>
    <p:extLst>
      <p:ext uri="{BB962C8B-B14F-4D97-AF65-F5344CB8AC3E}">
        <p14:creationId xmlns:p14="http://schemas.microsoft.com/office/powerpoint/2010/main" val="1283231107"/>
      </p:ext>
    </p:extLst>
  </p:cSld>
  <p:clrMapOvr>
    <a:masterClrMapping/>
  </p:clrMapOvr>
  <p:transition>
    <p:split orient="vert" dir="in"/>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Rectangle 20">
            <a:extLst>
              <a:ext uri="{FF2B5EF4-FFF2-40B4-BE49-F238E27FC236}">
                <a16:creationId xmlns:a16="http://schemas.microsoft.com/office/drawing/2014/main" id="{F69CBAD8-D904-4099-97AB-FA83D0FCA42F}"/>
              </a:ext>
            </a:extLst>
          </p:cNvPr>
          <p:cNvSpPr/>
          <p:nvPr/>
        </p:nvSpPr>
        <p:spPr>
          <a:xfrm>
            <a:off x="815835" y="4997097"/>
            <a:ext cx="9144000" cy="1370012"/>
          </a:xfrm>
          <a:prstGeom prst="rect">
            <a:avLst/>
          </a:prstGeom>
          <a:gradFill>
            <a:gsLst>
              <a:gs pos="50000">
                <a:schemeClr val="bg1"/>
              </a:gs>
              <a:gs pos="100000">
                <a:schemeClr val="bg1">
                  <a:lumMod val="75000"/>
                </a:schemeClr>
              </a:gs>
              <a:gs pos="74000">
                <a:schemeClr val="bg1">
                  <a:lumMod val="95000"/>
                </a:schemeClr>
              </a:gs>
            </a:gsLst>
          </a:gra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solidFill>
                <a:srgbClr val="FFFFFF"/>
              </a:solidFill>
              <a:ea typeface="ＭＳ Ｐゴシック" pitchFamily="-109" charset="-128"/>
            </a:endParaRPr>
          </a:p>
        </p:txBody>
      </p:sp>
      <p:sp>
        <p:nvSpPr>
          <p:cNvPr id="2" name="Title 1">
            <a:extLst>
              <a:ext uri="{FF2B5EF4-FFF2-40B4-BE49-F238E27FC236}">
                <a16:creationId xmlns:a16="http://schemas.microsoft.com/office/drawing/2014/main" id="{6DD74B55-6D34-4287-AA73-6D884EF5D993}"/>
              </a:ext>
            </a:extLst>
          </p:cNvPr>
          <p:cNvSpPr>
            <a:spLocks noGrp="1"/>
          </p:cNvSpPr>
          <p:nvPr>
            <p:ph type="title"/>
          </p:nvPr>
        </p:nvSpPr>
        <p:spPr>
          <a:xfrm>
            <a:off x="201198" y="227986"/>
            <a:ext cx="11765515" cy="1325563"/>
          </a:xfrm>
        </p:spPr>
        <p:txBody>
          <a:bodyPr>
            <a:normAutofit fontScale="90000"/>
          </a:bodyPr>
          <a:lstStyle/>
          <a:p>
            <a:r>
              <a:rPr lang="en-US" altLang="en-US" b="1" dirty="0"/>
              <a:t>TPM Provides Basic Stability for Lean Transformation</a:t>
            </a:r>
            <a:endParaRPr lang="en-ZW" b="1" dirty="0"/>
          </a:p>
        </p:txBody>
      </p:sp>
      <p:sp>
        <p:nvSpPr>
          <p:cNvPr id="5" name="Pentagon 1">
            <a:extLst>
              <a:ext uri="{FF2B5EF4-FFF2-40B4-BE49-F238E27FC236}">
                <a16:creationId xmlns:a16="http://schemas.microsoft.com/office/drawing/2014/main" id="{AA8D0F84-2380-42E6-B035-04EB6FA617EB}"/>
              </a:ext>
            </a:extLst>
          </p:cNvPr>
          <p:cNvSpPr/>
          <p:nvPr/>
        </p:nvSpPr>
        <p:spPr>
          <a:xfrm>
            <a:off x="943320" y="5176768"/>
            <a:ext cx="1600200" cy="838200"/>
          </a:xfrm>
          <a:prstGeom prst="homePlate">
            <a:avLst/>
          </a:prstGeom>
          <a:solidFill>
            <a:schemeClr val="accent6"/>
          </a:solidFill>
          <a:ln>
            <a:noFill/>
          </a:ln>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2000" b="1" dirty="0">
                <a:solidFill>
                  <a:schemeClr val="tx1"/>
                </a:solidFill>
              </a:rPr>
              <a:t>Focus of TPM</a:t>
            </a:r>
          </a:p>
        </p:txBody>
      </p:sp>
      <p:grpSp>
        <p:nvGrpSpPr>
          <p:cNvPr id="6" name="Group 32">
            <a:extLst>
              <a:ext uri="{FF2B5EF4-FFF2-40B4-BE49-F238E27FC236}">
                <a16:creationId xmlns:a16="http://schemas.microsoft.com/office/drawing/2014/main" id="{8327F442-37F2-41FE-9BF0-40175BCA1D2A}"/>
              </a:ext>
            </a:extLst>
          </p:cNvPr>
          <p:cNvGrpSpPr>
            <a:grpSpLocks/>
          </p:cNvGrpSpPr>
          <p:nvPr/>
        </p:nvGrpSpPr>
        <p:grpSpPr bwMode="auto">
          <a:xfrm>
            <a:off x="2562018" y="1903275"/>
            <a:ext cx="6096000" cy="4191000"/>
            <a:chOff x="1524000" y="1524000"/>
            <a:chExt cx="6096000" cy="4191000"/>
          </a:xfrm>
        </p:grpSpPr>
        <p:sp>
          <p:nvSpPr>
            <p:cNvPr id="7" name="Rectangle 6">
              <a:extLst>
                <a:ext uri="{FF2B5EF4-FFF2-40B4-BE49-F238E27FC236}">
                  <a16:creationId xmlns:a16="http://schemas.microsoft.com/office/drawing/2014/main" id="{31BE2365-582E-4D1D-91ED-4863272BDDAE}"/>
                </a:ext>
              </a:extLst>
            </p:cNvPr>
            <p:cNvSpPr/>
            <p:nvPr/>
          </p:nvSpPr>
          <p:spPr>
            <a:xfrm>
              <a:off x="1524000" y="5243512"/>
              <a:ext cx="6096000" cy="471488"/>
            </a:xfrm>
            <a:prstGeom prst="rect">
              <a:avLst/>
            </a:prstGeom>
            <a:solidFill>
              <a:srgbClr val="003366"/>
            </a:solidFill>
            <a:ln>
              <a:noFill/>
            </a:ln>
            <a:effectLst>
              <a:outerShdw blurRad="44450" dist="27940" dir="5400000" algn="ctr">
                <a:srgbClr val="000000">
                  <a:alpha val="32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1600" b="1" dirty="0">
                  <a:cs typeface="Arial" pitchFamily="34" charset="0"/>
                </a:rPr>
                <a:t>Stability</a:t>
              </a:r>
            </a:p>
          </p:txBody>
        </p:sp>
        <p:sp>
          <p:nvSpPr>
            <p:cNvPr id="8" name="Rectangle 7">
              <a:extLst>
                <a:ext uri="{FF2B5EF4-FFF2-40B4-BE49-F238E27FC236}">
                  <a16:creationId xmlns:a16="http://schemas.microsoft.com/office/drawing/2014/main" id="{31307996-602D-4255-A53A-00830454E570}"/>
                </a:ext>
              </a:extLst>
            </p:cNvPr>
            <p:cNvSpPr/>
            <p:nvPr/>
          </p:nvSpPr>
          <p:spPr>
            <a:xfrm>
              <a:off x="1752600" y="4772025"/>
              <a:ext cx="5624512" cy="471487"/>
            </a:xfrm>
            <a:prstGeom prst="rect">
              <a:avLst/>
            </a:prstGeom>
            <a:solidFill>
              <a:srgbClr val="003366"/>
            </a:solidFill>
            <a:ln>
              <a:noFill/>
            </a:ln>
            <a:effectLst>
              <a:outerShdw blurRad="44450" dist="27940" dir="5400000" algn="ctr">
                <a:srgbClr val="000000">
                  <a:alpha val="32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1600" b="1" dirty="0">
                  <a:cs typeface="Arial" pitchFamily="34" charset="0"/>
                </a:rPr>
                <a:t>Heijunka          Standardized Work          Kaizen</a:t>
              </a:r>
            </a:p>
          </p:txBody>
        </p:sp>
        <p:sp>
          <p:nvSpPr>
            <p:cNvPr id="9" name="Isosceles Triangle 8">
              <a:extLst>
                <a:ext uri="{FF2B5EF4-FFF2-40B4-BE49-F238E27FC236}">
                  <a16:creationId xmlns:a16="http://schemas.microsoft.com/office/drawing/2014/main" id="{6E82626C-A7CE-4324-B24A-2CB2B0FD86A3}"/>
                </a:ext>
              </a:extLst>
            </p:cNvPr>
            <p:cNvSpPr/>
            <p:nvPr/>
          </p:nvSpPr>
          <p:spPr>
            <a:xfrm>
              <a:off x="1690687" y="1524000"/>
              <a:ext cx="5767388" cy="1092200"/>
            </a:xfrm>
            <a:prstGeom prst="triangle">
              <a:avLst>
                <a:gd name="adj" fmla="val 50469"/>
              </a:avLst>
            </a:prstGeom>
            <a:solidFill>
              <a:srgbClr val="003366"/>
            </a:solidFill>
            <a:ln>
              <a:noFill/>
            </a:ln>
            <a:effectLst>
              <a:outerShdw blurRad="44450" dist="27940" dir="5400000" algn="ctr">
                <a:srgbClr val="000000">
                  <a:alpha val="32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sz="1400" b="1" dirty="0">
                <a:solidFill>
                  <a:schemeClr val="bg1"/>
                </a:solidFill>
              </a:endParaRPr>
            </a:p>
          </p:txBody>
        </p:sp>
        <p:grpSp>
          <p:nvGrpSpPr>
            <p:cNvPr id="10" name="Group 24">
              <a:extLst>
                <a:ext uri="{FF2B5EF4-FFF2-40B4-BE49-F238E27FC236}">
                  <a16:creationId xmlns:a16="http://schemas.microsoft.com/office/drawing/2014/main" id="{C437ED9F-28E9-471A-88D4-61DE29A79B47}"/>
                </a:ext>
              </a:extLst>
            </p:cNvPr>
            <p:cNvGrpSpPr>
              <a:grpSpLocks/>
            </p:cNvGrpSpPr>
            <p:nvPr/>
          </p:nvGrpSpPr>
          <p:grpSpPr bwMode="auto">
            <a:xfrm>
              <a:off x="1853866" y="2607879"/>
              <a:ext cx="2030329" cy="2167759"/>
              <a:chOff x="2133600" y="2743200"/>
              <a:chExt cx="838200" cy="2286000"/>
            </a:xfrm>
          </p:grpSpPr>
          <p:sp>
            <p:nvSpPr>
              <p:cNvPr id="18" name="Rectangle 17">
                <a:extLst>
                  <a:ext uri="{FF2B5EF4-FFF2-40B4-BE49-F238E27FC236}">
                    <a16:creationId xmlns:a16="http://schemas.microsoft.com/office/drawing/2014/main" id="{40853BCF-3CF1-45D9-8BF1-F5477AAFBB75}"/>
                  </a:ext>
                </a:extLst>
              </p:cNvPr>
              <p:cNvSpPr/>
              <p:nvPr/>
            </p:nvSpPr>
            <p:spPr>
              <a:xfrm>
                <a:off x="2209762" y="2743604"/>
                <a:ext cx="686185" cy="2271741"/>
              </a:xfrm>
              <a:prstGeom prst="rect">
                <a:avLst/>
              </a:prstGeom>
              <a:gradFill flip="none" rotWithShape="1">
                <a:gsLst>
                  <a:gs pos="0">
                    <a:srgbClr val="336699"/>
                  </a:gs>
                  <a:gs pos="100000">
                    <a:srgbClr val="336699"/>
                  </a:gs>
                  <a:gs pos="50000">
                    <a:schemeClr val="bg1"/>
                  </a:gs>
                </a:gsLst>
                <a:lin ang="0" scaled="1"/>
                <a:tileRect/>
              </a:gradFill>
              <a:ln>
                <a:noFill/>
              </a:ln>
              <a:effectLst>
                <a:outerShdw blurRad="44450" dist="27940" dir="5400000" algn="ctr">
                  <a:srgbClr val="000000">
                    <a:alpha val="32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1600" b="1" dirty="0">
                    <a:solidFill>
                      <a:schemeClr val="tx1"/>
                    </a:solidFill>
                  </a:rPr>
                  <a:t>Just-In-Time</a:t>
                </a:r>
                <a:endParaRPr lang="en-US" sz="900" b="1" dirty="0">
                  <a:solidFill>
                    <a:schemeClr val="tx1"/>
                  </a:solidFill>
                </a:endParaRPr>
              </a:p>
              <a:p>
                <a:pPr algn="ctr">
                  <a:spcBef>
                    <a:spcPts val="600"/>
                  </a:spcBef>
                  <a:buFontTx/>
                  <a:buChar char="•"/>
                  <a:defRPr/>
                </a:pPr>
                <a:r>
                  <a:rPr lang="en-US" sz="1600" dirty="0">
                    <a:solidFill>
                      <a:schemeClr val="tx1"/>
                    </a:solidFill>
                    <a:latin typeface="Arial Narrow" pitchFamily="34" charset="0"/>
                  </a:rPr>
                  <a:t> </a:t>
                </a:r>
                <a:r>
                  <a:rPr lang="en-US" sz="1400" dirty="0">
                    <a:solidFill>
                      <a:schemeClr val="tx1"/>
                    </a:solidFill>
                    <a:latin typeface="Arial Narrow" pitchFamily="34" charset="0"/>
                  </a:rPr>
                  <a:t>Continuous flow</a:t>
                </a:r>
              </a:p>
              <a:p>
                <a:pPr algn="ctr">
                  <a:spcBef>
                    <a:spcPts val="600"/>
                  </a:spcBef>
                  <a:buFontTx/>
                  <a:buChar char="•"/>
                  <a:defRPr/>
                </a:pPr>
                <a:r>
                  <a:rPr lang="en-US" sz="1400" dirty="0">
                    <a:solidFill>
                      <a:schemeClr val="tx1"/>
                    </a:solidFill>
                    <a:latin typeface="Arial Narrow" pitchFamily="34" charset="0"/>
                  </a:rPr>
                  <a:t> Takt time</a:t>
                </a:r>
              </a:p>
              <a:p>
                <a:pPr algn="ctr">
                  <a:spcBef>
                    <a:spcPts val="600"/>
                  </a:spcBef>
                  <a:buFontTx/>
                  <a:buChar char="•"/>
                  <a:defRPr/>
                </a:pPr>
                <a:r>
                  <a:rPr lang="en-US" sz="1400" dirty="0">
                    <a:solidFill>
                      <a:schemeClr val="tx1"/>
                    </a:solidFill>
                    <a:latin typeface="Arial Narrow" pitchFamily="34" charset="0"/>
                  </a:rPr>
                  <a:t> Pull system</a:t>
                </a:r>
              </a:p>
              <a:p>
                <a:pPr algn="ctr">
                  <a:spcBef>
                    <a:spcPts val="600"/>
                  </a:spcBef>
                  <a:buFontTx/>
                  <a:buChar char="•"/>
                  <a:defRPr/>
                </a:pPr>
                <a:r>
                  <a:rPr lang="en-US" sz="1400" dirty="0">
                    <a:solidFill>
                      <a:schemeClr val="tx1"/>
                    </a:solidFill>
                    <a:latin typeface="Arial Narrow" pitchFamily="34" charset="0"/>
                  </a:rPr>
                  <a:t> Flexible workforce</a:t>
                </a:r>
              </a:p>
              <a:p>
                <a:pPr algn="ctr">
                  <a:defRPr/>
                </a:pPr>
                <a:endParaRPr lang="en-US" sz="1400" dirty="0">
                  <a:solidFill>
                    <a:schemeClr val="tx1"/>
                  </a:solidFill>
                  <a:latin typeface="Arial Narrow" pitchFamily="34" charset="0"/>
                </a:endParaRPr>
              </a:p>
            </p:txBody>
          </p:sp>
          <p:sp>
            <p:nvSpPr>
              <p:cNvPr id="19" name="Rectangle 18">
                <a:extLst>
                  <a:ext uri="{FF2B5EF4-FFF2-40B4-BE49-F238E27FC236}">
                    <a16:creationId xmlns:a16="http://schemas.microsoft.com/office/drawing/2014/main" id="{09D310E6-4EA9-49CF-B0D2-1FE6C4E71549}"/>
                  </a:ext>
                </a:extLst>
              </p:cNvPr>
              <p:cNvSpPr/>
              <p:nvPr/>
            </p:nvSpPr>
            <p:spPr>
              <a:xfrm>
                <a:off x="2133738" y="2743604"/>
                <a:ext cx="838234" cy="77008"/>
              </a:xfrm>
              <a:prstGeom prst="rect">
                <a:avLst/>
              </a:prstGeom>
              <a:solidFill>
                <a:schemeClr val="tx1">
                  <a:lumMod val="65000"/>
                  <a:lumOff val="35000"/>
                </a:schemeClr>
              </a:solidFill>
              <a:ln>
                <a:solidFill>
                  <a:srgbClr val="595959"/>
                </a:solidFill>
              </a:ln>
              <a:effectLst>
                <a:outerShdw blurRad="44450" dist="27940" dir="5400000" algn="ctr">
                  <a:srgbClr val="000000">
                    <a:alpha val="32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sz="1400" b="1" dirty="0">
                  <a:solidFill>
                    <a:schemeClr val="bg1"/>
                  </a:solidFill>
                </a:endParaRPr>
              </a:p>
            </p:txBody>
          </p:sp>
          <p:sp>
            <p:nvSpPr>
              <p:cNvPr id="20" name="Rectangle 19">
                <a:extLst>
                  <a:ext uri="{FF2B5EF4-FFF2-40B4-BE49-F238E27FC236}">
                    <a16:creationId xmlns:a16="http://schemas.microsoft.com/office/drawing/2014/main" id="{2BCA8EBE-BE46-4C7E-9AF8-6942294BCECB}"/>
                  </a:ext>
                </a:extLst>
              </p:cNvPr>
              <p:cNvSpPr/>
              <p:nvPr/>
            </p:nvSpPr>
            <p:spPr>
              <a:xfrm>
                <a:off x="2133738" y="4953404"/>
                <a:ext cx="838234" cy="75335"/>
              </a:xfrm>
              <a:prstGeom prst="rect">
                <a:avLst/>
              </a:prstGeom>
              <a:solidFill>
                <a:srgbClr val="595959"/>
              </a:solidFill>
              <a:ln>
                <a:solidFill>
                  <a:srgbClr val="595959"/>
                </a:solidFill>
              </a:ln>
              <a:effectLst>
                <a:outerShdw blurRad="44450" dist="27940" dir="5400000" algn="ctr">
                  <a:srgbClr val="000000">
                    <a:alpha val="32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sz="1400" b="1" dirty="0">
                  <a:solidFill>
                    <a:schemeClr val="bg1"/>
                  </a:solidFill>
                </a:endParaRPr>
              </a:p>
            </p:txBody>
          </p:sp>
        </p:grpSp>
        <p:grpSp>
          <p:nvGrpSpPr>
            <p:cNvPr id="11" name="Group 34">
              <a:extLst>
                <a:ext uri="{FF2B5EF4-FFF2-40B4-BE49-F238E27FC236}">
                  <a16:creationId xmlns:a16="http://schemas.microsoft.com/office/drawing/2014/main" id="{CD4E92A8-1C85-4C2A-B364-5A52488292D6}"/>
                </a:ext>
              </a:extLst>
            </p:cNvPr>
            <p:cNvGrpSpPr>
              <a:grpSpLocks/>
            </p:cNvGrpSpPr>
            <p:nvPr/>
          </p:nvGrpSpPr>
          <p:grpSpPr bwMode="auto">
            <a:xfrm>
              <a:off x="5264818" y="2607879"/>
              <a:ext cx="2030329" cy="2167759"/>
              <a:chOff x="6400800" y="2743200"/>
              <a:chExt cx="838200" cy="2286000"/>
            </a:xfrm>
          </p:grpSpPr>
          <p:sp>
            <p:nvSpPr>
              <p:cNvPr id="15" name="Rectangle 14">
                <a:extLst>
                  <a:ext uri="{FF2B5EF4-FFF2-40B4-BE49-F238E27FC236}">
                    <a16:creationId xmlns:a16="http://schemas.microsoft.com/office/drawing/2014/main" id="{72AB99BA-CC5B-4E21-BC8F-7ACB7FA9835B}"/>
                  </a:ext>
                </a:extLst>
              </p:cNvPr>
              <p:cNvSpPr/>
              <p:nvPr/>
            </p:nvSpPr>
            <p:spPr>
              <a:xfrm>
                <a:off x="6476549" y="2751975"/>
                <a:ext cx="686185" cy="2273415"/>
              </a:xfrm>
              <a:prstGeom prst="rect">
                <a:avLst/>
              </a:prstGeom>
              <a:gradFill flip="none" rotWithShape="1">
                <a:gsLst>
                  <a:gs pos="0">
                    <a:srgbClr val="336699"/>
                  </a:gs>
                  <a:gs pos="100000">
                    <a:srgbClr val="336699"/>
                  </a:gs>
                  <a:gs pos="50000">
                    <a:schemeClr val="bg1"/>
                  </a:gs>
                </a:gsLst>
                <a:lin ang="0" scaled="1"/>
                <a:tileRect/>
              </a:gradFill>
              <a:ln>
                <a:noFill/>
              </a:ln>
              <a:effectLst>
                <a:outerShdw blurRad="44450" dist="27940" dir="5400000" algn="ctr">
                  <a:srgbClr val="000000">
                    <a:alpha val="32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1600" b="1" dirty="0">
                    <a:solidFill>
                      <a:schemeClr val="tx1"/>
                    </a:solidFill>
                  </a:rPr>
                  <a:t>Jidoka</a:t>
                </a:r>
              </a:p>
              <a:p>
                <a:pPr algn="ctr">
                  <a:defRPr/>
                </a:pPr>
                <a:endParaRPr lang="en-US" sz="900" b="1" dirty="0">
                  <a:solidFill>
                    <a:schemeClr val="tx1"/>
                  </a:solidFill>
                </a:endParaRPr>
              </a:p>
              <a:p>
                <a:pPr algn="ctr">
                  <a:buFontTx/>
                  <a:buChar char="•"/>
                  <a:defRPr/>
                </a:pPr>
                <a:r>
                  <a:rPr lang="en-US" sz="1400" dirty="0">
                    <a:solidFill>
                      <a:schemeClr val="tx1"/>
                    </a:solidFill>
                    <a:latin typeface="Arial Narrow" pitchFamily="34" charset="0"/>
                  </a:rPr>
                  <a:t> Separate man &amp; </a:t>
                </a:r>
              </a:p>
              <a:p>
                <a:pPr algn="ctr">
                  <a:defRPr/>
                </a:pPr>
                <a:r>
                  <a:rPr lang="en-US" sz="1400" dirty="0">
                    <a:solidFill>
                      <a:schemeClr val="tx1"/>
                    </a:solidFill>
                    <a:latin typeface="Arial Narrow" pitchFamily="34" charset="0"/>
                  </a:rPr>
                  <a:t> machine work</a:t>
                </a:r>
              </a:p>
              <a:p>
                <a:pPr algn="ctr">
                  <a:buFontTx/>
                  <a:buChar char="•"/>
                  <a:defRPr/>
                </a:pPr>
                <a:r>
                  <a:rPr lang="en-US" sz="1400" dirty="0">
                    <a:solidFill>
                      <a:schemeClr val="tx1"/>
                    </a:solidFill>
                    <a:latin typeface="Arial Narrow" pitchFamily="34" charset="0"/>
                  </a:rPr>
                  <a:t> Abnormality Identification</a:t>
                </a:r>
              </a:p>
              <a:p>
                <a:pPr algn="ctr">
                  <a:buFontTx/>
                  <a:buChar char="•"/>
                  <a:defRPr/>
                </a:pPr>
                <a:r>
                  <a:rPr lang="en-US" sz="1400" dirty="0">
                    <a:solidFill>
                      <a:schemeClr val="tx1"/>
                    </a:solidFill>
                    <a:latin typeface="Arial Narrow" pitchFamily="34" charset="0"/>
                  </a:rPr>
                  <a:t> Poka yoke</a:t>
                </a:r>
              </a:p>
              <a:p>
                <a:pPr algn="ctr">
                  <a:buFontTx/>
                  <a:buChar char="•"/>
                  <a:defRPr/>
                </a:pPr>
                <a:r>
                  <a:rPr lang="en-US" sz="1400" dirty="0">
                    <a:solidFill>
                      <a:schemeClr val="tx1"/>
                    </a:solidFill>
                    <a:latin typeface="Arial Narrow" pitchFamily="34" charset="0"/>
                    <a:cs typeface="Arial" pitchFamily="34" charset="0"/>
                  </a:rPr>
                  <a:t> Visual Control</a:t>
                </a:r>
              </a:p>
            </p:txBody>
          </p:sp>
          <p:sp>
            <p:nvSpPr>
              <p:cNvPr id="16" name="Rectangle 15">
                <a:extLst>
                  <a:ext uri="{FF2B5EF4-FFF2-40B4-BE49-F238E27FC236}">
                    <a16:creationId xmlns:a16="http://schemas.microsoft.com/office/drawing/2014/main" id="{B3E39022-D643-4720-8785-7E4A7254766E}"/>
                  </a:ext>
                </a:extLst>
              </p:cNvPr>
              <p:cNvSpPr/>
              <p:nvPr/>
            </p:nvSpPr>
            <p:spPr>
              <a:xfrm>
                <a:off x="6400524" y="2743604"/>
                <a:ext cx="838234" cy="77008"/>
              </a:xfrm>
              <a:prstGeom prst="rect">
                <a:avLst/>
              </a:prstGeom>
              <a:solidFill>
                <a:srgbClr val="595959"/>
              </a:solidFill>
              <a:ln>
                <a:solidFill>
                  <a:srgbClr val="595959"/>
                </a:solidFill>
              </a:ln>
              <a:effectLst>
                <a:outerShdw blurRad="44450" dist="27940" dir="5400000" algn="ctr">
                  <a:srgbClr val="000000">
                    <a:alpha val="32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sz="1400" b="1" dirty="0"/>
              </a:p>
            </p:txBody>
          </p:sp>
          <p:sp>
            <p:nvSpPr>
              <p:cNvPr id="17" name="Rectangle 16">
                <a:extLst>
                  <a:ext uri="{FF2B5EF4-FFF2-40B4-BE49-F238E27FC236}">
                    <a16:creationId xmlns:a16="http://schemas.microsoft.com/office/drawing/2014/main" id="{57553B3F-9604-4D6B-A030-C2CC6B1FC0DC}"/>
                  </a:ext>
                </a:extLst>
              </p:cNvPr>
              <p:cNvSpPr/>
              <p:nvPr/>
            </p:nvSpPr>
            <p:spPr>
              <a:xfrm>
                <a:off x="6400524" y="4953404"/>
                <a:ext cx="838234" cy="75335"/>
              </a:xfrm>
              <a:prstGeom prst="rect">
                <a:avLst/>
              </a:prstGeom>
              <a:solidFill>
                <a:srgbClr val="595959"/>
              </a:solidFill>
              <a:ln>
                <a:solidFill>
                  <a:schemeClr val="tx1">
                    <a:lumMod val="65000"/>
                    <a:lumOff val="35000"/>
                  </a:schemeClr>
                </a:solidFill>
              </a:ln>
              <a:effectLst>
                <a:outerShdw blurRad="44450" dist="27940" dir="5400000" algn="ctr">
                  <a:srgbClr val="000000">
                    <a:alpha val="32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sz="1400" b="1" dirty="0"/>
              </a:p>
            </p:txBody>
          </p:sp>
        </p:grpSp>
        <p:sp>
          <p:nvSpPr>
            <p:cNvPr id="12" name="TextBox 22">
              <a:extLst>
                <a:ext uri="{FF2B5EF4-FFF2-40B4-BE49-F238E27FC236}">
                  <a16:creationId xmlns:a16="http://schemas.microsoft.com/office/drawing/2014/main" id="{51B2990D-F577-4872-982C-C3DEA4C67575}"/>
                </a:ext>
              </a:extLst>
            </p:cNvPr>
            <p:cNvSpPr txBox="1">
              <a:spLocks noChangeArrowheads="1"/>
            </p:cNvSpPr>
            <p:nvPr/>
          </p:nvSpPr>
          <p:spPr bwMode="auto">
            <a:xfrm>
              <a:off x="2828424" y="1740776"/>
              <a:ext cx="3490049" cy="1077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Tahoma" panose="020B0604030504040204" pitchFamily="34" charset="0"/>
                  <a:cs typeface="Arial" panose="020B0604020202020204" pitchFamily="34" charset="0"/>
                </a:defRPr>
              </a:lvl1pPr>
              <a:lvl2pPr marL="742950" indent="-285750" eaLnBrk="0" hangingPunct="0">
                <a:defRPr>
                  <a:solidFill>
                    <a:schemeClr val="tx1"/>
                  </a:solidFill>
                  <a:latin typeface="Tahoma" panose="020B0604030504040204" pitchFamily="34" charset="0"/>
                  <a:cs typeface="Arial" panose="020B0604020202020204" pitchFamily="34" charset="0"/>
                </a:defRPr>
              </a:lvl2pPr>
              <a:lvl3pPr marL="1143000" indent="-228600" eaLnBrk="0" hangingPunct="0">
                <a:defRPr>
                  <a:solidFill>
                    <a:schemeClr val="tx1"/>
                  </a:solidFill>
                  <a:latin typeface="Tahoma" panose="020B0604030504040204" pitchFamily="34" charset="0"/>
                  <a:cs typeface="Arial" panose="020B0604020202020204" pitchFamily="34" charset="0"/>
                </a:defRPr>
              </a:lvl3pPr>
              <a:lvl4pPr marL="1600200" indent="-228600" eaLnBrk="0" hangingPunct="0">
                <a:defRPr>
                  <a:solidFill>
                    <a:schemeClr val="tx1"/>
                  </a:solidFill>
                  <a:latin typeface="Tahoma" panose="020B0604030504040204" pitchFamily="34" charset="0"/>
                  <a:cs typeface="Arial" panose="020B0604020202020204" pitchFamily="34" charset="0"/>
                </a:defRPr>
              </a:lvl4pPr>
              <a:lvl5pPr marL="2057400" indent="-228600" eaLnBrk="0" hangingPunct="0">
                <a:defRPr>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Tahoma" panose="020B0604030504040204" pitchFamily="34" charset="0"/>
                  <a:cs typeface="Arial" panose="020B0604020202020204" pitchFamily="34" charset="0"/>
                </a:defRPr>
              </a:lvl9pPr>
            </a:lstStyle>
            <a:p>
              <a:pPr algn="ctr" eaLnBrk="1" hangingPunct="1"/>
              <a:r>
                <a:rPr lang="en-US" altLang="en-US" sz="1600" b="1">
                  <a:solidFill>
                    <a:schemeClr val="bg1"/>
                  </a:solidFill>
                  <a:latin typeface="Arial" panose="020B0604020202020204" pitchFamily="34" charset="0"/>
                </a:rPr>
                <a:t>Goals: </a:t>
              </a:r>
            </a:p>
            <a:p>
              <a:pPr algn="ctr" eaLnBrk="1" hangingPunct="1"/>
              <a:r>
                <a:rPr lang="en-US" altLang="en-US" sz="1600">
                  <a:solidFill>
                    <a:schemeClr val="bg1"/>
                  </a:solidFill>
                  <a:latin typeface="Arial" panose="020B0604020202020204" pitchFamily="34" charset="0"/>
                </a:rPr>
                <a:t>highest quality, </a:t>
              </a:r>
            </a:p>
            <a:p>
              <a:pPr algn="ctr" eaLnBrk="1" hangingPunct="1"/>
              <a:r>
                <a:rPr lang="en-US" altLang="en-US" sz="1600">
                  <a:solidFill>
                    <a:schemeClr val="bg1"/>
                  </a:solidFill>
                  <a:latin typeface="Arial" panose="020B0604020202020204" pitchFamily="34" charset="0"/>
                </a:rPr>
                <a:t>lowest cost, shortest lead times</a:t>
              </a:r>
            </a:p>
            <a:p>
              <a:pPr eaLnBrk="1" hangingPunct="1"/>
              <a:endParaRPr lang="en-US" altLang="en-US" sz="1600">
                <a:solidFill>
                  <a:schemeClr val="bg1"/>
                </a:solidFill>
              </a:endParaRPr>
            </a:p>
          </p:txBody>
        </p:sp>
        <p:pic>
          <p:nvPicPr>
            <p:cNvPr id="13" name="Picture 2" descr="C:\Users\Allan BigMac\AppData\Local\Microsoft\Windows\Temporary Internet Files\Content.IE5\JT5XLPTL\MC900439612[1].png">
              <a:extLst>
                <a:ext uri="{FF2B5EF4-FFF2-40B4-BE49-F238E27FC236}">
                  <a16:creationId xmlns:a16="http://schemas.microsoft.com/office/drawing/2014/main" id="{369F13EA-5D03-450A-B86B-3B17260DBE2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581400" y="3282581"/>
              <a:ext cx="1971675" cy="14020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TextBox 25">
              <a:extLst>
                <a:ext uri="{FF2B5EF4-FFF2-40B4-BE49-F238E27FC236}">
                  <a16:creationId xmlns:a16="http://schemas.microsoft.com/office/drawing/2014/main" id="{43C6374A-50F2-49AF-AEE6-501A15D5C443}"/>
                </a:ext>
              </a:extLst>
            </p:cNvPr>
            <p:cNvSpPr txBox="1">
              <a:spLocks noChangeArrowheads="1"/>
            </p:cNvSpPr>
            <p:nvPr/>
          </p:nvSpPr>
          <p:spPr bwMode="auto">
            <a:xfrm>
              <a:off x="3810000" y="2819400"/>
              <a:ext cx="1563916"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Tahoma" panose="020B0604030504040204" pitchFamily="34" charset="0"/>
                  <a:cs typeface="Arial" panose="020B0604020202020204" pitchFamily="34" charset="0"/>
                </a:defRPr>
              </a:lvl1pPr>
              <a:lvl2pPr marL="742950" indent="-285750" eaLnBrk="0" hangingPunct="0">
                <a:defRPr>
                  <a:solidFill>
                    <a:schemeClr val="tx1"/>
                  </a:solidFill>
                  <a:latin typeface="Tahoma" panose="020B0604030504040204" pitchFamily="34" charset="0"/>
                  <a:cs typeface="Arial" panose="020B0604020202020204" pitchFamily="34" charset="0"/>
                </a:defRPr>
              </a:lvl2pPr>
              <a:lvl3pPr marL="1143000" indent="-228600" eaLnBrk="0" hangingPunct="0">
                <a:defRPr>
                  <a:solidFill>
                    <a:schemeClr val="tx1"/>
                  </a:solidFill>
                  <a:latin typeface="Tahoma" panose="020B0604030504040204" pitchFamily="34" charset="0"/>
                  <a:cs typeface="Arial" panose="020B0604020202020204" pitchFamily="34" charset="0"/>
                </a:defRPr>
              </a:lvl3pPr>
              <a:lvl4pPr marL="1600200" indent="-228600" eaLnBrk="0" hangingPunct="0">
                <a:defRPr>
                  <a:solidFill>
                    <a:schemeClr val="tx1"/>
                  </a:solidFill>
                  <a:latin typeface="Tahoma" panose="020B0604030504040204" pitchFamily="34" charset="0"/>
                  <a:cs typeface="Arial" panose="020B0604020202020204" pitchFamily="34" charset="0"/>
                </a:defRPr>
              </a:lvl4pPr>
              <a:lvl5pPr marL="2057400" indent="-228600" eaLnBrk="0" hangingPunct="0">
                <a:defRPr>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Tahoma" panose="020B0604030504040204" pitchFamily="34" charset="0"/>
                  <a:cs typeface="Arial" panose="020B0604020202020204" pitchFamily="34" charset="0"/>
                </a:defRPr>
              </a:lvl9pPr>
            </a:lstStyle>
            <a:p>
              <a:pPr algn="ctr" eaLnBrk="1" hangingPunct="1"/>
              <a:r>
                <a:rPr lang="en-US" altLang="en-US" sz="1600" b="1">
                  <a:solidFill>
                    <a:srgbClr val="000000"/>
                  </a:solidFill>
                  <a:latin typeface="Arial" panose="020B0604020202020204" pitchFamily="34" charset="0"/>
                </a:rPr>
                <a:t>Involvement</a:t>
              </a:r>
            </a:p>
          </p:txBody>
        </p:sp>
      </p:grpSp>
    </p:spTree>
    <p:extLst>
      <p:ext uri="{BB962C8B-B14F-4D97-AF65-F5344CB8AC3E}">
        <p14:creationId xmlns:p14="http://schemas.microsoft.com/office/powerpoint/2010/main" val="2296605867"/>
      </p:ext>
    </p:extLst>
  </p:cSld>
  <p:clrMapOvr>
    <a:masterClrMapping/>
  </p:clrMapOvr>
  <p:transition>
    <p:split orient="vert" dir="in"/>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3AE29F-FBF3-415B-8440-251725B31483}"/>
              </a:ext>
            </a:extLst>
          </p:cNvPr>
          <p:cNvSpPr>
            <a:spLocks noGrp="1"/>
          </p:cNvSpPr>
          <p:nvPr>
            <p:ph type="title"/>
          </p:nvPr>
        </p:nvSpPr>
        <p:spPr>
          <a:xfrm>
            <a:off x="702365" y="234530"/>
            <a:ext cx="8756373" cy="1325563"/>
          </a:xfrm>
        </p:spPr>
        <p:txBody>
          <a:bodyPr/>
          <a:lstStyle/>
          <a:p>
            <a:r>
              <a:rPr lang="en-US" altLang="en-US" dirty="0"/>
              <a:t>TPM is a Paradigm Shift</a:t>
            </a:r>
            <a:endParaRPr lang="en-ZW" dirty="0"/>
          </a:p>
        </p:txBody>
      </p:sp>
      <p:grpSp>
        <p:nvGrpSpPr>
          <p:cNvPr id="7" name="Group 1">
            <a:extLst>
              <a:ext uri="{FF2B5EF4-FFF2-40B4-BE49-F238E27FC236}">
                <a16:creationId xmlns:a16="http://schemas.microsoft.com/office/drawing/2014/main" id="{9265E7F6-C70F-4C21-8FAC-A1252634C03C}"/>
              </a:ext>
            </a:extLst>
          </p:cNvPr>
          <p:cNvGrpSpPr>
            <a:grpSpLocks/>
          </p:cNvGrpSpPr>
          <p:nvPr/>
        </p:nvGrpSpPr>
        <p:grpSpPr bwMode="auto">
          <a:xfrm>
            <a:off x="1694099" y="1930843"/>
            <a:ext cx="7813675" cy="4105275"/>
            <a:chOff x="643773" y="1828800"/>
            <a:chExt cx="7814427" cy="4104620"/>
          </a:xfrm>
        </p:grpSpPr>
        <p:sp>
          <p:nvSpPr>
            <p:cNvPr id="8" name="Text Box 12">
              <a:extLst>
                <a:ext uri="{FF2B5EF4-FFF2-40B4-BE49-F238E27FC236}">
                  <a16:creationId xmlns:a16="http://schemas.microsoft.com/office/drawing/2014/main" id="{16E05C0D-98DA-470F-A10B-83878E3A734B}"/>
                </a:ext>
              </a:extLst>
            </p:cNvPr>
            <p:cNvSpPr txBox="1">
              <a:spLocks noChangeArrowheads="1"/>
            </p:cNvSpPr>
            <p:nvPr/>
          </p:nvSpPr>
          <p:spPr bwMode="auto">
            <a:xfrm>
              <a:off x="1371600" y="5410200"/>
              <a:ext cx="228600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a:solidFill>
                    <a:schemeClr val="tx1"/>
                  </a:solidFill>
                  <a:latin typeface="Tahoma" panose="020B0604030504040204" pitchFamily="34" charset="0"/>
                  <a:cs typeface="Arial" panose="020B0604020202020204" pitchFamily="34" charset="0"/>
                </a:defRPr>
              </a:lvl1pPr>
              <a:lvl2pPr marL="742950" indent="-285750" eaLnBrk="0" hangingPunct="0">
                <a:defRPr>
                  <a:solidFill>
                    <a:schemeClr val="tx1"/>
                  </a:solidFill>
                  <a:latin typeface="Tahoma" panose="020B0604030504040204" pitchFamily="34" charset="0"/>
                  <a:cs typeface="Arial" panose="020B0604020202020204" pitchFamily="34" charset="0"/>
                </a:defRPr>
              </a:lvl2pPr>
              <a:lvl3pPr marL="1143000" indent="-228600" eaLnBrk="0" hangingPunct="0">
                <a:defRPr>
                  <a:solidFill>
                    <a:schemeClr val="tx1"/>
                  </a:solidFill>
                  <a:latin typeface="Tahoma" panose="020B0604030504040204" pitchFamily="34" charset="0"/>
                  <a:cs typeface="Arial" panose="020B0604020202020204" pitchFamily="34" charset="0"/>
                </a:defRPr>
              </a:lvl3pPr>
              <a:lvl4pPr marL="1600200" indent="-228600" eaLnBrk="0" hangingPunct="0">
                <a:defRPr>
                  <a:solidFill>
                    <a:schemeClr val="tx1"/>
                  </a:solidFill>
                  <a:latin typeface="Tahoma" panose="020B0604030504040204" pitchFamily="34" charset="0"/>
                  <a:cs typeface="Arial" panose="020B0604020202020204" pitchFamily="34" charset="0"/>
                </a:defRPr>
              </a:lvl4pPr>
              <a:lvl5pPr marL="2057400" indent="-228600" eaLnBrk="0" hangingPunct="0">
                <a:defRPr>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Tahoma" panose="020B0604030504040204" pitchFamily="34" charset="0"/>
                  <a:cs typeface="Arial" panose="020B0604020202020204" pitchFamily="34" charset="0"/>
                </a:defRPr>
              </a:lvl9pPr>
            </a:lstStyle>
            <a:p>
              <a:pPr eaLnBrk="1" hangingPunct="1"/>
              <a:r>
                <a:rPr lang="en-US" altLang="en-US" sz="2800" b="1">
                  <a:solidFill>
                    <a:srgbClr val="DD5205"/>
                  </a:solidFill>
                  <a:latin typeface="Arial" panose="020B0604020202020204" pitchFamily="34" charset="0"/>
                </a:rPr>
                <a:t>Old Attitude</a:t>
              </a:r>
            </a:p>
          </p:txBody>
        </p:sp>
        <p:sp>
          <p:nvSpPr>
            <p:cNvPr id="9" name="Text Box 13">
              <a:extLst>
                <a:ext uri="{FF2B5EF4-FFF2-40B4-BE49-F238E27FC236}">
                  <a16:creationId xmlns:a16="http://schemas.microsoft.com/office/drawing/2014/main" id="{824AAB45-30F9-4A67-A3B6-BF8C90D7C441}"/>
                </a:ext>
              </a:extLst>
            </p:cNvPr>
            <p:cNvSpPr txBox="1">
              <a:spLocks noChangeArrowheads="1"/>
            </p:cNvSpPr>
            <p:nvPr/>
          </p:nvSpPr>
          <p:spPr bwMode="auto">
            <a:xfrm>
              <a:off x="5735270" y="5410200"/>
              <a:ext cx="2519422"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a:solidFill>
                    <a:schemeClr val="tx1"/>
                  </a:solidFill>
                  <a:latin typeface="Tahoma" panose="020B0604030504040204" pitchFamily="34" charset="0"/>
                  <a:cs typeface="Arial" panose="020B0604020202020204" pitchFamily="34" charset="0"/>
                </a:defRPr>
              </a:lvl1pPr>
              <a:lvl2pPr marL="742950" indent="-285750" eaLnBrk="0" hangingPunct="0">
                <a:defRPr>
                  <a:solidFill>
                    <a:schemeClr val="tx1"/>
                  </a:solidFill>
                  <a:latin typeface="Tahoma" panose="020B0604030504040204" pitchFamily="34" charset="0"/>
                  <a:cs typeface="Arial" panose="020B0604020202020204" pitchFamily="34" charset="0"/>
                </a:defRPr>
              </a:lvl2pPr>
              <a:lvl3pPr marL="1143000" indent="-228600" eaLnBrk="0" hangingPunct="0">
                <a:defRPr>
                  <a:solidFill>
                    <a:schemeClr val="tx1"/>
                  </a:solidFill>
                  <a:latin typeface="Tahoma" panose="020B0604030504040204" pitchFamily="34" charset="0"/>
                  <a:cs typeface="Arial" panose="020B0604020202020204" pitchFamily="34" charset="0"/>
                </a:defRPr>
              </a:lvl3pPr>
              <a:lvl4pPr marL="1600200" indent="-228600" eaLnBrk="0" hangingPunct="0">
                <a:defRPr>
                  <a:solidFill>
                    <a:schemeClr val="tx1"/>
                  </a:solidFill>
                  <a:latin typeface="Tahoma" panose="020B0604030504040204" pitchFamily="34" charset="0"/>
                  <a:cs typeface="Arial" panose="020B0604020202020204" pitchFamily="34" charset="0"/>
                </a:defRPr>
              </a:lvl4pPr>
              <a:lvl5pPr marL="2057400" indent="-228600" eaLnBrk="0" hangingPunct="0">
                <a:defRPr>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Tahoma" panose="020B0604030504040204" pitchFamily="34" charset="0"/>
                  <a:cs typeface="Arial" panose="020B0604020202020204" pitchFamily="34" charset="0"/>
                </a:defRPr>
              </a:lvl9pPr>
            </a:lstStyle>
            <a:p>
              <a:pPr algn="ctr" eaLnBrk="1" hangingPunct="1"/>
              <a:r>
                <a:rPr lang="en-US" altLang="en-US" sz="2800" b="1">
                  <a:solidFill>
                    <a:srgbClr val="DD5205"/>
                  </a:solidFill>
                  <a:latin typeface="Arial" panose="020B0604020202020204" pitchFamily="34" charset="0"/>
                </a:rPr>
                <a:t>TPM Attitude</a:t>
              </a:r>
            </a:p>
          </p:txBody>
        </p:sp>
        <p:sp>
          <p:nvSpPr>
            <p:cNvPr id="10" name="Text Box 14">
              <a:extLst>
                <a:ext uri="{FF2B5EF4-FFF2-40B4-BE49-F238E27FC236}">
                  <a16:creationId xmlns:a16="http://schemas.microsoft.com/office/drawing/2014/main" id="{3626F524-1EC5-4613-8AA5-5BA36226B95A}"/>
                </a:ext>
              </a:extLst>
            </p:cNvPr>
            <p:cNvSpPr txBox="1">
              <a:spLocks noChangeArrowheads="1"/>
            </p:cNvSpPr>
            <p:nvPr/>
          </p:nvSpPr>
          <p:spPr bwMode="auto">
            <a:xfrm>
              <a:off x="1067798" y="4343400"/>
              <a:ext cx="768159"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eaLnBrk="0" hangingPunct="0">
                <a:defRPr>
                  <a:solidFill>
                    <a:schemeClr val="tx1"/>
                  </a:solidFill>
                  <a:latin typeface="Tahoma" panose="020B0604030504040204" pitchFamily="34" charset="0"/>
                  <a:cs typeface="Arial" panose="020B0604020202020204" pitchFamily="34" charset="0"/>
                </a:defRPr>
              </a:lvl1pPr>
              <a:lvl2pPr marL="742950" indent="-285750" eaLnBrk="0" hangingPunct="0">
                <a:defRPr>
                  <a:solidFill>
                    <a:schemeClr val="tx1"/>
                  </a:solidFill>
                  <a:latin typeface="Tahoma" panose="020B0604030504040204" pitchFamily="34" charset="0"/>
                  <a:cs typeface="Arial" panose="020B0604020202020204" pitchFamily="34" charset="0"/>
                </a:defRPr>
              </a:lvl2pPr>
              <a:lvl3pPr marL="1143000" indent="-228600" eaLnBrk="0" hangingPunct="0">
                <a:defRPr>
                  <a:solidFill>
                    <a:schemeClr val="tx1"/>
                  </a:solidFill>
                  <a:latin typeface="Tahoma" panose="020B0604030504040204" pitchFamily="34" charset="0"/>
                  <a:cs typeface="Arial" panose="020B0604020202020204" pitchFamily="34" charset="0"/>
                </a:defRPr>
              </a:lvl3pPr>
              <a:lvl4pPr marL="1600200" indent="-228600" eaLnBrk="0" hangingPunct="0">
                <a:defRPr>
                  <a:solidFill>
                    <a:schemeClr val="tx1"/>
                  </a:solidFill>
                  <a:latin typeface="Tahoma" panose="020B0604030504040204" pitchFamily="34" charset="0"/>
                  <a:cs typeface="Arial" panose="020B0604020202020204" pitchFamily="34" charset="0"/>
                </a:defRPr>
              </a:lvl4pPr>
              <a:lvl5pPr marL="2057400" indent="-228600" eaLnBrk="0" hangingPunct="0">
                <a:defRPr>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Tahoma" panose="020B0604030504040204" pitchFamily="34" charset="0"/>
                  <a:cs typeface="Arial" panose="020B0604020202020204" pitchFamily="34" charset="0"/>
                </a:defRPr>
              </a:lvl9pPr>
            </a:lstStyle>
            <a:p>
              <a:pPr algn="ctr" eaLnBrk="1" hangingPunct="1"/>
              <a:r>
                <a:rPr lang="en-US" altLang="en-US" sz="2000" b="1">
                  <a:latin typeface="Arial" panose="020B0604020202020204" pitchFamily="34" charset="0"/>
                </a:rPr>
                <a:t>I use</a:t>
              </a:r>
            </a:p>
          </p:txBody>
        </p:sp>
        <p:sp>
          <p:nvSpPr>
            <p:cNvPr id="11" name="Text Box 15">
              <a:extLst>
                <a:ext uri="{FF2B5EF4-FFF2-40B4-BE49-F238E27FC236}">
                  <a16:creationId xmlns:a16="http://schemas.microsoft.com/office/drawing/2014/main" id="{73A0E5FD-2ECB-4DE0-A358-0FEAE6AE271E}"/>
                </a:ext>
              </a:extLst>
            </p:cNvPr>
            <p:cNvSpPr txBox="1">
              <a:spLocks noChangeArrowheads="1"/>
            </p:cNvSpPr>
            <p:nvPr/>
          </p:nvSpPr>
          <p:spPr bwMode="auto">
            <a:xfrm>
              <a:off x="3012816" y="4267200"/>
              <a:ext cx="1635384"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eaLnBrk="0" hangingPunct="0">
                <a:defRPr>
                  <a:solidFill>
                    <a:schemeClr val="tx1"/>
                  </a:solidFill>
                  <a:latin typeface="Tahoma" panose="020B0604030504040204" pitchFamily="34" charset="0"/>
                  <a:cs typeface="Arial" panose="020B0604020202020204" pitchFamily="34" charset="0"/>
                </a:defRPr>
              </a:lvl1pPr>
              <a:lvl2pPr marL="742950" indent="-285750" eaLnBrk="0" hangingPunct="0">
                <a:defRPr>
                  <a:solidFill>
                    <a:schemeClr val="tx1"/>
                  </a:solidFill>
                  <a:latin typeface="Tahoma" panose="020B0604030504040204" pitchFamily="34" charset="0"/>
                  <a:cs typeface="Arial" panose="020B0604020202020204" pitchFamily="34" charset="0"/>
                </a:defRPr>
              </a:lvl2pPr>
              <a:lvl3pPr marL="1143000" indent="-228600" eaLnBrk="0" hangingPunct="0">
                <a:defRPr>
                  <a:solidFill>
                    <a:schemeClr val="tx1"/>
                  </a:solidFill>
                  <a:latin typeface="Tahoma" panose="020B0604030504040204" pitchFamily="34" charset="0"/>
                  <a:cs typeface="Arial" panose="020B0604020202020204" pitchFamily="34" charset="0"/>
                </a:defRPr>
              </a:lvl3pPr>
              <a:lvl4pPr marL="1600200" indent="-228600" eaLnBrk="0" hangingPunct="0">
                <a:defRPr>
                  <a:solidFill>
                    <a:schemeClr val="tx1"/>
                  </a:solidFill>
                  <a:latin typeface="Tahoma" panose="020B0604030504040204" pitchFamily="34" charset="0"/>
                  <a:cs typeface="Arial" panose="020B0604020202020204" pitchFamily="34" charset="0"/>
                </a:defRPr>
              </a:lvl4pPr>
              <a:lvl5pPr marL="2057400" indent="-228600" eaLnBrk="0" hangingPunct="0">
                <a:defRPr>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Tahoma" panose="020B0604030504040204" pitchFamily="34" charset="0"/>
                  <a:cs typeface="Arial" panose="020B0604020202020204" pitchFamily="34" charset="0"/>
                </a:defRPr>
              </a:lvl9pPr>
            </a:lstStyle>
            <a:p>
              <a:pPr algn="ctr" eaLnBrk="1" hangingPunct="1"/>
              <a:r>
                <a:rPr lang="en-US" altLang="en-US" sz="2000" b="1">
                  <a:latin typeface="Arial" panose="020B0604020202020204" pitchFamily="34" charset="0"/>
                </a:rPr>
                <a:t>I maintain &amp;</a:t>
              </a:r>
            </a:p>
            <a:p>
              <a:pPr algn="ctr" eaLnBrk="1" hangingPunct="1"/>
              <a:r>
                <a:rPr lang="en-US" altLang="en-US" sz="2000" b="1">
                  <a:latin typeface="Arial" panose="020B0604020202020204" pitchFamily="34" charset="0"/>
                </a:rPr>
                <a:t>I fix</a:t>
              </a:r>
            </a:p>
          </p:txBody>
        </p:sp>
        <p:sp>
          <p:nvSpPr>
            <p:cNvPr id="12" name="Text Box 16">
              <a:extLst>
                <a:ext uri="{FF2B5EF4-FFF2-40B4-BE49-F238E27FC236}">
                  <a16:creationId xmlns:a16="http://schemas.microsoft.com/office/drawing/2014/main" id="{7B3516B1-D328-4C8A-9037-3736BEDAE40B}"/>
                </a:ext>
              </a:extLst>
            </p:cNvPr>
            <p:cNvSpPr txBox="1">
              <a:spLocks noChangeArrowheads="1"/>
            </p:cNvSpPr>
            <p:nvPr/>
          </p:nvSpPr>
          <p:spPr bwMode="auto">
            <a:xfrm>
              <a:off x="6019800" y="4343400"/>
              <a:ext cx="182880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a:solidFill>
                    <a:schemeClr val="tx1"/>
                  </a:solidFill>
                  <a:latin typeface="Tahoma" panose="020B0604030504040204" pitchFamily="34" charset="0"/>
                  <a:cs typeface="Arial" panose="020B0604020202020204" pitchFamily="34" charset="0"/>
                </a:defRPr>
              </a:lvl1pPr>
              <a:lvl2pPr marL="742950" indent="-285750" eaLnBrk="0" hangingPunct="0">
                <a:defRPr>
                  <a:solidFill>
                    <a:schemeClr val="tx1"/>
                  </a:solidFill>
                  <a:latin typeface="Tahoma" panose="020B0604030504040204" pitchFamily="34" charset="0"/>
                  <a:cs typeface="Arial" panose="020B0604020202020204" pitchFamily="34" charset="0"/>
                </a:defRPr>
              </a:lvl2pPr>
              <a:lvl3pPr marL="1143000" indent="-228600" eaLnBrk="0" hangingPunct="0">
                <a:defRPr>
                  <a:solidFill>
                    <a:schemeClr val="tx1"/>
                  </a:solidFill>
                  <a:latin typeface="Tahoma" panose="020B0604030504040204" pitchFamily="34" charset="0"/>
                  <a:cs typeface="Arial" panose="020B0604020202020204" pitchFamily="34" charset="0"/>
                </a:defRPr>
              </a:lvl3pPr>
              <a:lvl4pPr marL="1600200" indent="-228600" eaLnBrk="0" hangingPunct="0">
                <a:defRPr>
                  <a:solidFill>
                    <a:schemeClr val="tx1"/>
                  </a:solidFill>
                  <a:latin typeface="Tahoma" panose="020B0604030504040204" pitchFamily="34" charset="0"/>
                  <a:cs typeface="Arial" panose="020B0604020202020204" pitchFamily="34" charset="0"/>
                </a:defRPr>
              </a:lvl4pPr>
              <a:lvl5pPr marL="2057400" indent="-228600" eaLnBrk="0" hangingPunct="0">
                <a:defRPr>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Tahoma" panose="020B0604030504040204" pitchFamily="34" charset="0"/>
                  <a:cs typeface="Arial" panose="020B0604020202020204" pitchFamily="34" charset="0"/>
                </a:defRPr>
              </a:lvl9pPr>
            </a:lstStyle>
            <a:p>
              <a:pPr algn="ctr" eaLnBrk="1" hangingPunct="1"/>
              <a:r>
                <a:rPr lang="en-US" altLang="en-US" sz="2000" b="1">
                  <a:latin typeface="Arial" panose="020B0604020202020204" pitchFamily="34" charset="0"/>
                </a:rPr>
                <a:t>We maintain</a:t>
              </a:r>
            </a:p>
          </p:txBody>
        </p:sp>
        <p:sp>
          <p:nvSpPr>
            <p:cNvPr id="13" name="Oval 3">
              <a:extLst>
                <a:ext uri="{FF2B5EF4-FFF2-40B4-BE49-F238E27FC236}">
                  <a16:creationId xmlns:a16="http://schemas.microsoft.com/office/drawing/2014/main" id="{5C160C58-579B-4015-B71A-45A90CAC2E58}"/>
                </a:ext>
              </a:extLst>
            </p:cNvPr>
            <p:cNvSpPr>
              <a:spLocks noChangeArrowheads="1"/>
            </p:cNvSpPr>
            <p:nvPr/>
          </p:nvSpPr>
          <p:spPr bwMode="auto">
            <a:xfrm>
              <a:off x="2916767" y="2245788"/>
              <a:ext cx="1655233" cy="1620474"/>
            </a:xfrm>
            <a:prstGeom prst="ellipse">
              <a:avLst/>
            </a:prstGeom>
            <a:solidFill>
              <a:srgbClr val="0099CC">
                <a:alpha val="74901"/>
              </a:srgbClr>
            </a:solidFill>
            <a:ln>
              <a:noFill/>
            </a:ln>
            <a:extLst>
              <a:ext uri="{91240B29-F687-4F45-9708-019B960494DF}">
                <a14:hiddenLine xmlns:a14="http://schemas.microsoft.com/office/drawing/2010/main" w="38100">
                  <a:solidFill>
                    <a:srgbClr val="000000"/>
                  </a:solidFill>
                  <a:round/>
                  <a:headEnd/>
                  <a:tailEnd/>
                </a14:hiddenLine>
              </a:ext>
            </a:extLst>
          </p:spPr>
          <p:txBody>
            <a:bodyPr wrap="none" anchor="ctr"/>
            <a:lstStyle>
              <a:lvl1pPr eaLnBrk="0" hangingPunct="0">
                <a:defRPr>
                  <a:solidFill>
                    <a:schemeClr val="tx1"/>
                  </a:solidFill>
                  <a:latin typeface="Tahoma" panose="020B0604030504040204" pitchFamily="34" charset="0"/>
                  <a:cs typeface="Arial" panose="020B0604020202020204" pitchFamily="34" charset="0"/>
                </a:defRPr>
              </a:lvl1pPr>
              <a:lvl2pPr marL="742950" indent="-285750" eaLnBrk="0" hangingPunct="0">
                <a:defRPr>
                  <a:solidFill>
                    <a:schemeClr val="tx1"/>
                  </a:solidFill>
                  <a:latin typeface="Tahoma" panose="020B0604030504040204" pitchFamily="34" charset="0"/>
                  <a:cs typeface="Arial" panose="020B0604020202020204" pitchFamily="34" charset="0"/>
                </a:defRPr>
              </a:lvl2pPr>
              <a:lvl3pPr marL="1143000" indent="-228600" eaLnBrk="0" hangingPunct="0">
                <a:defRPr>
                  <a:solidFill>
                    <a:schemeClr val="tx1"/>
                  </a:solidFill>
                  <a:latin typeface="Tahoma" panose="020B0604030504040204" pitchFamily="34" charset="0"/>
                  <a:cs typeface="Arial" panose="020B0604020202020204" pitchFamily="34" charset="0"/>
                </a:defRPr>
              </a:lvl3pPr>
              <a:lvl4pPr marL="1600200" indent="-228600" eaLnBrk="0" hangingPunct="0">
                <a:defRPr>
                  <a:solidFill>
                    <a:schemeClr val="tx1"/>
                  </a:solidFill>
                  <a:latin typeface="Tahoma" panose="020B0604030504040204" pitchFamily="34" charset="0"/>
                  <a:cs typeface="Arial" panose="020B0604020202020204" pitchFamily="34" charset="0"/>
                </a:defRPr>
              </a:lvl4pPr>
              <a:lvl5pPr marL="2057400" indent="-228600" eaLnBrk="0" hangingPunct="0">
                <a:defRPr>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Tahoma" panose="020B0604030504040204" pitchFamily="34" charset="0"/>
                  <a:cs typeface="Arial" panose="020B0604020202020204" pitchFamily="34" charset="0"/>
                </a:defRPr>
              </a:lvl9pPr>
            </a:lstStyle>
            <a:p>
              <a:pPr eaLnBrk="1" hangingPunct="1"/>
              <a:endParaRPr lang="en-US" altLang="en-US" sz="1200" b="1">
                <a:latin typeface="Arial" panose="020B0604020202020204" pitchFamily="34" charset="0"/>
              </a:endParaRPr>
            </a:p>
          </p:txBody>
        </p:sp>
        <p:sp>
          <p:nvSpPr>
            <p:cNvPr id="14" name="Line 4">
              <a:extLst>
                <a:ext uri="{FF2B5EF4-FFF2-40B4-BE49-F238E27FC236}">
                  <a16:creationId xmlns:a16="http://schemas.microsoft.com/office/drawing/2014/main" id="{76E1D2C0-29AB-4841-8080-EB29C0F0A9BB}"/>
                </a:ext>
              </a:extLst>
            </p:cNvPr>
            <p:cNvSpPr>
              <a:spLocks noChangeShapeType="1"/>
            </p:cNvSpPr>
            <p:nvPr/>
          </p:nvSpPr>
          <p:spPr bwMode="auto">
            <a:xfrm>
              <a:off x="2628339" y="1828800"/>
              <a:ext cx="0" cy="2818950"/>
            </a:xfrm>
            <a:prstGeom prst="line">
              <a:avLst/>
            </a:prstGeom>
            <a:noFill/>
            <a:ln w="76200">
              <a:solidFill>
                <a:schemeClr val="bg1">
                  <a:lumMod val="65000"/>
                </a:schemeClr>
              </a:solidFill>
              <a:round/>
              <a:headEnd/>
              <a:tailEnd/>
            </a:ln>
          </p:spPr>
          <p:txBody>
            <a:bodyPr/>
            <a:lstStyle/>
            <a:p>
              <a:pPr>
                <a:defRPr/>
              </a:pPr>
              <a:endParaRPr lang="en-US">
                <a:latin typeface="Arial" pitchFamily="34" charset="0"/>
              </a:endParaRPr>
            </a:p>
          </p:txBody>
        </p:sp>
        <p:sp>
          <p:nvSpPr>
            <p:cNvPr id="15" name="Text Box 6">
              <a:extLst>
                <a:ext uri="{FF2B5EF4-FFF2-40B4-BE49-F238E27FC236}">
                  <a16:creationId xmlns:a16="http://schemas.microsoft.com/office/drawing/2014/main" id="{10DB1D14-BEA0-4364-A1C3-1721D0F47C7E}"/>
                </a:ext>
              </a:extLst>
            </p:cNvPr>
            <p:cNvSpPr txBox="1">
              <a:spLocks noChangeArrowheads="1"/>
            </p:cNvSpPr>
            <p:nvPr/>
          </p:nvSpPr>
          <p:spPr bwMode="auto">
            <a:xfrm>
              <a:off x="3032388" y="2879887"/>
              <a:ext cx="1426994"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eaLnBrk="0" hangingPunct="0">
                <a:defRPr>
                  <a:solidFill>
                    <a:schemeClr val="tx1"/>
                  </a:solidFill>
                  <a:latin typeface="Tahoma" panose="020B0604030504040204" pitchFamily="34" charset="0"/>
                  <a:cs typeface="Arial" panose="020B0604020202020204" pitchFamily="34" charset="0"/>
                </a:defRPr>
              </a:lvl1pPr>
              <a:lvl2pPr marL="742950" indent="-285750" eaLnBrk="0" hangingPunct="0">
                <a:defRPr>
                  <a:solidFill>
                    <a:schemeClr val="tx1"/>
                  </a:solidFill>
                  <a:latin typeface="Tahoma" panose="020B0604030504040204" pitchFamily="34" charset="0"/>
                  <a:cs typeface="Arial" panose="020B0604020202020204" pitchFamily="34" charset="0"/>
                </a:defRPr>
              </a:lvl2pPr>
              <a:lvl3pPr marL="1143000" indent="-228600" eaLnBrk="0" hangingPunct="0">
                <a:defRPr>
                  <a:solidFill>
                    <a:schemeClr val="tx1"/>
                  </a:solidFill>
                  <a:latin typeface="Tahoma" panose="020B0604030504040204" pitchFamily="34" charset="0"/>
                  <a:cs typeface="Arial" panose="020B0604020202020204" pitchFamily="34" charset="0"/>
                </a:defRPr>
              </a:lvl3pPr>
              <a:lvl4pPr marL="1600200" indent="-228600" eaLnBrk="0" hangingPunct="0">
                <a:defRPr>
                  <a:solidFill>
                    <a:schemeClr val="tx1"/>
                  </a:solidFill>
                  <a:latin typeface="Tahoma" panose="020B0604030504040204" pitchFamily="34" charset="0"/>
                  <a:cs typeface="Arial" panose="020B0604020202020204" pitchFamily="34" charset="0"/>
                </a:defRPr>
              </a:lvl4pPr>
              <a:lvl5pPr marL="2057400" indent="-228600" eaLnBrk="0" hangingPunct="0">
                <a:defRPr>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Tahoma" panose="020B0604030504040204" pitchFamily="34" charset="0"/>
                  <a:cs typeface="Arial" panose="020B0604020202020204" pitchFamily="34" charset="0"/>
                </a:defRPr>
              </a:lvl9pPr>
            </a:lstStyle>
            <a:p>
              <a:pPr algn="ctr" eaLnBrk="1" hangingPunct="1"/>
              <a:r>
                <a:rPr lang="en-US" altLang="en-US" sz="1600" b="1">
                  <a:latin typeface="Arial" panose="020B0604020202020204" pitchFamily="34" charset="0"/>
                </a:rPr>
                <a:t>Maintenance</a:t>
              </a:r>
            </a:p>
          </p:txBody>
        </p:sp>
        <p:sp>
          <p:nvSpPr>
            <p:cNvPr id="16" name="Oval 7">
              <a:extLst>
                <a:ext uri="{FF2B5EF4-FFF2-40B4-BE49-F238E27FC236}">
                  <a16:creationId xmlns:a16="http://schemas.microsoft.com/office/drawing/2014/main" id="{A0FEA3D3-0565-43F1-B7EB-7F1417B44BD7}"/>
                </a:ext>
              </a:extLst>
            </p:cNvPr>
            <p:cNvSpPr>
              <a:spLocks noChangeArrowheads="1"/>
            </p:cNvSpPr>
            <p:nvPr/>
          </p:nvSpPr>
          <p:spPr bwMode="auto">
            <a:xfrm>
              <a:off x="685800" y="2245788"/>
              <a:ext cx="1655233" cy="1620474"/>
            </a:xfrm>
            <a:prstGeom prst="ellipse">
              <a:avLst/>
            </a:prstGeom>
            <a:solidFill>
              <a:srgbClr val="F95D07">
                <a:alpha val="74901"/>
              </a:srgbClr>
            </a:solidFill>
            <a:ln>
              <a:noFill/>
            </a:ln>
            <a:extLst>
              <a:ext uri="{91240B29-F687-4F45-9708-019B960494DF}">
                <a14:hiddenLine xmlns:a14="http://schemas.microsoft.com/office/drawing/2010/main" w="38100">
                  <a:solidFill>
                    <a:srgbClr val="000000"/>
                  </a:solidFill>
                  <a:round/>
                  <a:headEnd/>
                  <a:tailEnd/>
                </a14:hiddenLine>
              </a:ext>
            </a:extLst>
          </p:spPr>
          <p:txBody>
            <a:bodyPr wrap="none" anchor="ctr"/>
            <a:lstStyle>
              <a:lvl1pPr eaLnBrk="0" hangingPunct="0">
                <a:defRPr>
                  <a:solidFill>
                    <a:schemeClr val="tx1"/>
                  </a:solidFill>
                  <a:latin typeface="Tahoma" panose="020B0604030504040204" pitchFamily="34" charset="0"/>
                  <a:cs typeface="Arial" panose="020B0604020202020204" pitchFamily="34" charset="0"/>
                </a:defRPr>
              </a:lvl1pPr>
              <a:lvl2pPr marL="742950" indent="-285750" eaLnBrk="0" hangingPunct="0">
                <a:defRPr>
                  <a:solidFill>
                    <a:schemeClr val="tx1"/>
                  </a:solidFill>
                  <a:latin typeface="Tahoma" panose="020B0604030504040204" pitchFamily="34" charset="0"/>
                  <a:cs typeface="Arial" panose="020B0604020202020204" pitchFamily="34" charset="0"/>
                </a:defRPr>
              </a:lvl2pPr>
              <a:lvl3pPr marL="1143000" indent="-228600" eaLnBrk="0" hangingPunct="0">
                <a:defRPr>
                  <a:solidFill>
                    <a:schemeClr val="tx1"/>
                  </a:solidFill>
                  <a:latin typeface="Tahoma" panose="020B0604030504040204" pitchFamily="34" charset="0"/>
                  <a:cs typeface="Arial" panose="020B0604020202020204" pitchFamily="34" charset="0"/>
                </a:defRPr>
              </a:lvl3pPr>
              <a:lvl4pPr marL="1600200" indent="-228600" eaLnBrk="0" hangingPunct="0">
                <a:defRPr>
                  <a:solidFill>
                    <a:schemeClr val="tx1"/>
                  </a:solidFill>
                  <a:latin typeface="Tahoma" panose="020B0604030504040204" pitchFamily="34" charset="0"/>
                  <a:cs typeface="Arial" panose="020B0604020202020204" pitchFamily="34" charset="0"/>
                </a:defRPr>
              </a:lvl4pPr>
              <a:lvl5pPr marL="2057400" indent="-228600" eaLnBrk="0" hangingPunct="0">
                <a:defRPr>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Tahoma" panose="020B0604030504040204" pitchFamily="34" charset="0"/>
                  <a:cs typeface="Arial" panose="020B0604020202020204" pitchFamily="34" charset="0"/>
                </a:defRPr>
              </a:lvl9pPr>
            </a:lstStyle>
            <a:p>
              <a:pPr eaLnBrk="1" hangingPunct="1"/>
              <a:endParaRPr lang="en-US" altLang="en-US" sz="1200" b="1">
                <a:latin typeface="Arial" panose="020B0604020202020204" pitchFamily="34" charset="0"/>
              </a:endParaRPr>
            </a:p>
          </p:txBody>
        </p:sp>
        <p:sp>
          <p:nvSpPr>
            <p:cNvPr id="17" name="Oval 8">
              <a:extLst>
                <a:ext uri="{FF2B5EF4-FFF2-40B4-BE49-F238E27FC236}">
                  <a16:creationId xmlns:a16="http://schemas.microsoft.com/office/drawing/2014/main" id="{4B63DEDD-3A7C-485B-886F-A726F40B60DF}"/>
                </a:ext>
              </a:extLst>
            </p:cNvPr>
            <p:cNvSpPr>
              <a:spLocks noChangeArrowheads="1"/>
            </p:cNvSpPr>
            <p:nvPr/>
          </p:nvSpPr>
          <p:spPr bwMode="auto">
            <a:xfrm>
              <a:off x="5507567" y="2245788"/>
              <a:ext cx="1655233" cy="1620474"/>
            </a:xfrm>
            <a:prstGeom prst="ellipse">
              <a:avLst/>
            </a:prstGeom>
            <a:solidFill>
              <a:srgbClr val="F95D07">
                <a:alpha val="74901"/>
              </a:srgbClr>
            </a:solidFill>
            <a:ln>
              <a:noFill/>
            </a:ln>
            <a:extLst>
              <a:ext uri="{91240B29-F687-4F45-9708-019B960494DF}">
                <a14:hiddenLine xmlns:a14="http://schemas.microsoft.com/office/drawing/2010/main" w="38100">
                  <a:solidFill>
                    <a:srgbClr val="000000"/>
                  </a:solidFill>
                  <a:round/>
                  <a:headEnd/>
                  <a:tailEnd/>
                </a14:hiddenLine>
              </a:ext>
            </a:extLst>
          </p:spPr>
          <p:txBody>
            <a:bodyPr wrap="none" anchor="ctr"/>
            <a:lstStyle>
              <a:lvl1pPr eaLnBrk="0" hangingPunct="0">
                <a:defRPr>
                  <a:solidFill>
                    <a:schemeClr val="tx1"/>
                  </a:solidFill>
                  <a:latin typeface="Tahoma" panose="020B0604030504040204" pitchFamily="34" charset="0"/>
                  <a:cs typeface="Arial" panose="020B0604020202020204" pitchFamily="34" charset="0"/>
                </a:defRPr>
              </a:lvl1pPr>
              <a:lvl2pPr marL="742950" indent="-285750" eaLnBrk="0" hangingPunct="0">
                <a:defRPr>
                  <a:solidFill>
                    <a:schemeClr val="tx1"/>
                  </a:solidFill>
                  <a:latin typeface="Tahoma" panose="020B0604030504040204" pitchFamily="34" charset="0"/>
                  <a:cs typeface="Arial" panose="020B0604020202020204" pitchFamily="34" charset="0"/>
                </a:defRPr>
              </a:lvl2pPr>
              <a:lvl3pPr marL="1143000" indent="-228600" eaLnBrk="0" hangingPunct="0">
                <a:defRPr>
                  <a:solidFill>
                    <a:schemeClr val="tx1"/>
                  </a:solidFill>
                  <a:latin typeface="Tahoma" panose="020B0604030504040204" pitchFamily="34" charset="0"/>
                  <a:cs typeface="Arial" panose="020B0604020202020204" pitchFamily="34" charset="0"/>
                </a:defRPr>
              </a:lvl3pPr>
              <a:lvl4pPr marL="1600200" indent="-228600" eaLnBrk="0" hangingPunct="0">
                <a:defRPr>
                  <a:solidFill>
                    <a:schemeClr val="tx1"/>
                  </a:solidFill>
                  <a:latin typeface="Tahoma" panose="020B0604030504040204" pitchFamily="34" charset="0"/>
                  <a:cs typeface="Arial" panose="020B0604020202020204" pitchFamily="34" charset="0"/>
                </a:defRPr>
              </a:lvl4pPr>
              <a:lvl5pPr marL="2057400" indent="-228600" eaLnBrk="0" hangingPunct="0">
                <a:defRPr>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Tahoma" panose="020B0604030504040204" pitchFamily="34" charset="0"/>
                  <a:cs typeface="Arial" panose="020B0604020202020204" pitchFamily="34" charset="0"/>
                </a:defRPr>
              </a:lvl9pPr>
            </a:lstStyle>
            <a:p>
              <a:pPr algn="ctr" eaLnBrk="1" hangingPunct="1"/>
              <a:endParaRPr lang="en-US" altLang="en-US" sz="1200" b="1">
                <a:latin typeface="Arial" panose="020B0604020202020204" pitchFamily="34" charset="0"/>
              </a:endParaRPr>
            </a:p>
          </p:txBody>
        </p:sp>
        <p:sp>
          <p:nvSpPr>
            <p:cNvPr id="18" name="Text Box 10">
              <a:extLst>
                <a:ext uri="{FF2B5EF4-FFF2-40B4-BE49-F238E27FC236}">
                  <a16:creationId xmlns:a16="http://schemas.microsoft.com/office/drawing/2014/main" id="{2EBC2CA9-0EE4-4FFF-9095-5DCB255C1C8C}"/>
                </a:ext>
              </a:extLst>
            </p:cNvPr>
            <p:cNvSpPr txBox="1">
              <a:spLocks noChangeArrowheads="1"/>
            </p:cNvSpPr>
            <p:nvPr/>
          </p:nvSpPr>
          <p:spPr bwMode="auto">
            <a:xfrm>
              <a:off x="5579845" y="2879887"/>
              <a:ext cx="1206891"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a:solidFill>
                    <a:schemeClr val="tx1"/>
                  </a:solidFill>
                  <a:latin typeface="Tahoma" panose="020B0604030504040204" pitchFamily="34" charset="0"/>
                  <a:cs typeface="Arial" panose="020B0604020202020204" pitchFamily="34" charset="0"/>
                </a:defRPr>
              </a:lvl1pPr>
              <a:lvl2pPr marL="742950" indent="-285750" eaLnBrk="0" hangingPunct="0">
                <a:defRPr>
                  <a:solidFill>
                    <a:schemeClr val="tx1"/>
                  </a:solidFill>
                  <a:latin typeface="Tahoma" panose="020B0604030504040204" pitchFamily="34" charset="0"/>
                  <a:cs typeface="Arial" panose="020B0604020202020204" pitchFamily="34" charset="0"/>
                </a:defRPr>
              </a:lvl2pPr>
              <a:lvl3pPr marL="1143000" indent="-228600" eaLnBrk="0" hangingPunct="0">
                <a:defRPr>
                  <a:solidFill>
                    <a:schemeClr val="tx1"/>
                  </a:solidFill>
                  <a:latin typeface="Tahoma" panose="020B0604030504040204" pitchFamily="34" charset="0"/>
                  <a:cs typeface="Arial" panose="020B0604020202020204" pitchFamily="34" charset="0"/>
                </a:defRPr>
              </a:lvl3pPr>
              <a:lvl4pPr marL="1600200" indent="-228600" eaLnBrk="0" hangingPunct="0">
                <a:defRPr>
                  <a:solidFill>
                    <a:schemeClr val="tx1"/>
                  </a:solidFill>
                  <a:latin typeface="Tahoma" panose="020B0604030504040204" pitchFamily="34" charset="0"/>
                  <a:cs typeface="Arial" panose="020B0604020202020204" pitchFamily="34" charset="0"/>
                </a:defRPr>
              </a:lvl4pPr>
              <a:lvl5pPr marL="2057400" indent="-228600" eaLnBrk="0" hangingPunct="0">
                <a:defRPr>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Tahoma" panose="020B0604030504040204" pitchFamily="34" charset="0"/>
                  <a:cs typeface="Arial" panose="020B0604020202020204" pitchFamily="34" charset="0"/>
                </a:defRPr>
              </a:lvl9pPr>
            </a:lstStyle>
            <a:p>
              <a:pPr algn="ctr" eaLnBrk="1" hangingPunct="1"/>
              <a:r>
                <a:rPr lang="en-US" altLang="en-US" sz="1600" b="1">
                  <a:latin typeface="Arial" panose="020B0604020202020204" pitchFamily="34" charset="0"/>
                </a:rPr>
                <a:t>Operator</a:t>
              </a:r>
            </a:p>
          </p:txBody>
        </p:sp>
        <p:sp>
          <p:nvSpPr>
            <p:cNvPr id="19" name="Oval 11">
              <a:extLst>
                <a:ext uri="{FF2B5EF4-FFF2-40B4-BE49-F238E27FC236}">
                  <a16:creationId xmlns:a16="http://schemas.microsoft.com/office/drawing/2014/main" id="{7B5D6008-2B1E-401A-AF3B-426B69FC4A81}"/>
                </a:ext>
              </a:extLst>
            </p:cNvPr>
            <p:cNvSpPr>
              <a:spLocks noChangeArrowheads="1"/>
            </p:cNvSpPr>
            <p:nvPr/>
          </p:nvSpPr>
          <p:spPr bwMode="auto">
            <a:xfrm>
              <a:off x="6802967" y="2245788"/>
              <a:ext cx="1655233" cy="1620474"/>
            </a:xfrm>
            <a:prstGeom prst="ellipse">
              <a:avLst/>
            </a:prstGeom>
            <a:solidFill>
              <a:srgbClr val="0099CC">
                <a:alpha val="76077"/>
              </a:srgbClr>
            </a:solidFill>
            <a:ln>
              <a:noFill/>
            </a:ln>
            <a:extLst>
              <a:ext uri="{91240B29-F687-4F45-9708-019B960494DF}">
                <a14:hiddenLine xmlns:a14="http://schemas.microsoft.com/office/drawing/2010/main" w="38100">
                  <a:solidFill>
                    <a:srgbClr val="000000"/>
                  </a:solidFill>
                  <a:round/>
                  <a:headEnd/>
                  <a:tailEnd/>
                </a14:hiddenLine>
              </a:ext>
            </a:extLst>
          </p:spPr>
          <p:txBody>
            <a:bodyPr wrap="none" anchor="ctr"/>
            <a:lstStyle>
              <a:lvl1pPr eaLnBrk="0" hangingPunct="0">
                <a:defRPr>
                  <a:solidFill>
                    <a:schemeClr val="tx1"/>
                  </a:solidFill>
                  <a:latin typeface="Tahoma" panose="020B0604030504040204" pitchFamily="34" charset="0"/>
                  <a:cs typeface="Arial" panose="020B0604020202020204" pitchFamily="34" charset="0"/>
                </a:defRPr>
              </a:lvl1pPr>
              <a:lvl2pPr marL="742950" indent="-285750" eaLnBrk="0" hangingPunct="0">
                <a:defRPr>
                  <a:solidFill>
                    <a:schemeClr val="tx1"/>
                  </a:solidFill>
                  <a:latin typeface="Tahoma" panose="020B0604030504040204" pitchFamily="34" charset="0"/>
                  <a:cs typeface="Arial" panose="020B0604020202020204" pitchFamily="34" charset="0"/>
                </a:defRPr>
              </a:lvl2pPr>
              <a:lvl3pPr marL="1143000" indent="-228600" eaLnBrk="0" hangingPunct="0">
                <a:defRPr>
                  <a:solidFill>
                    <a:schemeClr val="tx1"/>
                  </a:solidFill>
                  <a:latin typeface="Tahoma" panose="020B0604030504040204" pitchFamily="34" charset="0"/>
                  <a:cs typeface="Arial" panose="020B0604020202020204" pitchFamily="34" charset="0"/>
                </a:defRPr>
              </a:lvl3pPr>
              <a:lvl4pPr marL="1600200" indent="-228600" eaLnBrk="0" hangingPunct="0">
                <a:defRPr>
                  <a:solidFill>
                    <a:schemeClr val="tx1"/>
                  </a:solidFill>
                  <a:latin typeface="Tahoma" panose="020B0604030504040204" pitchFamily="34" charset="0"/>
                  <a:cs typeface="Arial" panose="020B0604020202020204" pitchFamily="34" charset="0"/>
                </a:defRPr>
              </a:lvl4pPr>
              <a:lvl5pPr marL="2057400" indent="-228600" eaLnBrk="0" hangingPunct="0">
                <a:defRPr>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Tahoma" panose="020B0604030504040204" pitchFamily="34" charset="0"/>
                  <a:cs typeface="Arial" panose="020B0604020202020204" pitchFamily="34" charset="0"/>
                </a:defRPr>
              </a:lvl9pPr>
            </a:lstStyle>
            <a:p>
              <a:pPr algn="ctr" eaLnBrk="1" hangingPunct="1"/>
              <a:r>
                <a:rPr lang="en-US" altLang="en-US" sz="1600" b="1">
                  <a:latin typeface="Arial" panose="020B0604020202020204" pitchFamily="34" charset="0"/>
                </a:rPr>
                <a:t>Maintenance</a:t>
              </a:r>
            </a:p>
          </p:txBody>
        </p:sp>
        <p:sp>
          <p:nvSpPr>
            <p:cNvPr id="20" name="Text Box 5">
              <a:extLst>
                <a:ext uri="{FF2B5EF4-FFF2-40B4-BE49-F238E27FC236}">
                  <a16:creationId xmlns:a16="http://schemas.microsoft.com/office/drawing/2014/main" id="{081F5E97-5518-4CE3-A283-9688A0BE0F81}"/>
                </a:ext>
              </a:extLst>
            </p:cNvPr>
            <p:cNvSpPr txBox="1">
              <a:spLocks noChangeArrowheads="1"/>
            </p:cNvSpPr>
            <p:nvPr/>
          </p:nvSpPr>
          <p:spPr bwMode="auto">
            <a:xfrm>
              <a:off x="973978" y="2879887"/>
              <a:ext cx="1051891"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eaLnBrk="0" hangingPunct="0">
                <a:defRPr>
                  <a:solidFill>
                    <a:schemeClr val="tx1"/>
                  </a:solidFill>
                  <a:latin typeface="Tahoma" panose="020B0604030504040204" pitchFamily="34" charset="0"/>
                  <a:cs typeface="Arial" panose="020B0604020202020204" pitchFamily="34" charset="0"/>
                </a:defRPr>
              </a:lvl1pPr>
              <a:lvl2pPr marL="742950" indent="-285750" eaLnBrk="0" hangingPunct="0">
                <a:defRPr>
                  <a:solidFill>
                    <a:schemeClr val="tx1"/>
                  </a:solidFill>
                  <a:latin typeface="Tahoma" panose="020B0604030504040204" pitchFamily="34" charset="0"/>
                  <a:cs typeface="Arial" panose="020B0604020202020204" pitchFamily="34" charset="0"/>
                </a:defRPr>
              </a:lvl2pPr>
              <a:lvl3pPr marL="1143000" indent="-228600" eaLnBrk="0" hangingPunct="0">
                <a:defRPr>
                  <a:solidFill>
                    <a:schemeClr val="tx1"/>
                  </a:solidFill>
                  <a:latin typeface="Tahoma" panose="020B0604030504040204" pitchFamily="34" charset="0"/>
                  <a:cs typeface="Arial" panose="020B0604020202020204" pitchFamily="34" charset="0"/>
                </a:defRPr>
              </a:lvl3pPr>
              <a:lvl4pPr marL="1600200" indent="-228600" eaLnBrk="0" hangingPunct="0">
                <a:defRPr>
                  <a:solidFill>
                    <a:schemeClr val="tx1"/>
                  </a:solidFill>
                  <a:latin typeface="Tahoma" panose="020B0604030504040204" pitchFamily="34" charset="0"/>
                  <a:cs typeface="Arial" panose="020B0604020202020204" pitchFamily="34" charset="0"/>
                </a:defRPr>
              </a:lvl4pPr>
              <a:lvl5pPr marL="2057400" indent="-228600" eaLnBrk="0" hangingPunct="0">
                <a:defRPr>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Tahoma" panose="020B0604030504040204" pitchFamily="34" charset="0"/>
                  <a:cs typeface="Arial" panose="020B0604020202020204" pitchFamily="34" charset="0"/>
                </a:defRPr>
              </a:lvl9pPr>
            </a:lstStyle>
            <a:p>
              <a:pPr algn="ctr" eaLnBrk="1" hangingPunct="1"/>
              <a:r>
                <a:rPr lang="en-US" altLang="en-US" sz="1600" b="1">
                  <a:latin typeface="Arial" panose="020B0604020202020204" pitchFamily="34" charset="0"/>
                </a:rPr>
                <a:t>Operator</a:t>
              </a:r>
            </a:p>
          </p:txBody>
        </p:sp>
        <p:sp>
          <p:nvSpPr>
            <p:cNvPr id="21" name="Right Arrow 47">
              <a:extLst>
                <a:ext uri="{FF2B5EF4-FFF2-40B4-BE49-F238E27FC236}">
                  <a16:creationId xmlns:a16="http://schemas.microsoft.com/office/drawing/2014/main" id="{24DA94C5-898A-440A-8421-48760A755891}"/>
                </a:ext>
              </a:extLst>
            </p:cNvPr>
            <p:cNvSpPr/>
            <p:nvPr/>
          </p:nvSpPr>
          <p:spPr>
            <a:xfrm>
              <a:off x="4787547" y="2174820"/>
              <a:ext cx="504874" cy="1761844"/>
            </a:xfrm>
            <a:prstGeom prst="rightArrow">
              <a:avLst/>
            </a:prstGeom>
            <a:solidFill>
              <a:schemeClr val="bg1">
                <a:lumMod val="50000"/>
              </a:schemeClr>
            </a:solidFill>
            <a:ln>
              <a:noFill/>
            </a:ln>
            <a:effectLst>
              <a:outerShdw blurRad="44450" dist="27940" dir="5400000" algn="ctr">
                <a:srgbClr val="000000">
                  <a:alpha val="32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sz="1400" b="1">
                <a:solidFill>
                  <a:schemeClr val="tx1"/>
                </a:solidFill>
                <a:cs typeface="Arial" panose="020B0604020202020204" pitchFamily="34" charset="0"/>
              </a:endParaRPr>
            </a:p>
          </p:txBody>
        </p:sp>
        <p:sp>
          <p:nvSpPr>
            <p:cNvPr id="22" name="Ellipse 45">
              <a:extLst>
                <a:ext uri="{FF2B5EF4-FFF2-40B4-BE49-F238E27FC236}">
                  <a16:creationId xmlns:a16="http://schemas.microsoft.com/office/drawing/2014/main" id="{7EF5A69C-A685-4AC9-8BA7-6E0C00B4F656}"/>
                </a:ext>
              </a:extLst>
            </p:cNvPr>
            <p:cNvSpPr>
              <a:spLocks noChangeArrowheads="1"/>
            </p:cNvSpPr>
            <p:nvPr/>
          </p:nvSpPr>
          <p:spPr bwMode="auto">
            <a:xfrm>
              <a:off x="973228" y="2269971"/>
              <a:ext cx="1062776" cy="697522"/>
            </a:xfrm>
            <a:prstGeom prst="ellipse">
              <a:avLst/>
            </a:prstGeom>
            <a:gradFill rotWithShape="1">
              <a:gsLst>
                <a:gs pos="0">
                  <a:srgbClr val="FFFCF9">
                    <a:alpha val="76999"/>
                  </a:srgbClr>
                </a:gs>
                <a:gs pos="100000">
                  <a:srgbClr val="FFFFFF">
                    <a:alpha val="0"/>
                  </a:srgbClr>
                </a:gs>
              </a:gsLst>
              <a:lin ang="5400000"/>
            </a:gra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eaLnBrk="0" hangingPunct="0">
                <a:defRPr>
                  <a:solidFill>
                    <a:schemeClr val="tx1"/>
                  </a:solidFill>
                  <a:latin typeface="Tahoma" panose="020B0604030504040204" pitchFamily="34" charset="0"/>
                  <a:cs typeface="Arial" panose="020B0604020202020204" pitchFamily="34" charset="0"/>
                </a:defRPr>
              </a:lvl1pPr>
              <a:lvl2pPr marL="742950" indent="-285750" eaLnBrk="0" hangingPunct="0">
                <a:defRPr>
                  <a:solidFill>
                    <a:schemeClr val="tx1"/>
                  </a:solidFill>
                  <a:latin typeface="Tahoma" panose="020B0604030504040204" pitchFamily="34" charset="0"/>
                  <a:cs typeface="Arial" panose="020B0604020202020204" pitchFamily="34" charset="0"/>
                </a:defRPr>
              </a:lvl2pPr>
              <a:lvl3pPr marL="1143000" indent="-228600" eaLnBrk="0" hangingPunct="0">
                <a:defRPr>
                  <a:solidFill>
                    <a:schemeClr val="tx1"/>
                  </a:solidFill>
                  <a:latin typeface="Tahoma" panose="020B0604030504040204" pitchFamily="34" charset="0"/>
                  <a:cs typeface="Arial" panose="020B0604020202020204" pitchFamily="34" charset="0"/>
                </a:defRPr>
              </a:lvl3pPr>
              <a:lvl4pPr marL="1600200" indent="-228600" eaLnBrk="0" hangingPunct="0">
                <a:defRPr>
                  <a:solidFill>
                    <a:schemeClr val="tx1"/>
                  </a:solidFill>
                  <a:latin typeface="Tahoma" panose="020B0604030504040204" pitchFamily="34" charset="0"/>
                  <a:cs typeface="Arial" panose="020B0604020202020204" pitchFamily="34" charset="0"/>
                </a:defRPr>
              </a:lvl4pPr>
              <a:lvl5pPr marL="2057400" indent="-228600" eaLnBrk="0" hangingPunct="0">
                <a:defRPr>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Tahoma" panose="020B0604030504040204" pitchFamily="34" charset="0"/>
                  <a:cs typeface="Arial" panose="020B0604020202020204" pitchFamily="34" charset="0"/>
                </a:defRPr>
              </a:lvl9pPr>
            </a:lstStyle>
            <a:p>
              <a:pPr algn="ctr" eaLnBrk="1" hangingPunct="1"/>
              <a:endParaRPr lang="en-US" altLang="en-US" sz="1400" b="1">
                <a:latin typeface="Arial" panose="020B0604020202020204" pitchFamily="34" charset="0"/>
              </a:endParaRPr>
            </a:p>
          </p:txBody>
        </p:sp>
        <p:sp>
          <p:nvSpPr>
            <p:cNvPr id="23" name="Måne 31">
              <a:extLst>
                <a:ext uri="{FF2B5EF4-FFF2-40B4-BE49-F238E27FC236}">
                  <a16:creationId xmlns:a16="http://schemas.microsoft.com/office/drawing/2014/main" id="{BF1FFA36-AB5E-448F-BDC8-11D12D9C99F0}"/>
                </a:ext>
              </a:extLst>
            </p:cNvPr>
            <p:cNvSpPr/>
            <p:nvPr/>
          </p:nvSpPr>
          <p:spPr bwMode="auto">
            <a:xfrm rot="16552097">
              <a:off x="1086686" y="2685294"/>
              <a:ext cx="752416" cy="1638241"/>
            </a:xfrm>
            <a:prstGeom prst="moon">
              <a:avLst>
                <a:gd name="adj" fmla="val 18952"/>
              </a:avLst>
            </a:prstGeom>
            <a:gradFill flip="none" rotWithShape="1">
              <a:gsLst>
                <a:gs pos="24000">
                  <a:sysClr val="windowText" lastClr="000000">
                    <a:alpha val="24000"/>
                  </a:sysClr>
                </a:gs>
                <a:gs pos="100000">
                  <a:sysClr val="window" lastClr="FFFFFF">
                    <a:alpha val="0"/>
                  </a:sysClr>
                </a:gs>
              </a:gsLst>
              <a:path path="shape">
                <a:fillToRect l="50000" t="50000" r="50000" b="50000"/>
              </a:path>
              <a:tileRect/>
            </a:gradFill>
            <a:ln w="9525" cap="flat" cmpd="sng" algn="ctr">
              <a:noFill/>
              <a:prstDash val="solid"/>
            </a:ln>
            <a:effectLst/>
          </p:spPr>
          <p:txBody>
            <a:bodyPr anchor="ctr"/>
            <a:lstStyle/>
            <a:p>
              <a:pPr algn="ctr">
                <a:defRPr/>
              </a:pPr>
              <a:endParaRPr lang="en-US" sz="1400" b="1">
                <a:latin typeface="Arial" panose="020B0604020202020204" pitchFamily="34" charset="0"/>
              </a:endParaRPr>
            </a:p>
          </p:txBody>
        </p:sp>
        <p:sp>
          <p:nvSpPr>
            <p:cNvPr id="24" name="Ellipse 45">
              <a:extLst>
                <a:ext uri="{FF2B5EF4-FFF2-40B4-BE49-F238E27FC236}">
                  <a16:creationId xmlns:a16="http://schemas.microsoft.com/office/drawing/2014/main" id="{2594A972-EA81-4AD0-AC8F-714582F10DC4}"/>
                </a:ext>
              </a:extLst>
            </p:cNvPr>
            <p:cNvSpPr>
              <a:spLocks noChangeArrowheads="1"/>
            </p:cNvSpPr>
            <p:nvPr/>
          </p:nvSpPr>
          <p:spPr bwMode="auto">
            <a:xfrm>
              <a:off x="3212995" y="2269971"/>
              <a:ext cx="1062776" cy="697522"/>
            </a:xfrm>
            <a:prstGeom prst="ellipse">
              <a:avLst/>
            </a:prstGeom>
            <a:gradFill rotWithShape="1">
              <a:gsLst>
                <a:gs pos="0">
                  <a:srgbClr val="FFFCF9">
                    <a:alpha val="76999"/>
                  </a:srgbClr>
                </a:gs>
                <a:gs pos="100000">
                  <a:srgbClr val="FFFFFF">
                    <a:alpha val="0"/>
                  </a:srgbClr>
                </a:gs>
              </a:gsLst>
              <a:lin ang="5400000"/>
            </a:gra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eaLnBrk="0" hangingPunct="0">
                <a:defRPr>
                  <a:solidFill>
                    <a:schemeClr val="tx1"/>
                  </a:solidFill>
                  <a:latin typeface="Tahoma" panose="020B0604030504040204" pitchFamily="34" charset="0"/>
                  <a:cs typeface="Arial" panose="020B0604020202020204" pitchFamily="34" charset="0"/>
                </a:defRPr>
              </a:lvl1pPr>
              <a:lvl2pPr marL="742950" indent="-285750" eaLnBrk="0" hangingPunct="0">
                <a:defRPr>
                  <a:solidFill>
                    <a:schemeClr val="tx1"/>
                  </a:solidFill>
                  <a:latin typeface="Tahoma" panose="020B0604030504040204" pitchFamily="34" charset="0"/>
                  <a:cs typeface="Arial" panose="020B0604020202020204" pitchFamily="34" charset="0"/>
                </a:defRPr>
              </a:lvl2pPr>
              <a:lvl3pPr marL="1143000" indent="-228600" eaLnBrk="0" hangingPunct="0">
                <a:defRPr>
                  <a:solidFill>
                    <a:schemeClr val="tx1"/>
                  </a:solidFill>
                  <a:latin typeface="Tahoma" panose="020B0604030504040204" pitchFamily="34" charset="0"/>
                  <a:cs typeface="Arial" panose="020B0604020202020204" pitchFamily="34" charset="0"/>
                </a:defRPr>
              </a:lvl3pPr>
              <a:lvl4pPr marL="1600200" indent="-228600" eaLnBrk="0" hangingPunct="0">
                <a:defRPr>
                  <a:solidFill>
                    <a:schemeClr val="tx1"/>
                  </a:solidFill>
                  <a:latin typeface="Tahoma" panose="020B0604030504040204" pitchFamily="34" charset="0"/>
                  <a:cs typeface="Arial" panose="020B0604020202020204" pitchFamily="34" charset="0"/>
                </a:defRPr>
              </a:lvl4pPr>
              <a:lvl5pPr marL="2057400" indent="-228600" eaLnBrk="0" hangingPunct="0">
                <a:defRPr>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Tahoma" panose="020B0604030504040204" pitchFamily="34" charset="0"/>
                  <a:cs typeface="Arial" panose="020B0604020202020204" pitchFamily="34" charset="0"/>
                </a:defRPr>
              </a:lvl9pPr>
            </a:lstStyle>
            <a:p>
              <a:pPr algn="ctr" eaLnBrk="1" hangingPunct="1"/>
              <a:endParaRPr lang="en-US" altLang="en-US" sz="1400" b="1">
                <a:latin typeface="Arial" panose="020B0604020202020204" pitchFamily="34" charset="0"/>
              </a:endParaRPr>
            </a:p>
          </p:txBody>
        </p:sp>
        <p:sp>
          <p:nvSpPr>
            <p:cNvPr id="25" name="Måne 31">
              <a:extLst>
                <a:ext uri="{FF2B5EF4-FFF2-40B4-BE49-F238E27FC236}">
                  <a16:creationId xmlns:a16="http://schemas.microsoft.com/office/drawing/2014/main" id="{58ECC2CA-37EA-48B6-9FA9-A7B8700022A5}"/>
                </a:ext>
              </a:extLst>
            </p:cNvPr>
            <p:cNvSpPr/>
            <p:nvPr/>
          </p:nvSpPr>
          <p:spPr bwMode="auto">
            <a:xfrm rot="16552097">
              <a:off x="3326453" y="2685294"/>
              <a:ext cx="752416" cy="1638241"/>
            </a:xfrm>
            <a:prstGeom prst="moon">
              <a:avLst>
                <a:gd name="adj" fmla="val 18952"/>
              </a:avLst>
            </a:prstGeom>
            <a:gradFill flip="none" rotWithShape="1">
              <a:gsLst>
                <a:gs pos="24000">
                  <a:sysClr val="windowText" lastClr="000000">
                    <a:alpha val="24000"/>
                  </a:sysClr>
                </a:gs>
                <a:gs pos="100000">
                  <a:sysClr val="window" lastClr="FFFFFF">
                    <a:alpha val="0"/>
                  </a:sysClr>
                </a:gs>
              </a:gsLst>
              <a:path path="shape">
                <a:fillToRect l="50000" t="50000" r="50000" b="50000"/>
              </a:path>
              <a:tileRect/>
            </a:gradFill>
            <a:ln w="9525" cap="flat" cmpd="sng" algn="ctr">
              <a:noFill/>
              <a:prstDash val="solid"/>
            </a:ln>
            <a:effectLst/>
          </p:spPr>
          <p:txBody>
            <a:bodyPr anchor="ctr"/>
            <a:lstStyle/>
            <a:p>
              <a:pPr algn="ctr">
                <a:defRPr/>
              </a:pPr>
              <a:endParaRPr lang="en-US" sz="1400" b="1">
                <a:latin typeface="Arial" panose="020B0604020202020204" pitchFamily="34" charset="0"/>
              </a:endParaRPr>
            </a:p>
          </p:txBody>
        </p:sp>
        <p:sp>
          <p:nvSpPr>
            <p:cNvPr id="26" name="Ellipse 45">
              <a:extLst>
                <a:ext uri="{FF2B5EF4-FFF2-40B4-BE49-F238E27FC236}">
                  <a16:creationId xmlns:a16="http://schemas.microsoft.com/office/drawing/2014/main" id="{F6447F9D-1C1F-4084-BFA6-CADCC691FBEF}"/>
                </a:ext>
              </a:extLst>
            </p:cNvPr>
            <p:cNvSpPr>
              <a:spLocks noChangeArrowheads="1"/>
            </p:cNvSpPr>
            <p:nvPr/>
          </p:nvSpPr>
          <p:spPr bwMode="auto">
            <a:xfrm>
              <a:off x="5795432" y="2269971"/>
              <a:ext cx="1062776" cy="697522"/>
            </a:xfrm>
            <a:prstGeom prst="ellipse">
              <a:avLst/>
            </a:prstGeom>
            <a:gradFill rotWithShape="1">
              <a:gsLst>
                <a:gs pos="0">
                  <a:srgbClr val="FFFCF9">
                    <a:alpha val="76999"/>
                  </a:srgbClr>
                </a:gs>
                <a:gs pos="100000">
                  <a:srgbClr val="FFFFFF">
                    <a:alpha val="0"/>
                  </a:srgbClr>
                </a:gs>
              </a:gsLst>
              <a:lin ang="5400000"/>
            </a:gra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eaLnBrk="0" hangingPunct="0">
                <a:defRPr>
                  <a:solidFill>
                    <a:schemeClr val="tx1"/>
                  </a:solidFill>
                  <a:latin typeface="Tahoma" panose="020B0604030504040204" pitchFamily="34" charset="0"/>
                  <a:cs typeface="Arial" panose="020B0604020202020204" pitchFamily="34" charset="0"/>
                </a:defRPr>
              </a:lvl1pPr>
              <a:lvl2pPr marL="742950" indent="-285750" eaLnBrk="0" hangingPunct="0">
                <a:defRPr>
                  <a:solidFill>
                    <a:schemeClr val="tx1"/>
                  </a:solidFill>
                  <a:latin typeface="Tahoma" panose="020B0604030504040204" pitchFamily="34" charset="0"/>
                  <a:cs typeface="Arial" panose="020B0604020202020204" pitchFamily="34" charset="0"/>
                </a:defRPr>
              </a:lvl2pPr>
              <a:lvl3pPr marL="1143000" indent="-228600" eaLnBrk="0" hangingPunct="0">
                <a:defRPr>
                  <a:solidFill>
                    <a:schemeClr val="tx1"/>
                  </a:solidFill>
                  <a:latin typeface="Tahoma" panose="020B0604030504040204" pitchFamily="34" charset="0"/>
                  <a:cs typeface="Arial" panose="020B0604020202020204" pitchFamily="34" charset="0"/>
                </a:defRPr>
              </a:lvl3pPr>
              <a:lvl4pPr marL="1600200" indent="-228600" eaLnBrk="0" hangingPunct="0">
                <a:defRPr>
                  <a:solidFill>
                    <a:schemeClr val="tx1"/>
                  </a:solidFill>
                  <a:latin typeface="Tahoma" panose="020B0604030504040204" pitchFamily="34" charset="0"/>
                  <a:cs typeface="Arial" panose="020B0604020202020204" pitchFamily="34" charset="0"/>
                </a:defRPr>
              </a:lvl4pPr>
              <a:lvl5pPr marL="2057400" indent="-228600" eaLnBrk="0" hangingPunct="0">
                <a:defRPr>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Tahoma" panose="020B0604030504040204" pitchFamily="34" charset="0"/>
                  <a:cs typeface="Arial" panose="020B0604020202020204" pitchFamily="34" charset="0"/>
                </a:defRPr>
              </a:lvl9pPr>
            </a:lstStyle>
            <a:p>
              <a:pPr algn="ctr" eaLnBrk="1" hangingPunct="1"/>
              <a:endParaRPr lang="en-US" altLang="en-US" sz="1400" b="1">
                <a:latin typeface="Arial" panose="020B0604020202020204" pitchFamily="34" charset="0"/>
              </a:endParaRPr>
            </a:p>
          </p:txBody>
        </p:sp>
        <p:sp>
          <p:nvSpPr>
            <p:cNvPr id="27" name="Måne 31">
              <a:extLst>
                <a:ext uri="{FF2B5EF4-FFF2-40B4-BE49-F238E27FC236}">
                  <a16:creationId xmlns:a16="http://schemas.microsoft.com/office/drawing/2014/main" id="{CA381F40-D105-49EA-847A-D5D4992121B2}"/>
                </a:ext>
              </a:extLst>
            </p:cNvPr>
            <p:cNvSpPr/>
            <p:nvPr/>
          </p:nvSpPr>
          <p:spPr bwMode="auto">
            <a:xfrm rot="16552097">
              <a:off x="5908890" y="2685294"/>
              <a:ext cx="752416" cy="1638241"/>
            </a:xfrm>
            <a:prstGeom prst="moon">
              <a:avLst>
                <a:gd name="adj" fmla="val 18952"/>
              </a:avLst>
            </a:prstGeom>
            <a:gradFill flip="none" rotWithShape="1">
              <a:gsLst>
                <a:gs pos="24000">
                  <a:sysClr val="windowText" lastClr="000000">
                    <a:alpha val="24000"/>
                  </a:sysClr>
                </a:gs>
                <a:gs pos="100000">
                  <a:sysClr val="window" lastClr="FFFFFF">
                    <a:alpha val="0"/>
                  </a:sysClr>
                </a:gs>
              </a:gsLst>
              <a:path path="shape">
                <a:fillToRect l="50000" t="50000" r="50000" b="50000"/>
              </a:path>
              <a:tileRect/>
            </a:gradFill>
            <a:ln w="9525" cap="flat" cmpd="sng" algn="ctr">
              <a:noFill/>
              <a:prstDash val="solid"/>
            </a:ln>
            <a:effectLst/>
          </p:spPr>
          <p:txBody>
            <a:bodyPr anchor="ctr"/>
            <a:lstStyle/>
            <a:p>
              <a:pPr algn="ctr">
                <a:defRPr/>
              </a:pPr>
              <a:endParaRPr lang="en-US" sz="1400" b="1">
                <a:latin typeface="Arial" panose="020B0604020202020204" pitchFamily="34" charset="0"/>
              </a:endParaRPr>
            </a:p>
          </p:txBody>
        </p:sp>
        <p:sp>
          <p:nvSpPr>
            <p:cNvPr id="28" name="Ellipse 45">
              <a:extLst>
                <a:ext uri="{FF2B5EF4-FFF2-40B4-BE49-F238E27FC236}">
                  <a16:creationId xmlns:a16="http://schemas.microsoft.com/office/drawing/2014/main" id="{E4561793-F852-4EC1-B7F2-A1C5815AAD94}"/>
                </a:ext>
              </a:extLst>
            </p:cNvPr>
            <p:cNvSpPr>
              <a:spLocks noChangeArrowheads="1"/>
            </p:cNvSpPr>
            <p:nvPr/>
          </p:nvSpPr>
          <p:spPr bwMode="auto">
            <a:xfrm>
              <a:off x="7099195" y="2269971"/>
              <a:ext cx="1062776" cy="697522"/>
            </a:xfrm>
            <a:prstGeom prst="ellipse">
              <a:avLst/>
            </a:prstGeom>
            <a:gradFill rotWithShape="1">
              <a:gsLst>
                <a:gs pos="0">
                  <a:srgbClr val="FFFCF9">
                    <a:alpha val="76999"/>
                  </a:srgbClr>
                </a:gs>
                <a:gs pos="100000">
                  <a:srgbClr val="FFFFFF">
                    <a:alpha val="0"/>
                  </a:srgbClr>
                </a:gs>
              </a:gsLst>
              <a:lin ang="5400000"/>
            </a:gra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eaLnBrk="0" hangingPunct="0">
                <a:defRPr>
                  <a:solidFill>
                    <a:schemeClr val="tx1"/>
                  </a:solidFill>
                  <a:latin typeface="Tahoma" panose="020B0604030504040204" pitchFamily="34" charset="0"/>
                  <a:cs typeface="Arial" panose="020B0604020202020204" pitchFamily="34" charset="0"/>
                </a:defRPr>
              </a:lvl1pPr>
              <a:lvl2pPr marL="742950" indent="-285750" eaLnBrk="0" hangingPunct="0">
                <a:defRPr>
                  <a:solidFill>
                    <a:schemeClr val="tx1"/>
                  </a:solidFill>
                  <a:latin typeface="Tahoma" panose="020B0604030504040204" pitchFamily="34" charset="0"/>
                  <a:cs typeface="Arial" panose="020B0604020202020204" pitchFamily="34" charset="0"/>
                </a:defRPr>
              </a:lvl2pPr>
              <a:lvl3pPr marL="1143000" indent="-228600" eaLnBrk="0" hangingPunct="0">
                <a:defRPr>
                  <a:solidFill>
                    <a:schemeClr val="tx1"/>
                  </a:solidFill>
                  <a:latin typeface="Tahoma" panose="020B0604030504040204" pitchFamily="34" charset="0"/>
                  <a:cs typeface="Arial" panose="020B0604020202020204" pitchFamily="34" charset="0"/>
                </a:defRPr>
              </a:lvl3pPr>
              <a:lvl4pPr marL="1600200" indent="-228600" eaLnBrk="0" hangingPunct="0">
                <a:defRPr>
                  <a:solidFill>
                    <a:schemeClr val="tx1"/>
                  </a:solidFill>
                  <a:latin typeface="Tahoma" panose="020B0604030504040204" pitchFamily="34" charset="0"/>
                  <a:cs typeface="Arial" panose="020B0604020202020204" pitchFamily="34" charset="0"/>
                </a:defRPr>
              </a:lvl4pPr>
              <a:lvl5pPr marL="2057400" indent="-228600" eaLnBrk="0" hangingPunct="0">
                <a:defRPr>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Tahoma" panose="020B0604030504040204" pitchFamily="34" charset="0"/>
                  <a:cs typeface="Arial" panose="020B0604020202020204" pitchFamily="34" charset="0"/>
                </a:defRPr>
              </a:lvl9pPr>
            </a:lstStyle>
            <a:p>
              <a:pPr algn="ctr" eaLnBrk="1" hangingPunct="1"/>
              <a:endParaRPr lang="en-US" altLang="en-US" sz="1400" b="1">
                <a:latin typeface="Arial" panose="020B0604020202020204" pitchFamily="34" charset="0"/>
              </a:endParaRPr>
            </a:p>
          </p:txBody>
        </p:sp>
        <p:sp>
          <p:nvSpPr>
            <p:cNvPr id="29" name="Måne 31">
              <a:extLst>
                <a:ext uri="{FF2B5EF4-FFF2-40B4-BE49-F238E27FC236}">
                  <a16:creationId xmlns:a16="http://schemas.microsoft.com/office/drawing/2014/main" id="{1F435A2C-FE09-40E4-AA12-2B1EE8B29905}"/>
                </a:ext>
              </a:extLst>
            </p:cNvPr>
            <p:cNvSpPr/>
            <p:nvPr/>
          </p:nvSpPr>
          <p:spPr bwMode="auto">
            <a:xfrm rot="16552097">
              <a:off x="7212653" y="2685294"/>
              <a:ext cx="752416" cy="1638241"/>
            </a:xfrm>
            <a:prstGeom prst="moon">
              <a:avLst>
                <a:gd name="adj" fmla="val 18952"/>
              </a:avLst>
            </a:prstGeom>
            <a:gradFill flip="none" rotWithShape="1">
              <a:gsLst>
                <a:gs pos="24000">
                  <a:sysClr val="windowText" lastClr="000000">
                    <a:alpha val="24000"/>
                  </a:sysClr>
                </a:gs>
                <a:gs pos="100000">
                  <a:sysClr val="window" lastClr="FFFFFF">
                    <a:alpha val="0"/>
                  </a:sysClr>
                </a:gs>
              </a:gsLst>
              <a:path path="shape">
                <a:fillToRect l="50000" t="50000" r="50000" b="50000"/>
              </a:path>
              <a:tileRect/>
            </a:gradFill>
            <a:ln w="9525" cap="flat" cmpd="sng" algn="ctr">
              <a:noFill/>
              <a:prstDash val="solid"/>
            </a:ln>
            <a:effectLst/>
          </p:spPr>
          <p:txBody>
            <a:bodyPr anchor="ctr"/>
            <a:lstStyle/>
            <a:p>
              <a:pPr algn="ctr">
                <a:defRPr/>
              </a:pPr>
              <a:endParaRPr lang="en-US" sz="1400" b="1">
                <a:latin typeface="Arial" panose="020B0604020202020204" pitchFamily="34" charset="0"/>
              </a:endParaRPr>
            </a:p>
          </p:txBody>
        </p:sp>
      </p:grpSp>
    </p:spTree>
    <p:extLst>
      <p:ext uri="{BB962C8B-B14F-4D97-AF65-F5344CB8AC3E}">
        <p14:creationId xmlns:p14="http://schemas.microsoft.com/office/powerpoint/2010/main" val="352106085"/>
      </p:ext>
    </p:extLst>
  </p:cSld>
  <p:clrMapOvr>
    <a:masterClrMapping/>
  </p:clrMapOvr>
  <p:transition>
    <p:split orient="vert" dir="in"/>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Oval 14">
            <a:extLst>
              <a:ext uri="{FF2B5EF4-FFF2-40B4-BE49-F238E27FC236}">
                <a16:creationId xmlns:a16="http://schemas.microsoft.com/office/drawing/2014/main" id="{2C0D3A80-B749-4E68-AB2F-CFB0F2ECBBE6}"/>
              </a:ext>
            </a:extLst>
          </p:cNvPr>
          <p:cNvSpPr>
            <a:spLocks noChangeArrowheads="1"/>
          </p:cNvSpPr>
          <p:nvPr/>
        </p:nvSpPr>
        <p:spPr bwMode="auto">
          <a:xfrm>
            <a:off x="7867107" y="1975115"/>
            <a:ext cx="1894431" cy="952569"/>
          </a:xfrm>
          <a:prstGeom prst="ellipse">
            <a:avLst/>
          </a:prstGeom>
          <a:solidFill>
            <a:srgbClr val="003366"/>
          </a:solidFill>
          <a:ln w="9525" algn="ctr">
            <a:noFill/>
            <a:round/>
            <a:headEnd/>
            <a:tailEnd/>
          </a:ln>
          <a:effectLst>
            <a:outerShdw blurRad="57785" dist="33020" dir="3180000" algn="ctr">
              <a:srgbClr val="000000">
                <a:alpha val="30000"/>
              </a:srgbClr>
            </a:outerShdw>
          </a:effectLst>
        </p:spPr>
        <p:txBody>
          <a:bodyPr wrap="none" anchor="ctr"/>
          <a:lstStyle/>
          <a:p>
            <a:pPr>
              <a:defRPr/>
            </a:pPr>
            <a:endParaRPr lang="en-US">
              <a:solidFill>
                <a:schemeClr val="bg1"/>
              </a:solidFill>
              <a:effectLst>
                <a:outerShdw blurRad="38100" dist="38100" dir="2700000" algn="tl">
                  <a:srgbClr val="000000">
                    <a:alpha val="43137"/>
                  </a:srgbClr>
                </a:outerShdw>
              </a:effectLst>
            </a:endParaRPr>
          </a:p>
        </p:txBody>
      </p:sp>
      <p:sp>
        <p:nvSpPr>
          <p:cNvPr id="17" name="Oval 4">
            <a:extLst>
              <a:ext uri="{FF2B5EF4-FFF2-40B4-BE49-F238E27FC236}">
                <a16:creationId xmlns:a16="http://schemas.microsoft.com/office/drawing/2014/main" id="{D400A4C1-1AAB-4A3C-8F5E-73A25F542A63}"/>
              </a:ext>
            </a:extLst>
          </p:cNvPr>
          <p:cNvSpPr>
            <a:spLocks noChangeArrowheads="1"/>
          </p:cNvSpPr>
          <p:nvPr/>
        </p:nvSpPr>
        <p:spPr bwMode="auto">
          <a:xfrm>
            <a:off x="2490788" y="4906915"/>
            <a:ext cx="1894431" cy="952570"/>
          </a:xfrm>
          <a:prstGeom prst="ellipse">
            <a:avLst/>
          </a:prstGeom>
          <a:solidFill>
            <a:srgbClr val="003366"/>
          </a:solidFill>
          <a:ln w="9525" algn="ctr">
            <a:noFill/>
            <a:round/>
            <a:headEnd/>
            <a:tailEnd/>
          </a:ln>
          <a:effectLst>
            <a:outerShdw blurRad="57785" dist="33020" dir="3180000" algn="ctr">
              <a:srgbClr val="000000">
                <a:alpha val="30000"/>
              </a:srgbClr>
            </a:outerShdw>
          </a:effectLst>
        </p:spPr>
        <p:txBody>
          <a:bodyPr wrap="none" anchor="ctr"/>
          <a:lstStyle/>
          <a:p>
            <a:pPr>
              <a:defRPr/>
            </a:pPr>
            <a:endParaRPr lang="en-US">
              <a:solidFill>
                <a:schemeClr val="bg1"/>
              </a:solidFill>
              <a:effectLst>
                <a:outerShdw blurRad="38100" dist="38100" dir="2700000" algn="tl">
                  <a:srgbClr val="000000">
                    <a:alpha val="43137"/>
                  </a:srgbClr>
                </a:outerShdw>
              </a:effectLst>
            </a:endParaRPr>
          </a:p>
        </p:txBody>
      </p:sp>
      <p:sp>
        <p:nvSpPr>
          <p:cNvPr id="2" name="Title 1">
            <a:extLst>
              <a:ext uri="{FF2B5EF4-FFF2-40B4-BE49-F238E27FC236}">
                <a16:creationId xmlns:a16="http://schemas.microsoft.com/office/drawing/2014/main" id="{2D02ECDE-500F-4972-94F9-4E5FC0656795}"/>
              </a:ext>
            </a:extLst>
          </p:cNvPr>
          <p:cNvSpPr>
            <a:spLocks noGrp="1"/>
          </p:cNvSpPr>
          <p:nvPr>
            <p:ph type="title"/>
          </p:nvPr>
        </p:nvSpPr>
        <p:spPr>
          <a:xfrm>
            <a:off x="318053" y="139148"/>
            <a:ext cx="10770439" cy="1225958"/>
          </a:xfrm>
        </p:spPr>
        <p:txBody>
          <a:bodyPr>
            <a:normAutofit fontScale="90000"/>
          </a:bodyPr>
          <a:lstStyle/>
          <a:p>
            <a:r>
              <a:rPr lang="en-US" altLang="en-US" b="1" dirty="0"/>
              <a:t>TPM Facilitates a Culture Change</a:t>
            </a:r>
            <a:endParaRPr lang="en-ZW" b="1" dirty="0"/>
          </a:p>
        </p:txBody>
      </p:sp>
      <p:pic>
        <p:nvPicPr>
          <p:cNvPr id="6" name="Picture 5">
            <a:extLst>
              <a:ext uri="{FF2B5EF4-FFF2-40B4-BE49-F238E27FC236}">
                <a16:creationId xmlns:a16="http://schemas.microsoft.com/office/drawing/2014/main" id="{39AA42B2-2D5D-4306-A009-81BB291BCDF1}"/>
              </a:ext>
            </a:extLst>
          </p:cNvPr>
          <p:cNvPicPr>
            <a:picLocks noChangeAspect="1"/>
          </p:cNvPicPr>
          <p:nvPr/>
        </p:nvPicPr>
        <p:blipFill>
          <a:blip r:embed="rId2"/>
          <a:stretch>
            <a:fillRect/>
          </a:stretch>
        </p:blipFill>
        <p:spPr>
          <a:xfrm>
            <a:off x="1401683" y="1975114"/>
            <a:ext cx="9144793" cy="4257487"/>
          </a:xfrm>
          <a:prstGeom prst="rect">
            <a:avLst/>
          </a:prstGeom>
        </p:spPr>
      </p:pic>
      <p:sp>
        <p:nvSpPr>
          <p:cNvPr id="7" name="Text Box 5">
            <a:extLst>
              <a:ext uri="{FF2B5EF4-FFF2-40B4-BE49-F238E27FC236}">
                <a16:creationId xmlns:a16="http://schemas.microsoft.com/office/drawing/2014/main" id="{0ECD3461-C5A5-4569-9047-CD61BBC14EAE}"/>
              </a:ext>
            </a:extLst>
          </p:cNvPr>
          <p:cNvSpPr txBox="1">
            <a:spLocks noChangeArrowheads="1"/>
          </p:cNvSpPr>
          <p:nvPr/>
        </p:nvSpPr>
        <p:spPr bwMode="auto">
          <a:xfrm>
            <a:off x="2629971" y="5090836"/>
            <a:ext cx="1659367" cy="584729"/>
          </a:xfrm>
          <a:prstGeom prst="rect">
            <a:avLst/>
          </a:prstGeom>
          <a:noFill/>
          <a:ln w="9525" algn="ctr">
            <a:noFill/>
            <a:miter lim="800000"/>
            <a:headEnd/>
            <a:tailEnd/>
          </a:ln>
          <a:effectLst>
            <a:outerShdw blurRad="57785" dist="33020" dir="3180000" algn="ctr">
              <a:srgbClr val="000000">
                <a:alpha val="30000"/>
              </a:srgbClr>
            </a:outerShdw>
          </a:effectLst>
        </p:spPr>
        <p:txBody>
          <a:bodyPr wrap="none">
            <a:spAutoFit/>
          </a:bodyPr>
          <a:lstStyle/>
          <a:p>
            <a:pPr algn="ctr">
              <a:defRPr/>
            </a:pPr>
            <a:r>
              <a:rPr lang="en-US" sz="1600" b="1" dirty="0">
                <a:solidFill>
                  <a:prstClr val="white"/>
                </a:solidFill>
                <a:effectLst>
                  <a:outerShdw blurRad="38100" dist="38100" dir="2700000" algn="tl">
                    <a:srgbClr val="000000">
                      <a:alpha val="43137"/>
                    </a:srgbClr>
                  </a:outerShdw>
                </a:effectLst>
                <a:latin typeface="Arial"/>
              </a:rPr>
              <a:t>Work Systems</a:t>
            </a:r>
          </a:p>
          <a:p>
            <a:pPr algn="ctr">
              <a:defRPr/>
            </a:pPr>
            <a:r>
              <a:rPr lang="en-US" sz="1600" b="1" dirty="0">
                <a:solidFill>
                  <a:prstClr val="white"/>
                </a:solidFill>
                <a:effectLst>
                  <a:outerShdw blurRad="38100" dist="38100" dir="2700000" algn="tl">
                    <a:srgbClr val="000000">
                      <a:alpha val="43137"/>
                    </a:srgbClr>
                  </a:outerShdw>
                </a:effectLst>
                <a:latin typeface="Arial"/>
              </a:rPr>
              <a:t>&amp; Processes</a:t>
            </a:r>
          </a:p>
        </p:txBody>
      </p:sp>
      <p:sp>
        <p:nvSpPr>
          <p:cNvPr id="8" name="Oval 8">
            <a:extLst>
              <a:ext uri="{FF2B5EF4-FFF2-40B4-BE49-F238E27FC236}">
                <a16:creationId xmlns:a16="http://schemas.microsoft.com/office/drawing/2014/main" id="{7080F68E-4557-4F99-9751-F6E52022EF4B}"/>
              </a:ext>
            </a:extLst>
          </p:cNvPr>
          <p:cNvSpPr>
            <a:spLocks noChangeArrowheads="1"/>
          </p:cNvSpPr>
          <p:nvPr/>
        </p:nvSpPr>
        <p:spPr bwMode="auto">
          <a:xfrm>
            <a:off x="4289851" y="3925974"/>
            <a:ext cx="1894431" cy="952570"/>
          </a:xfrm>
          <a:prstGeom prst="ellipse">
            <a:avLst/>
          </a:prstGeom>
          <a:solidFill>
            <a:srgbClr val="003366"/>
          </a:solidFill>
          <a:ln w="9525" algn="ctr">
            <a:noFill/>
            <a:round/>
            <a:headEnd/>
            <a:tailEnd/>
          </a:ln>
          <a:effectLst>
            <a:outerShdw blurRad="57785" dist="33020" dir="3180000" algn="ctr">
              <a:srgbClr val="000000">
                <a:alpha val="30000"/>
              </a:srgbClr>
            </a:outerShdw>
          </a:effectLst>
        </p:spPr>
        <p:txBody>
          <a:bodyPr wrap="none" anchor="ctr"/>
          <a:lstStyle/>
          <a:p>
            <a:pPr>
              <a:defRPr/>
            </a:pPr>
            <a:r>
              <a:rPr lang="en-US" b="1">
                <a:solidFill>
                  <a:schemeClr val="bg1"/>
                </a:solidFill>
                <a:effectLst>
                  <a:outerShdw blurRad="38100" dist="38100" dir="2700000" algn="tl">
                    <a:srgbClr val="000000">
                      <a:alpha val="43137"/>
                    </a:srgbClr>
                  </a:outerShdw>
                </a:effectLst>
              </a:rPr>
              <a:t>Behavior</a:t>
            </a:r>
            <a:endParaRPr lang="en-US" b="1" dirty="0">
              <a:solidFill>
                <a:schemeClr val="bg1"/>
              </a:solidFill>
              <a:effectLst>
                <a:outerShdw blurRad="38100" dist="38100" dir="2700000" algn="tl">
                  <a:srgbClr val="000000">
                    <a:alpha val="43137"/>
                  </a:srgbClr>
                </a:outerShdw>
              </a:effectLst>
            </a:endParaRPr>
          </a:p>
        </p:txBody>
      </p:sp>
      <p:sp>
        <p:nvSpPr>
          <p:cNvPr id="9" name="Oval 11">
            <a:extLst>
              <a:ext uri="{FF2B5EF4-FFF2-40B4-BE49-F238E27FC236}">
                <a16:creationId xmlns:a16="http://schemas.microsoft.com/office/drawing/2014/main" id="{32E35618-A837-41EE-A317-C032CA4B43B8}"/>
              </a:ext>
            </a:extLst>
          </p:cNvPr>
          <p:cNvSpPr>
            <a:spLocks noChangeArrowheads="1"/>
          </p:cNvSpPr>
          <p:nvPr/>
        </p:nvSpPr>
        <p:spPr bwMode="auto">
          <a:xfrm>
            <a:off x="6069072" y="2952297"/>
            <a:ext cx="1894431" cy="952569"/>
          </a:xfrm>
          <a:prstGeom prst="ellipse">
            <a:avLst/>
          </a:prstGeom>
          <a:solidFill>
            <a:srgbClr val="003366"/>
          </a:solidFill>
          <a:ln w="9525" algn="ctr">
            <a:noFill/>
            <a:round/>
            <a:headEnd/>
            <a:tailEnd/>
          </a:ln>
          <a:effectLst>
            <a:outerShdw blurRad="57785" dist="33020" dir="3180000" algn="ctr">
              <a:srgbClr val="000000">
                <a:alpha val="30000"/>
              </a:srgbClr>
            </a:outerShdw>
          </a:effectLst>
        </p:spPr>
        <p:txBody>
          <a:bodyPr wrap="none" anchor="ctr"/>
          <a:lstStyle/>
          <a:p>
            <a:pPr>
              <a:defRPr/>
            </a:pPr>
            <a:endParaRPr lang="en-US">
              <a:solidFill>
                <a:prstClr val="white"/>
              </a:solidFill>
              <a:effectLst>
                <a:outerShdw blurRad="38100" dist="38100" dir="2700000" algn="tl">
                  <a:srgbClr val="000000">
                    <a:alpha val="43137"/>
                  </a:srgbClr>
                </a:outerShdw>
              </a:effectLst>
              <a:latin typeface="Arial"/>
            </a:endParaRPr>
          </a:p>
        </p:txBody>
      </p:sp>
      <p:sp>
        <p:nvSpPr>
          <p:cNvPr id="10" name="Text Box 15">
            <a:extLst>
              <a:ext uri="{FF2B5EF4-FFF2-40B4-BE49-F238E27FC236}">
                <a16:creationId xmlns:a16="http://schemas.microsoft.com/office/drawing/2014/main" id="{A014979C-8C25-4EC5-9890-230D34723897}"/>
              </a:ext>
            </a:extLst>
          </p:cNvPr>
          <p:cNvSpPr txBox="1">
            <a:spLocks noChangeArrowheads="1"/>
          </p:cNvSpPr>
          <p:nvPr/>
        </p:nvSpPr>
        <p:spPr bwMode="auto">
          <a:xfrm>
            <a:off x="8377444" y="2259671"/>
            <a:ext cx="943349" cy="338344"/>
          </a:xfrm>
          <a:prstGeom prst="rect">
            <a:avLst/>
          </a:prstGeom>
          <a:noFill/>
          <a:ln w="9525" algn="ctr">
            <a:noFill/>
            <a:miter lim="800000"/>
            <a:headEnd/>
            <a:tailEnd/>
          </a:ln>
          <a:effectLst>
            <a:outerShdw blurRad="57785" dist="33020" dir="3180000" algn="ctr">
              <a:srgbClr val="000000">
                <a:alpha val="30000"/>
              </a:srgbClr>
            </a:outerShdw>
          </a:effectLst>
        </p:spPr>
        <p:txBody>
          <a:bodyPr wrap="none">
            <a:spAutoFit/>
          </a:bodyPr>
          <a:lstStyle/>
          <a:p>
            <a:pPr>
              <a:defRPr/>
            </a:pPr>
            <a:r>
              <a:rPr lang="en-US" sz="1600" b="1" dirty="0">
                <a:solidFill>
                  <a:prstClr val="white"/>
                </a:solidFill>
                <a:effectLst>
                  <a:outerShdw blurRad="38100" dist="38100" dir="2700000" algn="tl">
                    <a:srgbClr val="000000">
                      <a:alpha val="43137"/>
                    </a:srgbClr>
                  </a:outerShdw>
                </a:effectLst>
                <a:latin typeface="Arial"/>
              </a:rPr>
              <a:t>Culture</a:t>
            </a:r>
          </a:p>
        </p:txBody>
      </p:sp>
      <p:sp>
        <p:nvSpPr>
          <p:cNvPr id="11" name="AutoShape 16">
            <a:extLst>
              <a:ext uri="{FF2B5EF4-FFF2-40B4-BE49-F238E27FC236}">
                <a16:creationId xmlns:a16="http://schemas.microsoft.com/office/drawing/2014/main" id="{56682973-8262-4D13-8696-BB0F1C313EA9}"/>
              </a:ext>
            </a:extLst>
          </p:cNvPr>
          <p:cNvSpPr>
            <a:spLocks noChangeArrowheads="1"/>
          </p:cNvSpPr>
          <p:nvPr/>
        </p:nvSpPr>
        <p:spPr bwMode="auto">
          <a:xfrm rot="14688786">
            <a:off x="3292475" y="3027363"/>
            <a:ext cx="596900" cy="1797050"/>
          </a:xfrm>
          <a:prstGeom prst="curvedLeftArrow">
            <a:avLst>
              <a:gd name="adj1" fmla="val 82614"/>
              <a:gd name="adj2" fmla="val 165229"/>
              <a:gd name="adj3" fmla="val 33333"/>
            </a:avLst>
          </a:prstGeom>
          <a:solidFill>
            <a:sysClr val="window" lastClr="FFFFFF">
              <a:lumMod val="65000"/>
            </a:sysClr>
          </a:solidFill>
          <a:ln w="9525">
            <a:noFill/>
            <a:miter lim="800000"/>
            <a:headEnd/>
            <a:tailEnd/>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outerShdw blurRad="38100" dist="38100" dir="2700000" algn="tl">
                  <a:srgbClr val="000000">
                    <a:alpha val="43137"/>
                  </a:srgbClr>
                </a:outerShdw>
              </a:effectLst>
              <a:uLnTx/>
              <a:uFillTx/>
              <a:latin typeface="Arial"/>
            </a:endParaRPr>
          </a:p>
        </p:txBody>
      </p:sp>
      <p:sp>
        <p:nvSpPr>
          <p:cNvPr id="12" name="AutoShape 16">
            <a:extLst>
              <a:ext uri="{FF2B5EF4-FFF2-40B4-BE49-F238E27FC236}">
                <a16:creationId xmlns:a16="http://schemas.microsoft.com/office/drawing/2014/main" id="{8BCE3115-B83A-4BCA-BD68-E66805F80FB8}"/>
              </a:ext>
            </a:extLst>
          </p:cNvPr>
          <p:cNvSpPr>
            <a:spLocks noChangeArrowheads="1"/>
          </p:cNvSpPr>
          <p:nvPr/>
        </p:nvSpPr>
        <p:spPr bwMode="auto">
          <a:xfrm rot="14688786">
            <a:off x="6861969" y="1077119"/>
            <a:ext cx="596900" cy="1795462"/>
          </a:xfrm>
          <a:prstGeom prst="curvedLeftArrow">
            <a:avLst>
              <a:gd name="adj1" fmla="val 82614"/>
              <a:gd name="adj2" fmla="val 165229"/>
              <a:gd name="adj3" fmla="val 33333"/>
            </a:avLst>
          </a:prstGeom>
          <a:solidFill>
            <a:sysClr val="window" lastClr="FFFFFF">
              <a:lumMod val="65000"/>
            </a:sysClr>
          </a:solidFill>
          <a:ln w="9525">
            <a:noFill/>
            <a:miter lim="800000"/>
            <a:headEnd/>
            <a:tailEnd/>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outerShdw blurRad="38100" dist="38100" dir="2700000" algn="tl">
                  <a:srgbClr val="000000">
                    <a:alpha val="43137"/>
                  </a:srgbClr>
                </a:outerShdw>
              </a:effectLst>
              <a:uLnTx/>
              <a:uFillTx/>
              <a:latin typeface="Arial"/>
            </a:endParaRPr>
          </a:p>
        </p:txBody>
      </p:sp>
      <p:sp>
        <p:nvSpPr>
          <p:cNvPr id="13" name="AutoShape 16">
            <a:extLst>
              <a:ext uri="{FF2B5EF4-FFF2-40B4-BE49-F238E27FC236}">
                <a16:creationId xmlns:a16="http://schemas.microsoft.com/office/drawing/2014/main" id="{DA7ECEF7-61BE-432C-B780-92EA42B6B885}"/>
              </a:ext>
            </a:extLst>
          </p:cNvPr>
          <p:cNvSpPr>
            <a:spLocks noChangeArrowheads="1"/>
          </p:cNvSpPr>
          <p:nvPr/>
        </p:nvSpPr>
        <p:spPr bwMode="auto">
          <a:xfrm rot="14688786">
            <a:off x="5037932" y="2040731"/>
            <a:ext cx="596900" cy="1795463"/>
          </a:xfrm>
          <a:prstGeom prst="curvedLeftArrow">
            <a:avLst>
              <a:gd name="adj1" fmla="val 82614"/>
              <a:gd name="adj2" fmla="val 165229"/>
              <a:gd name="adj3" fmla="val 33333"/>
            </a:avLst>
          </a:prstGeom>
          <a:solidFill>
            <a:sysClr val="window" lastClr="FFFFFF">
              <a:lumMod val="65000"/>
            </a:sysClr>
          </a:solidFill>
          <a:ln w="9525">
            <a:noFill/>
            <a:miter lim="800000"/>
            <a:headEnd/>
            <a:tailEnd/>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outerShdw blurRad="38100" dist="38100" dir="2700000" algn="tl">
                  <a:srgbClr val="000000">
                    <a:alpha val="43137"/>
                  </a:srgbClr>
                </a:outerShdw>
              </a:effectLst>
              <a:uLnTx/>
              <a:uFillTx/>
              <a:latin typeface="Arial"/>
            </a:endParaRPr>
          </a:p>
        </p:txBody>
      </p:sp>
      <p:sp>
        <p:nvSpPr>
          <p:cNvPr id="14" name="TextBox 6">
            <a:extLst>
              <a:ext uri="{FF2B5EF4-FFF2-40B4-BE49-F238E27FC236}">
                <a16:creationId xmlns:a16="http://schemas.microsoft.com/office/drawing/2014/main" id="{0D53BBA5-869D-4787-8E12-51B9AF03E1DB}"/>
              </a:ext>
            </a:extLst>
          </p:cNvPr>
          <p:cNvSpPr txBox="1">
            <a:spLocks noChangeArrowheads="1"/>
          </p:cNvSpPr>
          <p:nvPr/>
        </p:nvSpPr>
        <p:spPr bwMode="auto">
          <a:xfrm>
            <a:off x="5964454" y="4739026"/>
            <a:ext cx="1607957" cy="3385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Tahoma" panose="020B0604030504040204" pitchFamily="34" charset="0"/>
                <a:cs typeface="Arial" panose="020B0604020202020204" pitchFamily="34" charset="0"/>
              </a:defRPr>
            </a:lvl1pPr>
            <a:lvl2pPr marL="742950" indent="-285750" eaLnBrk="0" hangingPunct="0">
              <a:defRPr>
                <a:solidFill>
                  <a:schemeClr val="tx1"/>
                </a:solidFill>
                <a:latin typeface="Tahoma" panose="020B0604030504040204" pitchFamily="34" charset="0"/>
                <a:cs typeface="Arial" panose="020B0604020202020204" pitchFamily="34" charset="0"/>
              </a:defRPr>
            </a:lvl2pPr>
            <a:lvl3pPr marL="1143000" indent="-228600" eaLnBrk="0" hangingPunct="0">
              <a:defRPr>
                <a:solidFill>
                  <a:schemeClr val="tx1"/>
                </a:solidFill>
                <a:latin typeface="Tahoma" panose="020B0604030504040204" pitchFamily="34" charset="0"/>
                <a:cs typeface="Arial" panose="020B0604020202020204" pitchFamily="34" charset="0"/>
              </a:defRPr>
            </a:lvl3pPr>
            <a:lvl4pPr marL="1600200" indent="-228600" eaLnBrk="0" hangingPunct="0">
              <a:defRPr>
                <a:solidFill>
                  <a:schemeClr val="tx1"/>
                </a:solidFill>
                <a:latin typeface="Tahoma" panose="020B0604030504040204" pitchFamily="34" charset="0"/>
                <a:cs typeface="Arial" panose="020B0604020202020204" pitchFamily="34" charset="0"/>
              </a:defRPr>
            </a:lvl4pPr>
            <a:lvl5pPr marL="2057400" indent="-228600" eaLnBrk="0" hangingPunct="0">
              <a:defRPr>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Tahoma" panose="020B0604030504040204" pitchFamily="34" charset="0"/>
                <a:cs typeface="Arial" panose="020B0604020202020204" pitchFamily="34"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en-US" sz="1600" b="0" i="0" u="none" strike="noStrike" kern="0" cap="none" spc="0" normalizeH="0" baseline="0" noProof="0">
                <a:ln>
                  <a:noFill/>
                </a:ln>
                <a:solidFill>
                  <a:prstClr val="black"/>
                </a:solidFill>
                <a:effectLst/>
                <a:uLnTx/>
                <a:uFillTx/>
                <a:latin typeface="Tahoma" panose="020B0604030504040204" pitchFamily="34" charset="0"/>
                <a:cs typeface="Arial" panose="020B0604020202020204" pitchFamily="34" charset="0"/>
              </a:rPr>
              <a:t>The way we act</a:t>
            </a:r>
          </a:p>
        </p:txBody>
      </p:sp>
      <p:sp>
        <p:nvSpPr>
          <p:cNvPr id="15" name="TextBox 21">
            <a:extLst>
              <a:ext uri="{FF2B5EF4-FFF2-40B4-BE49-F238E27FC236}">
                <a16:creationId xmlns:a16="http://schemas.microsoft.com/office/drawing/2014/main" id="{66081B3F-958B-4CE9-8478-73BA3F9512A4}"/>
              </a:ext>
            </a:extLst>
          </p:cNvPr>
          <p:cNvSpPr txBox="1">
            <a:spLocks noChangeArrowheads="1"/>
          </p:cNvSpPr>
          <p:nvPr/>
        </p:nvSpPr>
        <p:spPr bwMode="auto">
          <a:xfrm>
            <a:off x="7612294" y="3809801"/>
            <a:ext cx="1782665" cy="3385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Tahoma" panose="020B0604030504040204" pitchFamily="34" charset="0"/>
                <a:cs typeface="Arial" panose="020B0604020202020204" pitchFamily="34" charset="0"/>
              </a:defRPr>
            </a:lvl1pPr>
            <a:lvl2pPr marL="742950" indent="-285750" eaLnBrk="0" hangingPunct="0">
              <a:defRPr>
                <a:solidFill>
                  <a:schemeClr val="tx1"/>
                </a:solidFill>
                <a:latin typeface="Tahoma" panose="020B0604030504040204" pitchFamily="34" charset="0"/>
                <a:cs typeface="Arial" panose="020B0604020202020204" pitchFamily="34" charset="0"/>
              </a:defRPr>
            </a:lvl2pPr>
            <a:lvl3pPr marL="1143000" indent="-228600" eaLnBrk="0" hangingPunct="0">
              <a:defRPr>
                <a:solidFill>
                  <a:schemeClr val="tx1"/>
                </a:solidFill>
                <a:latin typeface="Tahoma" panose="020B0604030504040204" pitchFamily="34" charset="0"/>
                <a:cs typeface="Arial" panose="020B0604020202020204" pitchFamily="34" charset="0"/>
              </a:defRPr>
            </a:lvl3pPr>
            <a:lvl4pPr marL="1600200" indent="-228600" eaLnBrk="0" hangingPunct="0">
              <a:defRPr>
                <a:solidFill>
                  <a:schemeClr val="tx1"/>
                </a:solidFill>
                <a:latin typeface="Tahoma" panose="020B0604030504040204" pitchFamily="34" charset="0"/>
                <a:cs typeface="Arial" panose="020B0604020202020204" pitchFamily="34" charset="0"/>
              </a:defRPr>
            </a:lvl4pPr>
            <a:lvl5pPr marL="2057400" indent="-228600" eaLnBrk="0" hangingPunct="0">
              <a:defRPr>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Tahoma" panose="020B0604030504040204" pitchFamily="34" charset="0"/>
                <a:cs typeface="Arial" panose="020B0604020202020204" pitchFamily="34"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en-US" sz="1600" b="0" i="0" u="none" strike="noStrike" kern="0" cap="none" spc="0" normalizeH="0" baseline="0" noProof="0">
                <a:ln>
                  <a:noFill/>
                </a:ln>
                <a:solidFill>
                  <a:prstClr val="black"/>
                </a:solidFill>
                <a:effectLst/>
                <a:uLnTx/>
                <a:uFillTx/>
                <a:latin typeface="Tahoma" panose="020B0604030504040204" pitchFamily="34" charset="0"/>
                <a:cs typeface="Arial" panose="020B0604020202020204" pitchFamily="34" charset="0"/>
              </a:rPr>
              <a:t>The way we think</a:t>
            </a:r>
          </a:p>
        </p:txBody>
      </p:sp>
      <p:sp>
        <p:nvSpPr>
          <p:cNvPr id="16" name="TextBox 22">
            <a:extLst>
              <a:ext uri="{FF2B5EF4-FFF2-40B4-BE49-F238E27FC236}">
                <a16:creationId xmlns:a16="http://schemas.microsoft.com/office/drawing/2014/main" id="{D5F93544-3F68-410D-ABC6-D520D8C8ED74}"/>
              </a:ext>
            </a:extLst>
          </p:cNvPr>
          <p:cNvSpPr txBox="1">
            <a:spLocks noChangeArrowheads="1"/>
          </p:cNvSpPr>
          <p:nvPr/>
        </p:nvSpPr>
        <p:spPr bwMode="auto">
          <a:xfrm>
            <a:off x="4052280" y="5790816"/>
            <a:ext cx="1783242" cy="3385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Tahoma" panose="020B0604030504040204" pitchFamily="34" charset="0"/>
                <a:cs typeface="Arial" panose="020B0604020202020204" pitchFamily="34" charset="0"/>
              </a:defRPr>
            </a:lvl1pPr>
            <a:lvl2pPr marL="742950" indent="-285750" eaLnBrk="0" hangingPunct="0">
              <a:defRPr>
                <a:solidFill>
                  <a:schemeClr val="tx1"/>
                </a:solidFill>
                <a:latin typeface="Tahoma" panose="020B0604030504040204" pitchFamily="34" charset="0"/>
                <a:cs typeface="Arial" panose="020B0604020202020204" pitchFamily="34" charset="0"/>
              </a:defRPr>
            </a:lvl2pPr>
            <a:lvl3pPr marL="1143000" indent="-228600" eaLnBrk="0" hangingPunct="0">
              <a:defRPr>
                <a:solidFill>
                  <a:schemeClr val="tx1"/>
                </a:solidFill>
                <a:latin typeface="Tahoma" panose="020B0604030504040204" pitchFamily="34" charset="0"/>
                <a:cs typeface="Arial" panose="020B0604020202020204" pitchFamily="34" charset="0"/>
              </a:defRPr>
            </a:lvl3pPr>
            <a:lvl4pPr marL="1600200" indent="-228600" eaLnBrk="0" hangingPunct="0">
              <a:defRPr>
                <a:solidFill>
                  <a:schemeClr val="tx1"/>
                </a:solidFill>
                <a:latin typeface="Tahoma" panose="020B0604030504040204" pitchFamily="34" charset="0"/>
                <a:cs typeface="Arial" panose="020B0604020202020204" pitchFamily="34" charset="0"/>
              </a:defRPr>
            </a:lvl4pPr>
            <a:lvl5pPr marL="2057400" indent="-228600" eaLnBrk="0" hangingPunct="0">
              <a:defRPr>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Tahoma" panose="020B0604030504040204" pitchFamily="34" charset="0"/>
                <a:cs typeface="Arial" panose="020B0604020202020204" pitchFamily="34"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en-US" sz="1600" b="0" i="0" u="none" strike="noStrike" kern="0" cap="none" spc="0" normalizeH="0" baseline="0" noProof="0">
                <a:ln>
                  <a:noFill/>
                </a:ln>
                <a:solidFill>
                  <a:prstClr val="black"/>
                </a:solidFill>
                <a:effectLst/>
                <a:uLnTx/>
                <a:uFillTx/>
                <a:latin typeface="Tahoma" panose="020B0604030504040204" pitchFamily="34" charset="0"/>
                <a:cs typeface="Arial" panose="020B0604020202020204" pitchFamily="34" charset="0"/>
              </a:rPr>
              <a:t>Waste elimination</a:t>
            </a:r>
          </a:p>
        </p:txBody>
      </p:sp>
      <p:sp>
        <p:nvSpPr>
          <p:cNvPr id="18" name="Text Box 12">
            <a:extLst>
              <a:ext uri="{FF2B5EF4-FFF2-40B4-BE49-F238E27FC236}">
                <a16:creationId xmlns:a16="http://schemas.microsoft.com/office/drawing/2014/main" id="{4BC9BA7D-2E61-460B-B130-D031A1F86A95}"/>
              </a:ext>
            </a:extLst>
          </p:cNvPr>
          <p:cNvSpPr txBox="1">
            <a:spLocks noChangeArrowheads="1"/>
          </p:cNvSpPr>
          <p:nvPr/>
        </p:nvSpPr>
        <p:spPr bwMode="auto">
          <a:xfrm>
            <a:off x="6551572" y="3236853"/>
            <a:ext cx="1026859" cy="338344"/>
          </a:xfrm>
          <a:prstGeom prst="rect">
            <a:avLst/>
          </a:prstGeom>
          <a:noFill/>
          <a:ln w="9525" algn="ctr">
            <a:noFill/>
            <a:miter lim="800000"/>
            <a:headEnd/>
            <a:tailEnd/>
          </a:ln>
          <a:effectLst>
            <a:outerShdw blurRad="57785" dist="33020" dir="3180000" algn="ctr">
              <a:srgbClr val="000000">
                <a:alpha val="30000"/>
              </a:srgbClr>
            </a:outerShdw>
          </a:effectLst>
        </p:spPr>
        <p:txBody>
          <a:bodyPr wrap="none">
            <a:spAutoFit/>
          </a:bodyPr>
          <a:lstStyle/>
          <a:p>
            <a:pPr>
              <a:defRPr/>
            </a:pPr>
            <a:r>
              <a:rPr lang="en-US" sz="1600" b="1" dirty="0">
                <a:solidFill>
                  <a:schemeClr val="bg1"/>
                </a:solidFill>
                <a:effectLst>
                  <a:outerShdw blurRad="38100" dist="38100" dir="2700000" algn="tl">
                    <a:srgbClr val="000000">
                      <a:alpha val="43137"/>
                    </a:srgbClr>
                  </a:outerShdw>
                </a:effectLst>
              </a:rPr>
              <a:t>Attitude</a:t>
            </a:r>
          </a:p>
        </p:txBody>
      </p:sp>
    </p:spTree>
    <p:extLst>
      <p:ext uri="{BB962C8B-B14F-4D97-AF65-F5344CB8AC3E}">
        <p14:creationId xmlns:p14="http://schemas.microsoft.com/office/powerpoint/2010/main" val="3981888045"/>
      </p:ext>
    </p:extLst>
  </p:cSld>
  <p:clrMapOvr>
    <a:masterClrMapping/>
  </p:clrMapOvr>
  <p:transition>
    <p:split orient="vert" dir="in"/>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3C3C8E5-4598-4AA0-974B-5A88B41C4401}"/>
              </a:ext>
            </a:extLst>
          </p:cNvPr>
          <p:cNvSpPr>
            <a:spLocks noGrp="1"/>
          </p:cNvSpPr>
          <p:nvPr>
            <p:ph type="title"/>
          </p:nvPr>
        </p:nvSpPr>
        <p:spPr>
          <a:xfrm>
            <a:off x="354231" y="140075"/>
            <a:ext cx="10058400" cy="1609344"/>
          </a:xfrm>
        </p:spPr>
        <p:txBody>
          <a:bodyPr/>
          <a:lstStyle/>
          <a:p>
            <a:r>
              <a:rPr lang="en-US" altLang="en-US" b="1" dirty="0"/>
              <a:t>TPM Approach</a:t>
            </a:r>
            <a:endParaRPr lang="en-ZW" b="1" dirty="0"/>
          </a:p>
        </p:txBody>
      </p:sp>
      <p:sp>
        <p:nvSpPr>
          <p:cNvPr id="3" name="Content Placeholder 2">
            <a:extLst>
              <a:ext uri="{FF2B5EF4-FFF2-40B4-BE49-F238E27FC236}">
                <a16:creationId xmlns:a16="http://schemas.microsoft.com/office/drawing/2014/main" id="{53012111-5A47-4FDB-B48F-880C545264D8}"/>
              </a:ext>
            </a:extLst>
          </p:cNvPr>
          <p:cNvSpPr>
            <a:spLocks noGrp="1"/>
          </p:cNvSpPr>
          <p:nvPr>
            <p:ph sz="half" idx="1"/>
          </p:nvPr>
        </p:nvSpPr>
        <p:spPr>
          <a:xfrm>
            <a:off x="838200" y="1825625"/>
            <a:ext cx="9921240" cy="4351338"/>
          </a:xfrm>
        </p:spPr>
        <p:txBody>
          <a:bodyPr/>
          <a:lstStyle/>
          <a:p>
            <a:pPr>
              <a:spcBef>
                <a:spcPct val="0"/>
              </a:spcBef>
              <a:spcAft>
                <a:spcPts val="2400"/>
              </a:spcAft>
            </a:pPr>
            <a:r>
              <a:rPr lang="en-US" altLang="en-US" dirty="0"/>
              <a:t>Preventing breakdowns</a:t>
            </a:r>
          </a:p>
          <a:p>
            <a:pPr>
              <a:spcBef>
                <a:spcPct val="0"/>
              </a:spcBef>
              <a:spcAft>
                <a:spcPts val="2400"/>
              </a:spcAft>
            </a:pPr>
            <a:r>
              <a:rPr lang="en-US" altLang="en-US" dirty="0"/>
              <a:t>Modifying equipment to prevent breakdowns and make maintenance easier</a:t>
            </a:r>
          </a:p>
          <a:p>
            <a:pPr>
              <a:spcBef>
                <a:spcPct val="0"/>
              </a:spcBef>
              <a:spcAft>
                <a:spcPts val="2400"/>
              </a:spcAft>
            </a:pPr>
            <a:r>
              <a:rPr lang="en-US" altLang="en-US" dirty="0"/>
              <a:t>Designing and installing equipment that needs little maintenance</a:t>
            </a:r>
          </a:p>
          <a:p>
            <a:pPr>
              <a:spcBef>
                <a:spcPct val="0"/>
              </a:spcBef>
              <a:spcAft>
                <a:spcPts val="2400"/>
              </a:spcAft>
            </a:pPr>
            <a:r>
              <a:rPr lang="en-US" altLang="en-US" dirty="0"/>
              <a:t>Making repairs as needed</a:t>
            </a:r>
            <a:endParaRPr lang="en-ZW" dirty="0"/>
          </a:p>
        </p:txBody>
      </p:sp>
    </p:spTree>
    <p:extLst>
      <p:ext uri="{BB962C8B-B14F-4D97-AF65-F5344CB8AC3E}">
        <p14:creationId xmlns:p14="http://schemas.microsoft.com/office/powerpoint/2010/main" val="1115442580"/>
      </p:ext>
    </p:extLst>
  </p:cSld>
  <p:clrMapOvr>
    <a:masterClrMapping/>
  </p:clrMapOvr>
  <p:transition>
    <p:split orient="vert" dir="in"/>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3DBC29-E48E-4CC5-8167-43B68D296859}"/>
              </a:ext>
            </a:extLst>
          </p:cNvPr>
          <p:cNvSpPr>
            <a:spLocks noGrp="1"/>
          </p:cNvSpPr>
          <p:nvPr>
            <p:ph type="title"/>
          </p:nvPr>
        </p:nvSpPr>
        <p:spPr>
          <a:xfrm>
            <a:off x="427382" y="241545"/>
            <a:ext cx="10515600" cy="1007269"/>
          </a:xfrm>
        </p:spPr>
        <p:txBody>
          <a:bodyPr>
            <a:normAutofit fontScale="90000"/>
          </a:bodyPr>
          <a:lstStyle/>
          <a:p>
            <a:r>
              <a:rPr lang="en-US" altLang="en-US" b="1" dirty="0"/>
              <a:t>Eight Pillars (Strategies) of TPM</a:t>
            </a:r>
            <a:endParaRPr lang="en-ZW" b="1" dirty="0"/>
          </a:p>
        </p:txBody>
      </p:sp>
      <p:sp>
        <p:nvSpPr>
          <p:cNvPr id="5" name="Rectangle 5">
            <a:extLst>
              <a:ext uri="{FF2B5EF4-FFF2-40B4-BE49-F238E27FC236}">
                <a16:creationId xmlns:a16="http://schemas.microsoft.com/office/drawing/2014/main" id="{F68A4E62-FE30-4F76-AD37-059DA1A0D282}"/>
              </a:ext>
            </a:extLst>
          </p:cNvPr>
          <p:cNvSpPr>
            <a:spLocks noChangeArrowheads="1"/>
          </p:cNvSpPr>
          <p:nvPr/>
        </p:nvSpPr>
        <p:spPr bwMode="gray">
          <a:xfrm>
            <a:off x="1524000" y="2017714"/>
            <a:ext cx="9144000" cy="4541837"/>
          </a:xfrm>
          <a:prstGeom prst="rect">
            <a:avLst/>
          </a:prstGeom>
          <a:gradFill rotWithShape="1">
            <a:gsLst>
              <a:gs pos="0">
                <a:srgbClr val="000000">
                  <a:alpha val="9999"/>
                </a:srgbClr>
              </a:gs>
              <a:gs pos="100000">
                <a:srgbClr val="FFFFFF">
                  <a:alpha val="0"/>
                </a:srgbClr>
              </a:gs>
            </a:gsLst>
            <a:lin ang="16200000" scaled="1"/>
          </a:gradFill>
          <a:ln>
            <a:noFill/>
          </a:ln>
          <a:extLst>
            <a:ext uri="{91240B29-F687-4F45-9708-019B960494DF}">
              <a14:hiddenLine xmlns:a14="http://schemas.microsoft.com/office/drawing/2010/main" w="12700">
                <a:solidFill>
                  <a:srgbClr val="000000"/>
                </a:solidFill>
                <a:miter lim="800000"/>
                <a:headEnd/>
                <a:tailEnd/>
              </a14:hiddenLine>
            </a:ext>
          </a:extLst>
        </p:spPr>
        <p:txBody>
          <a:bodyPr lIns="108000" tIns="108000" rIns="144000" bIns="72000"/>
          <a:lstStyle>
            <a:lvl1pPr marL="190500" indent="-190500" eaLnBrk="0" hangingPunct="0">
              <a:defRPr>
                <a:solidFill>
                  <a:schemeClr val="tx1"/>
                </a:solidFill>
                <a:latin typeface="Tahoma" panose="020B0604030504040204" pitchFamily="34" charset="0"/>
                <a:cs typeface="Arial" panose="020B0604020202020204" pitchFamily="34" charset="0"/>
              </a:defRPr>
            </a:lvl1pPr>
            <a:lvl2pPr marL="742950" indent="-285750" eaLnBrk="0" hangingPunct="0">
              <a:defRPr>
                <a:solidFill>
                  <a:schemeClr val="tx1"/>
                </a:solidFill>
                <a:latin typeface="Tahoma" panose="020B0604030504040204" pitchFamily="34" charset="0"/>
                <a:cs typeface="Arial" panose="020B0604020202020204" pitchFamily="34" charset="0"/>
              </a:defRPr>
            </a:lvl2pPr>
            <a:lvl3pPr marL="1143000" indent="-228600" eaLnBrk="0" hangingPunct="0">
              <a:defRPr>
                <a:solidFill>
                  <a:schemeClr val="tx1"/>
                </a:solidFill>
                <a:latin typeface="Tahoma" panose="020B0604030504040204" pitchFamily="34" charset="0"/>
                <a:cs typeface="Arial" panose="020B0604020202020204" pitchFamily="34" charset="0"/>
              </a:defRPr>
            </a:lvl3pPr>
            <a:lvl4pPr marL="1600200" indent="-228600" eaLnBrk="0" hangingPunct="0">
              <a:defRPr>
                <a:solidFill>
                  <a:schemeClr val="tx1"/>
                </a:solidFill>
                <a:latin typeface="Tahoma" panose="020B0604030504040204" pitchFamily="34" charset="0"/>
                <a:cs typeface="Arial" panose="020B0604020202020204" pitchFamily="34" charset="0"/>
              </a:defRPr>
            </a:lvl4pPr>
            <a:lvl5pPr marL="2057400" indent="-228600" eaLnBrk="0" hangingPunct="0">
              <a:defRPr>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Tahoma" panose="020B0604030504040204" pitchFamily="34" charset="0"/>
                <a:cs typeface="Arial" panose="020B0604020202020204" pitchFamily="34" charset="0"/>
              </a:defRPr>
            </a:lvl9pPr>
          </a:lstStyle>
          <a:p>
            <a:pPr eaLnBrk="1" hangingPunct="1">
              <a:lnSpc>
                <a:spcPct val="95000"/>
              </a:lnSpc>
              <a:spcAft>
                <a:spcPts val="800"/>
              </a:spcAft>
              <a:buClr>
                <a:srgbClr val="969696"/>
              </a:buClr>
              <a:buFont typeface="Wingdings" panose="05000000000000000000" pitchFamily="2" charset="2"/>
              <a:buChar char="§"/>
            </a:pPr>
            <a:endParaRPr lang="en-ZW" altLang="en-US" noProof="1">
              <a:solidFill>
                <a:srgbClr val="000000"/>
              </a:solidFill>
            </a:endParaRPr>
          </a:p>
        </p:txBody>
      </p:sp>
      <p:grpSp>
        <p:nvGrpSpPr>
          <p:cNvPr id="6" name="Group 15">
            <a:extLst>
              <a:ext uri="{FF2B5EF4-FFF2-40B4-BE49-F238E27FC236}">
                <a16:creationId xmlns:a16="http://schemas.microsoft.com/office/drawing/2014/main" id="{145BF25E-487A-4AFE-B3A7-A5E5D5F2FF45}"/>
              </a:ext>
            </a:extLst>
          </p:cNvPr>
          <p:cNvGrpSpPr>
            <a:grpSpLocks/>
          </p:cNvGrpSpPr>
          <p:nvPr/>
        </p:nvGrpSpPr>
        <p:grpSpPr bwMode="auto">
          <a:xfrm>
            <a:off x="2301240" y="1595437"/>
            <a:ext cx="7044373" cy="4541837"/>
            <a:chOff x="1219200" y="1295400"/>
            <a:chExt cx="7315200" cy="4724400"/>
          </a:xfrm>
        </p:grpSpPr>
        <p:sp>
          <p:nvSpPr>
            <p:cNvPr id="7" name="Rectangle 9">
              <a:extLst>
                <a:ext uri="{FF2B5EF4-FFF2-40B4-BE49-F238E27FC236}">
                  <a16:creationId xmlns:a16="http://schemas.microsoft.com/office/drawing/2014/main" id="{E296DC37-F1BA-429D-81EC-7C64B9A44393}"/>
                </a:ext>
              </a:extLst>
            </p:cNvPr>
            <p:cNvSpPr>
              <a:spLocks noChangeArrowheads="1"/>
            </p:cNvSpPr>
            <p:nvPr/>
          </p:nvSpPr>
          <p:spPr bwMode="auto">
            <a:xfrm rot="16200000">
              <a:off x="5748984" y="3851040"/>
              <a:ext cx="2903812" cy="534826"/>
            </a:xfrm>
            <a:prstGeom prst="rect">
              <a:avLst/>
            </a:prstGeom>
            <a:solidFill>
              <a:srgbClr val="99CCFF"/>
            </a:solidFill>
            <a:ln w="12700">
              <a:noFill/>
              <a:miter lim="800000"/>
              <a:headEnd/>
              <a:tailEnd/>
            </a:ln>
            <a:effectLst>
              <a:outerShdw blurRad="44450" dist="27940" dir="5400000" algn="ctr">
                <a:srgbClr val="000000">
                  <a:alpha val="32000"/>
                </a:srgbClr>
              </a:outerShdw>
            </a:effectLst>
          </p:spPr>
          <p:txBody>
            <a:bodyPr wrap="none" anchor="ctr"/>
            <a:lstStyle/>
            <a:p>
              <a:pPr algn="ctr">
                <a:defRPr/>
              </a:pPr>
              <a:r>
                <a:rPr lang="en-US" sz="1200" b="1" dirty="0">
                  <a:latin typeface="+mn-lt"/>
                </a:rPr>
                <a:t>Office TPM</a:t>
              </a:r>
            </a:p>
          </p:txBody>
        </p:sp>
        <p:sp>
          <p:nvSpPr>
            <p:cNvPr id="8" name="Rectangle 11">
              <a:extLst>
                <a:ext uri="{FF2B5EF4-FFF2-40B4-BE49-F238E27FC236}">
                  <a16:creationId xmlns:a16="http://schemas.microsoft.com/office/drawing/2014/main" id="{96D3A72E-84D8-4F4C-9245-C1E17D0938DC}"/>
                </a:ext>
              </a:extLst>
            </p:cNvPr>
            <p:cNvSpPr>
              <a:spLocks noChangeArrowheads="1"/>
            </p:cNvSpPr>
            <p:nvPr/>
          </p:nvSpPr>
          <p:spPr bwMode="auto">
            <a:xfrm rot="16200000">
              <a:off x="6663162" y="3851929"/>
              <a:ext cx="2903812" cy="533048"/>
            </a:xfrm>
            <a:prstGeom prst="rect">
              <a:avLst/>
            </a:prstGeom>
            <a:solidFill>
              <a:schemeClr val="bg1">
                <a:lumMod val="75000"/>
              </a:schemeClr>
            </a:solidFill>
            <a:ln w="12700">
              <a:noFill/>
              <a:miter lim="800000"/>
              <a:headEnd/>
              <a:tailEnd/>
            </a:ln>
            <a:effectLst>
              <a:outerShdw blurRad="44450" dist="27940" dir="5400000" algn="ctr">
                <a:srgbClr val="000000">
                  <a:alpha val="32000"/>
                </a:srgbClr>
              </a:outerShdw>
            </a:effectLst>
          </p:spPr>
          <p:txBody>
            <a:bodyPr wrap="none" anchor="ctr"/>
            <a:lstStyle/>
            <a:p>
              <a:pPr algn="ctr">
                <a:defRPr/>
              </a:pPr>
              <a:r>
                <a:rPr lang="en-US" sz="1200" b="1" dirty="0">
                  <a:latin typeface="+mn-lt"/>
                </a:rPr>
                <a:t>Safety, Health &amp; Environment</a:t>
              </a:r>
            </a:p>
          </p:txBody>
        </p:sp>
        <p:sp>
          <p:nvSpPr>
            <p:cNvPr id="9" name="Rectangle 4">
              <a:extLst>
                <a:ext uri="{FF2B5EF4-FFF2-40B4-BE49-F238E27FC236}">
                  <a16:creationId xmlns:a16="http://schemas.microsoft.com/office/drawing/2014/main" id="{07417A7E-29D6-41EE-9AB2-3DE0D8DE6DFB}"/>
                </a:ext>
              </a:extLst>
            </p:cNvPr>
            <p:cNvSpPr>
              <a:spLocks noChangeArrowheads="1"/>
            </p:cNvSpPr>
            <p:nvPr/>
          </p:nvSpPr>
          <p:spPr bwMode="auto">
            <a:xfrm rot="16200000">
              <a:off x="263907" y="3873875"/>
              <a:ext cx="2902056" cy="533048"/>
            </a:xfrm>
            <a:prstGeom prst="rect">
              <a:avLst/>
            </a:prstGeom>
            <a:solidFill>
              <a:srgbClr val="99CCFF"/>
            </a:solidFill>
            <a:ln w="12700">
              <a:noFill/>
              <a:miter lim="800000"/>
              <a:headEnd/>
              <a:tailEnd/>
            </a:ln>
            <a:effectLst>
              <a:outerShdw blurRad="44450" dist="27940" dir="5400000" algn="ctr">
                <a:srgbClr val="000000">
                  <a:alpha val="32000"/>
                </a:srgbClr>
              </a:outerShdw>
            </a:effectLst>
          </p:spPr>
          <p:txBody>
            <a:bodyPr wrap="none" anchor="ctr"/>
            <a:lstStyle/>
            <a:p>
              <a:pPr algn="ctr">
                <a:defRPr/>
              </a:pPr>
              <a:r>
                <a:rPr lang="en-US" sz="1200" b="1" dirty="0">
                  <a:latin typeface="+mn-lt"/>
                </a:rPr>
                <a:t>Autonomous Maintenance</a:t>
              </a:r>
            </a:p>
          </p:txBody>
        </p:sp>
        <p:sp>
          <p:nvSpPr>
            <p:cNvPr id="10" name="Rectangle 6">
              <a:extLst>
                <a:ext uri="{FF2B5EF4-FFF2-40B4-BE49-F238E27FC236}">
                  <a16:creationId xmlns:a16="http://schemas.microsoft.com/office/drawing/2014/main" id="{37D56092-683C-4AE9-AD7E-98016FBC6E64}"/>
                </a:ext>
              </a:extLst>
            </p:cNvPr>
            <p:cNvSpPr>
              <a:spLocks noChangeArrowheads="1"/>
            </p:cNvSpPr>
            <p:nvPr/>
          </p:nvSpPr>
          <p:spPr bwMode="auto">
            <a:xfrm rot="16200000">
              <a:off x="1176318" y="3851929"/>
              <a:ext cx="2903812" cy="533048"/>
            </a:xfrm>
            <a:prstGeom prst="rect">
              <a:avLst/>
            </a:prstGeom>
            <a:solidFill>
              <a:schemeClr val="bg1">
                <a:lumMod val="75000"/>
              </a:schemeClr>
            </a:solidFill>
            <a:ln w="12700">
              <a:noFill/>
              <a:miter lim="800000"/>
              <a:headEnd/>
              <a:tailEnd/>
            </a:ln>
            <a:effectLst>
              <a:outerShdw blurRad="44450" dist="27940" dir="5400000" algn="ctr">
                <a:srgbClr val="000000">
                  <a:alpha val="32000"/>
                </a:srgbClr>
              </a:outerShdw>
            </a:effectLst>
          </p:spPr>
          <p:txBody>
            <a:bodyPr wrap="none" anchor="ctr"/>
            <a:lstStyle/>
            <a:p>
              <a:pPr algn="ctr">
                <a:defRPr/>
              </a:pPr>
              <a:r>
                <a:rPr lang="en-US" sz="1200" b="1">
                  <a:latin typeface="+mn-lt"/>
                </a:rPr>
                <a:t>Planned Maintenance</a:t>
              </a:r>
            </a:p>
          </p:txBody>
        </p:sp>
        <p:sp>
          <p:nvSpPr>
            <p:cNvPr id="11" name="Rectangle 7">
              <a:extLst>
                <a:ext uri="{FF2B5EF4-FFF2-40B4-BE49-F238E27FC236}">
                  <a16:creationId xmlns:a16="http://schemas.microsoft.com/office/drawing/2014/main" id="{8EE93D99-E632-4C66-B5E9-2AB33B8A4F22}"/>
                </a:ext>
              </a:extLst>
            </p:cNvPr>
            <p:cNvSpPr>
              <a:spLocks noChangeArrowheads="1"/>
            </p:cNvSpPr>
            <p:nvPr/>
          </p:nvSpPr>
          <p:spPr bwMode="auto">
            <a:xfrm rot="16200000">
              <a:off x="2091384" y="3851929"/>
              <a:ext cx="2903812" cy="533048"/>
            </a:xfrm>
            <a:prstGeom prst="rect">
              <a:avLst/>
            </a:prstGeom>
            <a:solidFill>
              <a:srgbClr val="99CCFF"/>
            </a:solidFill>
            <a:ln w="12700">
              <a:noFill/>
              <a:miter lim="800000"/>
              <a:headEnd/>
              <a:tailEnd/>
            </a:ln>
            <a:effectLst>
              <a:outerShdw blurRad="44450" dist="27940" dir="5400000" algn="ctr">
                <a:srgbClr val="000000">
                  <a:alpha val="32000"/>
                </a:srgbClr>
              </a:outerShdw>
            </a:effectLst>
          </p:spPr>
          <p:txBody>
            <a:bodyPr wrap="none" anchor="ctr"/>
            <a:lstStyle/>
            <a:p>
              <a:pPr algn="ctr">
                <a:defRPr/>
              </a:pPr>
              <a:r>
                <a:rPr lang="en-US" sz="1200" b="1" dirty="0">
                  <a:latin typeface="+mn-lt"/>
                </a:rPr>
                <a:t>Focused Improvement</a:t>
              </a:r>
            </a:p>
          </p:txBody>
        </p:sp>
        <p:sp>
          <p:nvSpPr>
            <p:cNvPr id="12" name="Rectangle 8">
              <a:extLst>
                <a:ext uri="{FF2B5EF4-FFF2-40B4-BE49-F238E27FC236}">
                  <a16:creationId xmlns:a16="http://schemas.microsoft.com/office/drawing/2014/main" id="{FA6AC4FC-2441-428C-BA87-B80C87EF8B90}"/>
                </a:ext>
              </a:extLst>
            </p:cNvPr>
            <p:cNvSpPr>
              <a:spLocks noChangeArrowheads="1"/>
            </p:cNvSpPr>
            <p:nvPr/>
          </p:nvSpPr>
          <p:spPr bwMode="auto">
            <a:xfrm rot="16200000">
              <a:off x="3006451" y="3851929"/>
              <a:ext cx="2903812" cy="533048"/>
            </a:xfrm>
            <a:prstGeom prst="rect">
              <a:avLst/>
            </a:prstGeom>
            <a:solidFill>
              <a:schemeClr val="bg1">
                <a:lumMod val="75000"/>
              </a:schemeClr>
            </a:solidFill>
            <a:ln w="12700">
              <a:noFill/>
              <a:miter lim="800000"/>
              <a:headEnd/>
              <a:tailEnd/>
            </a:ln>
            <a:effectLst>
              <a:outerShdw blurRad="44450" dist="27940" dir="5400000" algn="ctr">
                <a:srgbClr val="000000">
                  <a:alpha val="32000"/>
                </a:srgbClr>
              </a:outerShdw>
            </a:effectLst>
          </p:spPr>
          <p:txBody>
            <a:bodyPr wrap="none" anchor="ctr"/>
            <a:lstStyle/>
            <a:p>
              <a:pPr algn="ctr">
                <a:defRPr/>
              </a:pPr>
              <a:r>
                <a:rPr lang="en-US" sz="1200" b="1" dirty="0">
                  <a:latin typeface="+mn-lt"/>
                </a:rPr>
                <a:t>Early Equipment</a:t>
              </a:r>
            </a:p>
            <a:p>
              <a:pPr algn="ctr">
                <a:defRPr/>
              </a:pPr>
              <a:r>
                <a:rPr lang="en-US" sz="1200" b="1" dirty="0">
                  <a:latin typeface="+mn-lt"/>
                </a:rPr>
                <a:t> Management</a:t>
              </a:r>
            </a:p>
          </p:txBody>
        </p:sp>
        <p:sp>
          <p:nvSpPr>
            <p:cNvPr id="13" name="Rectangle 9">
              <a:extLst>
                <a:ext uri="{FF2B5EF4-FFF2-40B4-BE49-F238E27FC236}">
                  <a16:creationId xmlns:a16="http://schemas.microsoft.com/office/drawing/2014/main" id="{0EB8CEDA-8F94-45A6-BC3F-F8F2FF87F0E8}"/>
                </a:ext>
              </a:extLst>
            </p:cNvPr>
            <p:cNvSpPr>
              <a:spLocks noChangeArrowheads="1"/>
            </p:cNvSpPr>
            <p:nvPr/>
          </p:nvSpPr>
          <p:spPr bwMode="auto">
            <a:xfrm rot="16200000">
              <a:off x="3919740" y="3851929"/>
              <a:ext cx="2903812" cy="533048"/>
            </a:xfrm>
            <a:prstGeom prst="rect">
              <a:avLst/>
            </a:prstGeom>
            <a:solidFill>
              <a:srgbClr val="99CCFF"/>
            </a:solidFill>
            <a:ln w="12700">
              <a:noFill/>
              <a:miter lim="800000"/>
              <a:headEnd/>
              <a:tailEnd/>
            </a:ln>
            <a:effectLst>
              <a:outerShdw blurRad="44450" dist="27940" dir="5400000" algn="ctr">
                <a:srgbClr val="000000">
                  <a:alpha val="32000"/>
                </a:srgbClr>
              </a:outerShdw>
            </a:effectLst>
          </p:spPr>
          <p:txBody>
            <a:bodyPr wrap="none" anchor="ctr"/>
            <a:lstStyle/>
            <a:p>
              <a:pPr algn="ctr">
                <a:defRPr/>
              </a:pPr>
              <a:r>
                <a:rPr lang="en-US" sz="1200" b="1" dirty="0">
                  <a:latin typeface="+mn-lt"/>
                </a:rPr>
                <a:t>Quality Maintenance</a:t>
              </a:r>
            </a:p>
          </p:txBody>
        </p:sp>
        <p:sp>
          <p:nvSpPr>
            <p:cNvPr id="14" name="Rectangle 11">
              <a:extLst>
                <a:ext uri="{FF2B5EF4-FFF2-40B4-BE49-F238E27FC236}">
                  <a16:creationId xmlns:a16="http://schemas.microsoft.com/office/drawing/2014/main" id="{0A31AF80-9ECF-4F0A-96D3-2D74272DF487}"/>
                </a:ext>
              </a:extLst>
            </p:cNvPr>
            <p:cNvSpPr>
              <a:spLocks noChangeArrowheads="1"/>
            </p:cNvSpPr>
            <p:nvPr/>
          </p:nvSpPr>
          <p:spPr bwMode="auto">
            <a:xfrm rot="16200000">
              <a:off x="4834806" y="3851929"/>
              <a:ext cx="2903812" cy="533048"/>
            </a:xfrm>
            <a:prstGeom prst="rect">
              <a:avLst/>
            </a:prstGeom>
            <a:solidFill>
              <a:schemeClr val="bg1">
                <a:lumMod val="75000"/>
              </a:schemeClr>
            </a:solidFill>
            <a:ln w="12700">
              <a:noFill/>
              <a:miter lim="800000"/>
              <a:headEnd/>
              <a:tailEnd/>
            </a:ln>
            <a:effectLst>
              <a:outerShdw blurRad="44450" dist="27940" dir="5400000" algn="ctr">
                <a:srgbClr val="000000">
                  <a:alpha val="32000"/>
                </a:srgbClr>
              </a:outerShdw>
            </a:effectLst>
          </p:spPr>
          <p:txBody>
            <a:bodyPr wrap="none" anchor="ctr"/>
            <a:lstStyle/>
            <a:p>
              <a:pPr algn="ctr">
                <a:defRPr/>
              </a:pPr>
              <a:r>
                <a:rPr lang="en-US" sz="1200" b="1" dirty="0">
                  <a:latin typeface="+mn-lt"/>
                </a:rPr>
                <a:t>Education &amp; Training</a:t>
              </a:r>
            </a:p>
          </p:txBody>
        </p:sp>
        <p:sp>
          <p:nvSpPr>
            <p:cNvPr id="15" name="Rectangle 12">
              <a:extLst>
                <a:ext uri="{FF2B5EF4-FFF2-40B4-BE49-F238E27FC236}">
                  <a16:creationId xmlns:a16="http://schemas.microsoft.com/office/drawing/2014/main" id="{87BCADAA-D124-428B-8E27-6E1F646433C3}"/>
                </a:ext>
              </a:extLst>
            </p:cNvPr>
            <p:cNvSpPr>
              <a:spLocks noChangeArrowheads="1"/>
            </p:cNvSpPr>
            <p:nvPr/>
          </p:nvSpPr>
          <p:spPr bwMode="auto">
            <a:xfrm>
              <a:off x="1372007" y="5551047"/>
              <a:ext cx="7085989" cy="468753"/>
            </a:xfrm>
            <a:prstGeom prst="rect">
              <a:avLst/>
            </a:prstGeom>
            <a:solidFill>
              <a:schemeClr val="tx2"/>
            </a:solidFill>
            <a:ln w="12700">
              <a:noFill/>
              <a:miter lim="800000"/>
              <a:headEnd/>
              <a:tailEnd/>
            </a:ln>
            <a:effectLst>
              <a:outerShdw blurRad="44450" dist="27940" dir="5400000" algn="ctr">
                <a:srgbClr val="000000">
                  <a:alpha val="32000"/>
                </a:srgbClr>
              </a:outerShdw>
            </a:effectLst>
          </p:spPr>
          <p:txBody>
            <a:bodyPr wrap="none" anchor="ctr"/>
            <a:lstStyle/>
            <a:p>
              <a:pPr>
                <a:defRPr/>
              </a:pPr>
              <a:endParaRPr lang="en-US" sz="1400">
                <a:solidFill>
                  <a:schemeClr val="bg1"/>
                </a:solidFill>
                <a:effectLst>
                  <a:outerShdw blurRad="38100" dist="38100" dir="2700000" algn="tl">
                    <a:srgbClr val="000000">
                      <a:alpha val="43137"/>
                    </a:srgbClr>
                  </a:outerShdw>
                </a:effectLst>
                <a:latin typeface="+mn-lt"/>
              </a:endParaRPr>
            </a:p>
          </p:txBody>
        </p:sp>
        <p:sp>
          <p:nvSpPr>
            <p:cNvPr id="16" name="Text Box 17">
              <a:extLst>
                <a:ext uri="{FF2B5EF4-FFF2-40B4-BE49-F238E27FC236}">
                  <a16:creationId xmlns:a16="http://schemas.microsoft.com/office/drawing/2014/main" id="{900407E9-7564-434B-90E6-3CE19AC45B14}"/>
                </a:ext>
              </a:extLst>
            </p:cNvPr>
            <p:cNvSpPr txBox="1">
              <a:spLocks noChangeArrowheads="1"/>
            </p:cNvSpPr>
            <p:nvPr/>
          </p:nvSpPr>
          <p:spPr bwMode="auto">
            <a:xfrm>
              <a:off x="3580605" y="5608983"/>
              <a:ext cx="2661688" cy="323036"/>
            </a:xfrm>
            <a:prstGeom prst="rect">
              <a:avLst/>
            </a:prstGeom>
            <a:noFill/>
            <a:ln w="12700">
              <a:noFill/>
              <a:miter lim="800000"/>
              <a:headEnd/>
              <a:tailEnd/>
            </a:ln>
            <a:effectLst>
              <a:outerShdw blurRad="44450" dist="27940" dir="5400000" algn="ctr">
                <a:srgbClr val="000000">
                  <a:alpha val="32000"/>
                </a:srgbClr>
              </a:outerShdw>
            </a:effectLst>
          </p:spPr>
          <p:txBody>
            <a:bodyPr anchor="ctr">
              <a:spAutoFit/>
            </a:bodyPr>
            <a:lstStyle/>
            <a:p>
              <a:pPr algn="ctr">
                <a:defRPr/>
              </a:pPr>
              <a:r>
                <a:rPr lang="en-US" sz="1400" dirty="0">
                  <a:solidFill>
                    <a:schemeClr val="bg1"/>
                  </a:solidFill>
                  <a:effectLst>
                    <a:outerShdw blurRad="38100" dist="38100" dir="2700000" algn="tl">
                      <a:srgbClr val="000000">
                        <a:alpha val="43137"/>
                      </a:srgbClr>
                    </a:outerShdw>
                  </a:effectLst>
                  <a:latin typeface="+mn-lt"/>
                </a:rPr>
                <a:t>5S &amp; Visual Management</a:t>
              </a:r>
            </a:p>
          </p:txBody>
        </p:sp>
        <p:sp>
          <p:nvSpPr>
            <p:cNvPr id="17" name="Isosceles Triangle 16">
              <a:extLst>
                <a:ext uri="{FF2B5EF4-FFF2-40B4-BE49-F238E27FC236}">
                  <a16:creationId xmlns:a16="http://schemas.microsoft.com/office/drawing/2014/main" id="{1671568B-FAD1-41A2-9863-0AB4F3B990E2}"/>
                </a:ext>
              </a:extLst>
            </p:cNvPr>
            <p:cNvSpPr/>
            <p:nvPr/>
          </p:nvSpPr>
          <p:spPr>
            <a:xfrm>
              <a:off x="1219200" y="1295400"/>
              <a:ext cx="7315200" cy="1393970"/>
            </a:xfrm>
            <a:prstGeom prst="triangle">
              <a:avLst>
                <a:gd name="adj" fmla="val 49753"/>
              </a:avLst>
            </a:prstGeom>
            <a:solidFill>
              <a:schemeClr val="tx2"/>
            </a:solidFill>
            <a:ln>
              <a:noFill/>
            </a:ln>
            <a:effectLst>
              <a:outerShdw blurRad="44450" dist="27940" dir="5400000" algn="ctr">
                <a:srgbClr val="000000">
                  <a:alpha val="32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sz="1400" dirty="0">
                <a:effectLst>
                  <a:outerShdw blurRad="38100" dist="38100" dir="2700000" algn="tl">
                    <a:srgbClr val="000000">
                      <a:alpha val="43137"/>
                    </a:srgbClr>
                  </a:outerShdw>
                </a:effectLst>
              </a:endParaRPr>
            </a:p>
          </p:txBody>
        </p:sp>
        <p:sp>
          <p:nvSpPr>
            <p:cNvPr id="18" name="TextBox 17">
              <a:extLst>
                <a:ext uri="{FF2B5EF4-FFF2-40B4-BE49-F238E27FC236}">
                  <a16:creationId xmlns:a16="http://schemas.microsoft.com/office/drawing/2014/main" id="{97EA7ECC-6224-4577-97F0-F473F32B3BBD}"/>
                </a:ext>
              </a:extLst>
            </p:cNvPr>
            <p:cNvSpPr txBox="1"/>
            <p:nvPr/>
          </p:nvSpPr>
          <p:spPr>
            <a:xfrm>
              <a:off x="2438104" y="1676371"/>
              <a:ext cx="4788551" cy="918195"/>
            </a:xfrm>
            <a:prstGeom prst="rect">
              <a:avLst/>
            </a:prstGeom>
            <a:noFill/>
          </p:spPr>
          <p:txBody>
            <a:bodyPr>
              <a:spAutoFit/>
            </a:bodyPr>
            <a:lstStyle/>
            <a:p>
              <a:pPr algn="ctr">
                <a:defRPr/>
              </a:pPr>
              <a:r>
                <a:rPr lang="en-US" sz="1600" dirty="0">
                  <a:solidFill>
                    <a:schemeClr val="bg1"/>
                  </a:solidFill>
                  <a:effectLst>
                    <a:outerShdw blurRad="38100" dist="38100" dir="2700000" algn="tl">
                      <a:srgbClr val="000000">
                        <a:alpha val="43137"/>
                      </a:srgbClr>
                    </a:outerShdw>
                  </a:effectLst>
                  <a:latin typeface="+mn-lt"/>
                </a:rPr>
                <a:t>TPM Goals: </a:t>
              </a:r>
            </a:p>
            <a:p>
              <a:pPr algn="ctr">
                <a:defRPr/>
              </a:pPr>
              <a:r>
                <a:rPr lang="en-US" sz="1600" dirty="0">
                  <a:solidFill>
                    <a:schemeClr val="bg1"/>
                  </a:solidFill>
                  <a:effectLst>
                    <a:outerShdw blurRad="38100" dist="38100" dir="2700000" algn="tl">
                      <a:srgbClr val="000000">
                        <a:alpha val="43137"/>
                      </a:srgbClr>
                    </a:outerShdw>
                  </a:effectLst>
                  <a:latin typeface="+mn-lt"/>
                </a:rPr>
                <a:t>Zero Defects, Zero Breakdowns, </a:t>
              </a:r>
            </a:p>
            <a:p>
              <a:pPr algn="ctr">
                <a:defRPr/>
              </a:pPr>
              <a:r>
                <a:rPr lang="en-US" sz="1600" dirty="0">
                  <a:solidFill>
                    <a:schemeClr val="bg1"/>
                  </a:solidFill>
                  <a:effectLst>
                    <a:outerShdw blurRad="38100" dist="38100" dir="2700000" algn="tl">
                      <a:srgbClr val="000000">
                        <a:alpha val="43137"/>
                      </a:srgbClr>
                    </a:outerShdw>
                  </a:effectLst>
                  <a:latin typeface="+mn-lt"/>
                </a:rPr>
                <a:t>Zero Accidents</a:t>
              </a:r>
            </a:p>
          </p:txBody>
        </p:sp>
      </p:grpSp>
    </p:spTree>
    <p:extLst>
      <p:ext uri="{BB962C8B-B14F-4D97-AF65-F5344CB8AC3E}">
        <p14:creationId xmlns:p14="http://schemas.microsoft.com/office/powerpoint/2010/main" val="2503186673"/>
      </p:ext>
    </p:extLst>
  </p:cSld>
  <p:clrMapOvr>
    <a:masterClrMapping/>
  </p:clrMapOvr>
  <p:transition>
    <p:split orient="vert" dir="in"/>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8C31068C-2D9A-47E2-8A91-CCC04960F881}"/>
              </a:ext>
            </a:extLst>
          </p:cNvPr>
          <p:cNvSpPr>
            <a:spLocks noGrp="1"/>
          </p:cNvSpPr>
          <p:nvPr>
            <p:ph sz="half" idx="1"/>
          </p:nvPr>
        </p:nvSpPr>
        <p:spPr>
          <a:xfrm>
            <a:off x="798444" y="1041332"/>
            <a:ext cx="10515600" cy="4140270"/>
          </a:xfrm>
        </p:spPr>
        <p:txBody>
          <a:bodyPr>
            <a:normAutofit/>
          </a:bodyPr>
          <a:lstStyle/>
          <a:p>
            <a:pPr algn="just"/>
            <a:r>
              <a:rPr lang="en-US" sz="4000" dirty="0"/>
              <a:t>“Maintenance is like looking after children. On a day-to-day basis you don’t require a doctor. In a factory your machines don’t require a technician. Production operators should think of their machines in the same way as a mother thinks of her </a:t>
            </a:r>
            <a:r>
              <a:rPr lang="en-ZW" sz="4000" dirty="0"/>
              <a:t>children.”</a:t>
            </a:r>
          </a:p>
          <a:p>
            <a:pPr marL="0" indent="0" algn="just">
              <a:buNone/>
            </a:pPr>
            <a:r>
              <a:rPr lang="en-ZW" sz="4000" i="1" dirty="0"/>
              <a:t>   Director of Maintenance Nissan UK</a:t>
            </a:r>
            <a:endParaRPr lang="en-ZW" sz="4000" dirty="0"/>
          </a:p>
        </p:txBody>
      </p:sp>
    </p:spTree>
    <p:extLst>
      <p:ext uri="{BB962C8B-B14F-4D97-AF65-F5344CB8AC3E}">
        <p14:creationId xmlns:p14="http://schemas.microsoft.com/office/powerpoint/2010/main" val="1880900947"/>
      </p:ext>
    </p:extLst>
  </p:cSld>
  <p:clrMapOvr>
    <a:masterClrMapping/>
  </p:clrMapOvr>
  <p:transition>
    <p:split orient="vert" dir="in"/>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5A4F12-2E44-4C4F-99B6-A6AE29541DF4}"/>
              </a:ext>
            </a:extLst>
          </p:cNvPr>
          <p:cNvSpPr>
            <a:spLocks noGrp="1"/>
          </p:cNvSpPr>
          <p:nvPr>
            <p:ph type="title"/>
          </p:nvPr>
        </p:nvSpPr>
        <p:spPr>
          <a:xfrm>
            <a:off x="387626" y="221575"/>
            <a:ext cx="10515600" cy="1112520"/>
          </a:xfrm>
        </p:spPr>
        <p:txBody>
          <a:bodyPr/>
          <a:lstStyle/>
          <a:p>
            <a:r>
              <a:rPr lang="en-US" altLang="en-US" b="1" dirty="0"/>
              <a:t>TPM Pillars &amp; Activities </a:t>
            </a:r>
            <a:r>
              <a:rPr lang="en-US" altLang="en-US" sz="2800" b="1" dirty="0"/>
              <a:t>1</a:t>
            </a:r>
            <a:endParaRPr lang="en-ZW" b="1" dirty="0"/>
          </a:p>
        </p:txBody>
      </p:sp>
      <p:graphicFrame>
        <p:nvGraphicFramePr>
          <p:cNvPr id="5" name="Table 4">
            <a:extLst>
              <a:ext uri="{FF2B5EF4-FFF2-40B4-BE49-F238E27FC236}">
                <a16:creationId xmlns:a16="http://schemas.microsoft.com/office/drawing/2014/main" id="{D048102A-4648-430C-A116-9FA480A905D9}"/>
              </a:ext>
            </a:extLst>
          </p:cNvPr>
          <p:cNvGraphicFramePr>
            <a:graphicFrameLocks noGrp="1"/>
          </p:cNvGraphicFramePr>
          <p:nvPr>
            <p:extLst>
              <p:ext uri="{D42A27DB-BD31-4B8C-83A1-F6EECF244321}">
                <p14:modId xmlns:p14="http://schemas.microsoft.com/office/powerpoint/2010/main" val="1536782356"/>
              </p:ext>
            </p:extLst>
          </p:nvPr>
        </p:nvGraphicFramePr>
        <p:xfrm>
          <a:off x="1838739" y="1388437"/>
          <a:ext cx="8382000" cy="4918075"/>
        </p:xfrm>
        <a:graphic>
          <a:graphicData uri="http://schemas.openxmlformats.org/drawingml/2006/table">
            <a:tbl>
              <a:tblPr firstRow="1" bandRow="1">
                <a:tableStyleId>{5C22544A-7EE6-4342-B048-85BDC9FD1C3A}</a:tableStyleId>
              </a:tblPr>
              <a:tblGrid>
                <a:gridCol w="3124200">
                  <a:extLst>
                    <a:ext uri="{9D8B030D-6E8A-4147-A177-3AD203B41FA5}">
                      <a16:colId xmlns:a16="http://schemas.microsoft.com/office/drawing/2014/main" val="20000"/>
                    </a:ext>
                  </a:extLst>
                </a:gridCol>
                <a:gridCol w="5257800">
                  <a:extLst>
                    <a:ext uri="{9D8B030D-6E8A-4147-A177-3AD203B41FA5}">
                      <a16:colId xmlns:a16="http://schemas.microsoft.com/office/drawing/2014/main" val="20001"/>
                    </a:ext>
                  </a:extLst>
                </a:gridCol>
              </a:tblGrid>
              <a:tr h="457259">
                <a:tc>
                  <a:txBody>
                    <a:bodyPr/>
                    <a:lstStyle/>
                    <a:p>
                      <a:r>
                        <a:rPr lang="en-US" sz="2400" dirty="0">
                          <a:effectLst>
                            <a:outerShdw blurRad="38100" dist="38100" dir="2700000" algn="tl">
                              <a:srgbClr val="000000">
                                <a:alpha val="43137"/>
                              </a:srgbClr>
                            </a:outerShdw>
                          </a:effectLst>
                        </a:rPr>
                        <a:t>Pillar</a:t>
                      </a:r>
                      <a:endParaRPr lang="en-US" sz="2400" dirty="0">
                        <a:effectLst>
                          <a:outerShdw blurRad="38100" dist="38100" dir="2700000" algn="tl">
                            <a:srgbClr val="000000">
                              <a:alpha val="43137"/>
                            </a:srgbClr>
                          </a:outerShdw>
                        </a:effectLst>
                        <a:latin typeface="Arial" pitchFamily="34" charset="0"/>
                        <a:cs typeface="Arial" pitchFamily="34" charset="0"/>
                      </a:endParaRPr>
                    </a:p>
                  </a:txBody>
                  <a:tcPr marT="45726" marB="45726">
                    <a:solidFill>
                      <a:srgbClr val="1F497D"/>
                    </a:solidFill>
                  </a:tcPr>
                </a:tc>
                <a:tc>
                  <a:txBody>
                    <a:bodyPr/>
                    <a:lstStyle/>
                    <a:p>
                      <a:r>
                        <a:rPr lang="en-US" sz="2400" dirty="0">
                          <a:effectLst>
                            <a:outerShdw blurRad="38100" dist="38100" dir="2700000" algn="tl">
                              <a:srgbClr val="000000">
                                <a:alpha val="43137"/>
                              </a:srgbClr>
                            </a:outerShdw>
                          </a:effectLst>
                        </a:rPr>
                        <a:t>Activities</a:t>
                      </a:r>
                      <a:endParaRPr lang="en-US" sz="2400" dirty="0">
                        <a:effectLst>
                          <a:outerShdw blurRad="38100" dist="38100" dir="2700000" algn="tl">
                            <a:srgbClr val="000000">
                              <a:alpha val="43137"/>
                            </a:srgbClr>
                          </a:outerShdw>
                        </a:effectLst>
                        <a:latin typeface="Arial" pitchFamily="34" charset="0"/>
                        <a:cs typeface="Arial" pitchFamily="34" charset="0"/>
                      </a:endParaRPr>
                    </a:p>
                  </a:txBody>
                  <a:tcPr marT="45726" marB="45726">
                    <a:solidFill>
                      <a:srgbClr val="1F497D"/>
                    </a:solidFill>
                  </a:tcPr>
                </a:tc>
                <a:extLst>
                  <a:ext uri="{0D108BD9-81ED-4DB2-BD59-A6C34878D82A}">
                    <a16:rowId xmlns:a16="http://schemas.microsoft.com/office/drawing/2014/main" val="10000"/>
                  </a:ext>
                </a:extLst>
              </a:tr>
              <a:tr h="1341293">
                <a:tc>
                  <a:txBody>
                    <a:bodyPr/>
                    <a:lstStyle/>
                    <a:p>
                      <a:r>
                        <a:rPr lang="en-US" sz="1800" b="1" dirty="0"/>
                        <a:t>Autonomous maintenance</a:t>
                      </a:r>
                      <a:endParaRPr lang="en-US" sz="1800" b="1" dirty="0">
                        <a:latin typeface="Arial" pitchFamily="34" charset="0"/>
                        <a:cs typeface="Arial" pitchFamily="34" charset="0"/>
                      </a:endParaRPr>
                    </a:p>
                  </a:txBody>
                  <a:tcPr marT="45726" marB="45726"/>
                </a:tc>
                <a:tc>
                  <a:txBody>
                    <a:bodyPr/>
                    <a:lstStyle/>
                    <a:p>
                      <a:r>
                        <a:rPr lang="en-US" sz="1800" dirty="0"/>
                        <a:t>Operator involvement in regular cleaning, inspection, lubrication, and learning about equipment to maintain basic conditions and spot signs of trouble</a:t>
                      </a:r>
                    </a:p>
                    <a:p>
                      <a:endParaRPr lang="en-US" sz="1000" dirty="0">
                        <a:latin typeface="Arial" pitchFamily="34" charset="0"/>
                        <a:cs typeface="Arial" pitchFamily="34" charset="0"/>
                      </a:endParaRPr>
                    </a:p>
                  </a:txBody>
                  <a:tcPr marT="45726" marB="45726"/>
                </a:tc>
                <a:extLst>
                  <a:ext uri="{0D108BD9-81ED-4DB2-BD59-A6C34878D82A}">
                    <a16:rowId xmlns:a16="http://schemas.microsoft.com/office/drawing/2014/main" val="10001"/>
                  </a:ext>
                </a:extLst>
              </a:tr>
              <a:tr h="1066938">
                <a:tc>
                  <a:txBody>
                    <a:bodyPr/>
                    <a:lstStyle/>
                    <a:p>
                      <a:r>
                        <a:rPr lang="en-US" sz="1800" b="1" dirty="0"/>
                        <a:t>Planned maintenance</a:t>
                      </a:r>
                      <a:endParaRPr lang="en-US" sz="1800" b="1" dirty="0">
                        <a:latin typeface="Arial" pitchFamily="34" charset="0"/>
                        <a:cs typeface="Arial" pitchFamily="34" charset="0"/>
                      </a:endParaRPr>
                    </a:p>
                  </a:txBody>
                  <a:tcPr marT="45726" marB="45726"/>
                </a:tc>
                <a:tc>
                  <a:txBody>
                    <a:bodyPr/>
                    <a:lstStyle/>
                    <a:p>
                      <a:r>
                        <a:rPr lang="en-US" sz="1800" dirty="0"/>
                        <a:t>A combination of preventive,</a:t>
                      </a:r>
                      <a:r>
                        <a:rPr lang="en-US" sz="1800" baseline="0" dirty="0"/>
                        <a:t> predictive, and proactive maintenance to avoid losses, and planned responses to fix breakdowns quickly</a:t>
                      </a:r>
                    </a:p>
                    <a:p>
                      <a:endParaRPr lang="en-US" sz="1000" dirty="0">
                        <a:latin typeface="Arial" pitchFamily="34" charset="0"/>
                        <a:cs typeface="Arial" pitchFamily="34" charset="0"/>
                      </a:endParaRPr>
                    </a:p>
                  </a:txBody>
                  <a:tcPr marT="45726" marB="45726"/>
                </a:tc>
                <a:extLst>
                  <a:ext uri="{0D108BD9-81ED-4DB2-BD59-A6C34878D82A}">
                    <a16:rowId xmlns:a16="http://schemas.microsoft.com/office/drawing/2014/main" val="10002"/>
                  </a:ext>
                </a:extLst>
              </a:tr>
              <a:tr h="1066938">
                <a:tc>
                  <a:txBody>
                    <a:bodyPr/>
                    <a:lstStyle/>
                    <a:p>
                      <a:r>
                        <a:rPr lang="en-US" sz="1800" b="1" dirty="0"/>
                        <a:t>Focused equipment and process improvement</a:t>
                      </a:r>
                      <a:endParaRPr lang="en-US" sz="1800" b="1" dirty="0">
                        <a:latin typeface="Arial" pitchFamily="34" charset="0"/>
                        <a:cs typeface="Arial" pitchFamily="34" charset="0"/>
                      </a:endParaRPr>
                    </a:p>
                  </a:txBody>
                  <a:tcPr marT="45726" marB="45726"/>
                </a:tc>
                <a:tc>
                  <a:txBody>
                    <a:bodyPr/>
                    <a:lstStyle/>
                    <a:p>
                      <a:r>
                        <a:rPr lang="en-US" sz="1800" dirty="0"/>
                        <a:t>Measure of equipment- or</a:t>
                      </a:r>
                      <a:r>
                        <a:rPr lang="en-US" sz="1800" baseline="0" dirty="0"/>
                        <a:t> process-related losses and specific improvement activities to reduce the losses</a:t>
                      </a:r>
                    </a:p>
                    <a:p>
                      <a:endParaRPr lang="en-US" sz="1000" dirty="0">
                        <a:latin typeface="Arial" pitchFamily="34" charset="0"/>
                        <a:cs typeface="Arial" pitchFamily="34" charset="0"/>
                      </a:endParaRPr>
                    </a:p>
                  </a:txBody>
                  <a:tcPr marT="45726" marB="45726"/>
                </a:tc>
                <a:extLst>
                  <a:ext uri="{0D108BD9-81ED-4DB2-BD59-A6C34878D82A}">
                    <a16:rowId xmlns:a16="http://schemas.microsoft.com/office/drawing/2014/main" val="10003"/>
                  </a:ext>
                </a:extLst>
              </a:tr>
              <a:tr h="985647">
                <a:tc>
                  <a:txBody>
                    <a:bodyPr/>
                    <a:lstStyle/>
                    <a:p>
                      <a:r>
                        <a:rPr lang="en-US" sz="1800" b="1" dirty="0"/>
                        <a:t>Education</a:t>
                      </a:r>
                      <a:r>
                        <a:rPr lang="en-US" sz="1800" b="1" baseline="0" dirty="0"/>
                        <a:t> and training</a:t>
                      </a:r>
                      <a:endParaRPr lang="en-US" sz="1800" b="1" dirty="0">
                        <a:latin typeface="Arial" pitchFamily="34" charset="0"/>
                        <a:cs typeface="Arial" pitchFamily="34" charset="0"/>
                      </a:endParaRPr>
                    </a:p>
                  </a:txBody>
                  <a:tcPr marT="45726" marB="45726"/>
                </a:tc>
                <a:tc>
                  <a:txBody>
                    <a:bodyPr/>
                    <a:lstStyle/>
                    <a:p>
                      <a:r>
                        <a:rPr lang="en-US" sz="1800" dirty="0"/>
                        <a:t>A planned program for developing</a:t>
                      </a:r>
                      <a:r>
                        <a:rPr lang="en-US" sz="1800" baseline="0" dirty="0"/>
                        <a:t> employee skills and knowledge to support TPM implementation</a:t>
                      </a:r>
                      <a:endParaRPr lang="en-US" sz="1800" dirty="0">
                        <a:latin typeface="Arial" pitchFamily="34" charset="0"/>
                        <a:cs typeface="Arial" pitchFamily="34" charset="0"/>
                      </a:endParaRPr>
                    </a:p>
                  </a:txBody>
                  <a:tcPr marT="45726" marB="45726"/>
                </a:tc>
                <a:extLst>
                  <a:ext uri="{0D108BD9-81ED-4DB2-BD59-A6C34878D82A}">
                    <a16:rowId xmlns:a16="http://schemas.microsoft.com/office/drawing/2014/main" val="10004"/>
                  </a:ext>
                </a:extLst>
              </a:tr>
            </a:tbl>
          </a:graphicData>
        </a:graphic>
      </p:graphicFrame>
    </p:spTree>
    <p:extLst>
      <p:ext uri="{BB962C8B-B14F-4D97-AF65-F5344CB8AC3E}">
        <p14:creationId xmlns:p14="http://schemas.microsoft.com/office/powerpoint/2010/main" val="3799975439"/>
      </p:ext>
    </p:extLst>
  </p:cSld>
  <p:clrMapOvr>
    <a:masterClrMapping/>
  </p:clrMapOvr>
  <p:transition>
    <p:split orient="vert" dir="in"/>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0F7B063-940E-4030-82DD-236B37569CDC}"/>
              </a:ext>
            </a:extLst>
          </p:cNvPr>
          <p:cNvSpPr>
            <a:spLocks noGrp="1"/>
          </p:cNvSpPr>
          <p:nvPr>
            <p:ph type="title"/>
          </p:nvPr>
        </p:nvSpPr>
        <p:spPr>
          <a:xfrm>
            <a:off x="957470" y="450600"/>
            <a:ext cx="10515600" cy="1189672"/>
          </a:xfrm>
        </p:spPr>
        <p:txBody>
          <a:bodyPr/>
          <a:lstStyle/>
          <a:p>
            <a:r>
              <a:rPr lang="en-US" altLang="en-US" b="1" dirty="0"/>
              <a:t>TPM Pillars &amp; Activities </a:t>
            </a:r>
            <a:r>
              <a:rPr lang="en-US" altLang="en-US" sz="2800" b="1" dirty="0"/>
              <a:t>2</a:t>
            </a:r>
            <a:endParaRPr lang="en-ZW" b="1" dirty="0"/>
          </a:p>
        </p:txBody>
      </p:sp>
      <p:graphicFrame>
        <p:nvGraphicFramePr>
          <p:cNvPr id="5" name="Table 4">
            <a:extLst>
              <a:ext uri="{FF2B5EF4-FFF2-40B4-BE49-F238E27FC236}">
                <a16:creationId xmlns:a16="http://schemas.microsoft.com/office/drawing/2014/main" id="{30039513-72A3-43F2-8970-D63793C8E7C5}"/>
              </a:ext>
            </a:extLst>
          </p:cNvPr>
          <p:cNvGraphicFramePr>
            <a:graphicFrameLocks noGrp="1"/>
          </p:cNvGraphicFramePr>
          <p:nvPr>
            <p:extLst>
              <p:ext uri="{D42A27DB-BD31-4B8C-83A1-F6EECF244321}">
                <p14:modId xmlns:p14="http://schemas.microsoft.com/office/powerpoint/2010/main" val="2066975833"/>
              </p:ext>
            </p:extLst>
          </p:nvPr>
        </p:nvGraphicFramePr>
        <p:xfrm>
          <a:off x="1138089" y="1579533"/>
          <a:ext cx="8382000" cy="4851400"/>
        </p:xfrm>
        <a:graphic>
          <a:graphicData uri="http://schemas.openxmlformats.org/drawingml/2006/table">
            <a:tbl>
              <a:tblPr firstRow="1" bandRow="1">
                <a:tableStyleId>{5C22544A-7EE6-4342-B048-85BDC9FD1C3A}</a:tableStyleId>
              </a:tblPr>
              <a:tblGrid>
                <a:gridCol w="3124200">
                  <a:extLst>
                    <a:ext uri="{9D8B030D-6E8A-4147-A177-3AD203B41FA5}">
                      <a16:colId xmlns:a16="http://schemas.microsoft.com/office/drawing/2014/main" val="20000"/>
                    </a:ext>
                  </a:extLst>
                </a:gridCol>
                <a:gridCol w="5257800">
                  <a:extLst>
                    <a:ext uri="{9D8B030D-6E8A-4147-A177-3AD203B41FA5}">
                      <a16:colId xmlns:a16="http://schemas.microsoft.com/office/drawing/2014/main" val="20001"/>
                    </a:ext>
                  </a:extLst>
                </a:gridCol>
              </a:tblGrid>
              <a:tr h="496730">
                <a:tc>
                  <a:txBody>
                    <a:bodyPr/>
                    <a:lstStyle/>
                    <a:p>
                      <a:r>
                        <a:rPr lang="en-US" sz="2400" dirty="0">
                          <a:effectLst>
                            <a:outerShdw blurRad="38100" dist="38100" dir="2700000" algn="tl">
                              <a:srgbClr val="000000">
                                <a:alpha val="43137"/>
                              </a:srgbClr>
                            </a:outerShdw>
                          </a:effectLst>
                        </a:rPr>
                        <a:t>Pillar</a:t>
                      </a:r>
                      <a:endParaRPr lang="en-US" sz="2400" dirty="0">
                        <a:effectLst>
                          <a:outerShdw blurRad="38100" dist="38100" dir="2700000" algn="tl">
                            <a:srgbClr val="000000">
                              <a:alpha val="43137"/>
                            </a:srgbClr>
                          </a:outerShdw>
                        </a:effectLst>
                        <a:latin typeface="Arial" pitchFamily="34" charset="0"/>
                        <a:cs typeface="Arial" pitchFamily="34" charset="0"/>
                      </a:endParaRPr>
                    </a:p>
                  </a:txBody>
                  <a:tcPr>
                    <a:solidFill>
                      <a:srgbClr val="1F497D"/>
                    </a:solidFill>
                  </a:tcPr>
                </a:tc>
                <a:tc>
                  <a:txBody>
                    <a:bodyPr/>
                    <a:lstStyle/>
                    <a:p>
                      <a:r>
                        <a:rPr lang="en-US" sz="2400" dirty="0">
                          <a:effectLst>
                            <a:outerShdw blurRad="38100" dist="38100" dir="2700000" algn="tl">
                              <a:srgbClr val="000000">
                                <a:alpha val="43137"/>
                              </a:srgbClr>
                            </a:outerShdw>
                          </a:effectLst>
                        </a:rPr>
                        <a:t>Activities</a:t>
                      </a:r>
                      <a:endParaRPr lang="en-US" sz="2400" dirty="0">
                        <a:effectLst>
                          <a:outerShdw blurRad="38100" dist="38100" dir="2700000" algn="tl">
                            <a:srgbClr val="000000">
                              <a:alpha val="43137"/>
                            </a:srgbClr>
                          </a:outerShdw>
                        </a:effectLst>
                        <a:latin typeface="Arial" pitchFamily="34" charset="0"/>
                        <a:cs typeface="Arial" pitchFamily="34" charset="0"/>
                      </a:endParaRPr>
                    </a:p>
                  </a:txBody>
                  <a:tcPr>
                    <a:solidFill>
                      <a:srgbClr val="1F497D"/>
                    </a:solidFill>
                  </a:tcPr>
                </a:tc>
                <a:extLst>
                  <a:ext uri="{0D108BD9-81ED-4DB2-BD59-A6C34878D82A}">
                    <a16:rowId xmlns:a16="http://schemas.microsoft.com/office/drawing/2014/main" val="10000"/>
                  </a:ext>
                </a:extLst>
              </a:tr>
              <a:tr h="883076">
                <a:tc>
                  <a:txBody>
                    <a:bodyPr/>
                    <a:lstStyle/>
                    <a:p>
                      <a:r>
                        <a:rPr lang="en-US" b="1" dirty="0"/>
                        <a:t>Quality maintenance</a:t>
                      </a:r>
                      <a:endParaRPr lang="en-US" b="1" dirty="0">
                        <a:latin typeface="Arial" pitchFamily="34" charset="0"/>
                        <a:cs typeface="Arial" pitchFamily="34" charset="0"/>
                      </a:endParaRPr>
                    </a:p>
                  </a:txBody>
                  <a:tcPr/>
                </a:tc>
                <a:tc>
                  <a:txBody>
                    <a:bodyPr/>
                    <a:lstStyle/>
                    <a:p>
                      <a:r>
                        <a:rPr lang="en-US" dirty="0"/>
                        <a:t>Activities to manage product quality by maintaining optimal operating conditions</a:t>
                      </a:r>
                      <a:endParaRPr lang="en-US" dirty="0">
                        <a:latin typeface="Arial" pitchFamily="34" charset="0"/>
                        <a:cs typeface="Arial" pitchFamily="34" charset="0"/>
                      </a:endParaRPr>
                    </a:p>
                  </a:txBody>
                  <a:tcPr/>
                </a:tc>
                <a:extLst>
                  <a:ext uri="{0D108BD9-81ED-4DB2-BD59-A6C34878D82A}">
                    <a16:rowId xmlns:a16="http://schemas.microsoft.com/office/drawing/2014/main" val="10001"/>
                  </a:ext>
                </a:extLst>
              </a:tr>
              <a:tr h="1159038">
                <a:tc>
                  <a:txBody>
                    <a:bodyPr/>
                    <a:lstStyle/>
                    <a:p>
                      <a:r>
                        <a:rPr lang="en-US" b="1" dirty="0"/>
                        <a:t>Early equipment management</a:t>
                      </a:r>
                      <a:endParaRPr lang="en-US" b="1" dirty="0">
                        <a:latin typeface="Arial" pitchFamily="34" charset="0"/>
                        <a:cs typeface="Arial" pitchFamily="34" charset="0"/>
                      </a:endParaRPr>
                    </a:p>
                  </a:txBody>
                  <a:tcPr/>
                </a:tc>
                <a:tc>
                  <a:txBody>
                    <a:bodyPr/>
                    <a:lstStyle/>
                    <a:p>
                      <a:r>
                        <a:rPr lang="en-US" dirty="0"/>
                        <a:t>Methods to shorten the lead time for getting new equipment online and making defect-free products</a:t>
                      </a:r>
                      <a:endParaRPr lang="en-US" dirty="0">
                        <a:latin typeface="Arial" pitchFamily="34" charset="0"/>
                        <a:cs typeface="Arial" pitchFamily="34" charset="0"/>
                      </a:endParaRPr>
                    </a:p>
                  </a:txBody>
                  <a:tcPr/>
                </a:tc>
                <a:extLst>
                  <a:ext uri="{0D108BD9-81ED-4DB2-BD59-A6C34878D82A}">
                    <a16:rowId xmlns:a16="http://schemas.microsoft.com/office/drawing/2014/main" val="10002"/>
                  </a:ext>
                </a:extLst>
              </a:tr>
              <a:tr h="1241826">
                <a:tc>
                  <a:txBody>
                    <a:bodyPr/>
                    <a:lstStyle/>
                    <a:p>
                      <a:r>
                        <a:rPr lang="en-US" b="1" dirty="0"/>
                        <a:t>Safety,</a:t>
                      </a:r>
                      <a:r>
                        <a:rPr lang="en-US" b="1" baseline="0" dirty="0"/>
                        <a:t> health and environmental management</a:t>
                      </a:r>
                      <a:endParaRPr lang="en-US" b="1" dirty="0">
                        <a:latin typeface="Arial" pitchFamily="34" charset="0"/>
                        <a:cs typeface="Arial" pitchFamily="34" charset="0"/>
                      </a:endParaRPr>
                    </a:p>
                  </a:txBody>
                  <a:tcPr/>
                </a:tc>
                <a:tc>
                  <a:txBody>
                    <a:bodyPr/>
                    <a:lstStyle/>
                    <a:p>
                      <a:r>
                        <a:rPr lang="en-US" dirty="0"/>
                        <a:t>Safety and environmental training;</a:t>
                      </a:r>
                      <a:r>
                        <a:rPr lang="en-US" baseline="0" dirty="0"/>
                        <a:t> integration of safety checks, visual controls, and mistake-proofing devices in daily work</a:t>
                      </a:r>
                      <a:endParaRPr lang="en-US" dirty="0">
                        <a:latin typeface="Arial" pitchFamily="34" charset="0"/>
                        <a:cs typeface="Arial" pitchFamily="34" charset="0"/>
                      </a:endParaRPr>
                    </a:p>
                  </a:txBody>
                  <a:tcPr/>
                </a:tc>
                <a:extLst>
                  <a:ext uri="{0D108BD9-81ED-4DB2-BD59-A6C34878D82A}">
                    <a16:rowId xmlns:a16="http://schemas.microsoft.com/office/drawing/2014/main" val="10003"/>
                  </a:ext>
                </a:extLst>
              </a:tr>
              <a:tr h="1070730">
                <a:tc>
                  <a:txBody>
                    <a:bodyPr/>
                    <a:lstStyle/>
                    <a:p>
                      <a:r>
                        <a:rPr lang="en-US" b="1" dirty="0"/>
                        <a:t>Office TPM</a:t>
                      </a:r>
                      <a:endParaRPr lang="en-US" b="1" dirty="0">
                        <a:latin typeface="Arial" pitchFamily="34" charset="0"/>
                        <a:cs typeface="Arial" pitchFamily="34" charset="0"/>
                      </a:endParaRPr>
                    </a:p>
                  </a:txBody>
                  <a:tcPr/>
                </a:tc>
                <a:tc>
                  <a:txBody>
                    <a:bodyPr/>
                    <a:lstStyle/>
                    <a:p>
                      <a:r>
                        <a:rPr lang="en-US" dirty="0"/>
                        <a:t>TPM implementation in the supporting functions such as HR, Finance, Purchasing,</a:t>
                      </a:r>
                      <a:r>
                        <a:rPr lang="en-US" baseline="0" dirty="0"/>
                        <a:t> </a:t>
                      </a:r>
                      <a:r>
                        <a:rPr lang="en-US" dirty="0"/>
                        <a:t>etc.</a:t>
                      </a:r>
                      <a:endParaRPr lang="en-US" dirty="0">
                        <a:latin typeface="Arial" pitchFamily="34" charset="0"/>
                        <a:cs typeface="Arial" pitchFamily="34" charset="0"/>
                      </a:endParaRPr>
                    </a:p>
                  </a:txBody>
                  <a:tcPr/>
                </a:tc>
                <a:extLst>
                  <a:ext uri="{0D108BD9-81ED-4DB2-BD59-A6C34878D82A}">
                    <a16:rowId xmlns:a16="http://schemas.microsoft.com/office/drawing/2014/main" val="10004"/>
                  </a:ext>
                </a:extLst>
              </a:tr>
            </a:tbl>
          </a:graphicData>
        </a:graphic>
      </p:graphicFrame>
    </p:spTree>
    <p:extLst>
      <p:ext uri="{BB962C8B-B14F-4D97-AF65-F5344CB8AC3E}">
        <p14:creationId xmlns:p14="http://schemas.microsoft.com/office/powerpoint/2010/main" val="961311743"/>
      </p:ext>
    </p:extLst>
  </p:cSld>
  <p:clrMapOvr>
    <a:masterClrMapping/>
  </p:clrMapOvr>
  <p:transition>
    <p:split orient="vert" dir="in"/>
  </p:transition>
</p:sld>
</file>

<file path=ppt/slides/slide3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3E68A5B-3FA2-43D1-97B4-0C9A6034FEB0}"/>
              </a:ext>
            </a:extLst>
          </p:cNvPr>
          <p:cNvSpPr>
            <a:spLocks noGrp="1"/>
          </p:cNvSpPr>
          <p:nvPr>
            <p:ph type="title"/>
          </p:nvPr>
        </p:nvSpPr>
        <p:spPr>
          <a:xfrm>
            <a:off x="838199" y="291090"/>
            <a:ext cx="10515599" cy="932688"/>
          </a:xfrm>
        </p:spPr>
        <p:txBody>
          <a:bodyPr vert="horz" lIns="91440" tIns="45720" rIns="91440" bIns="45720" rtlCol="0" anchor="b">
            <a:normAutofit/>
          </a:bodyPr>
          <a:lstStyle/>
          <a:p>
            <a:pPr algn="ctr"/>
            <a:r>
              <a:rPr lang="en-US" sz="4800" dirty="0"/>
              <a:t>Total Quality Management</a:t>
            </a:r>
            <a:endParaRPr lang="en-US" sz="4800" kern="1200" dirty="0">
              <a:solidFill>
                <a:schemeClr val="tx1"/>
              </a:solidFill>
              <a:latin typeface="+mj-lt"/>
              <a:ea typeface="+mj-ea"/>
              <a:cs typeface="+mj-cs"/>
            </a:endParaRPr>
          </a:p>
        </p:txBody>
      </p:sp>
      <p:pic>
        <p:nvPicPr>
          <p:cNvPr id="2050" name="Picture 2" descr="Total Quality management concepts">
            <a:extLst>
              <a:ext uri="{FF2B5EF4-FFF2-40B4-BE49-F238E27FC236}">
                <a16:creationId xmlns:a16="http://schemas.microsoft.com/office/drawing/2014/main" id="{0C06ED20-4E88-4F7B-BC8B-B703C64E6D08}"/>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b="3801"/>
          <a:stretch/>
        </p:blipFill>
        <p:spPr bwMode="auto">
          <a:xfrm>
            <a:off x="2131048" y="1863801"/>
            <a:ext cx="7929903" cy="427195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72980151"/>
      </p:ext>
    </p:extLst>
  </p:cSld>
  <p:clrMapOvr>
    <a:masterClrMapping/>
  </p:clrMapOvr>
  <p:transition>
    <p:split orient="vert" dir="in"/>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174775-2FDB-43BC-B33F-AD21AF85FEC3}"/>
              </a:ext>
            </a:extLst>
          </p:cNvPr>
          <p:cNvSpPr>
            <a:spLocks noGrp="1"/>
          </p:cNvSpPr>
          <p:nvPr>
            <p:ph type="title"/>
          </p:nvPr>
        </p:nvSpPr>
        <p:spPr>
          <a:xfrm>
            <a:off x="526509" y="391867"/>
            <a:ext cx="10058400" cy="1609344"/>
          </a:xfrm>
        </p:spPr>
        <p:txBody>
          <a:bodyPr/>
          <a:lstStyle/>
          <a:p>
            <a:r>
              <a:rPr lang="en-ZW" dirty="0"/>
              <a:t>Introduction to TQM Concepts</a:t>
            </a:r>
          </a:p>
        </p:txBody>
      </p:sp>
      <p:sp>
        <p:nvSpPr>
          <p:cNvPr id="3" name="Content Placeholder 2">
            <a:extLst>
              <a:ext uri="{FF2B5EF4-FFF2-40B4-BE49-F238E27FC236}">
                <a16:creationId xmlns:a16="http://schemas.microsoft.com/office/drawing/2014/main" id="{CC7ABF20-6C10-4F18-B207-CF65B008F825}"/>
              </a:ext>
            </a:extLst>
          </p:cNvPr>
          <p:cNvSpPr>
            <a:spLocks noGrp="1"/>
          </p:cNvSpPr>
          <p:nvPr>
            <p:ph sz="half" idx="1"/>
          </p:nvPr>
        </p:nvSpPr>
        <p:spPr>
          <a:xfrm>
            <a:off x="930964" y="2143677"/>
            <a:ext cx="9975575" cy="4351338"/>
          </a:xfrm>
        </p:spPr>
        <p:txBody>
          <a:bodyPr>
            <a:normAutofit/>
          </a:bodyPr>
          <a:lstStyle/>
          <a:p>
            <a:pPr algn="just"/>
            <a:r>
              <a:rPr lang="en-US" b="1" dirty="0"/>
              <a:t>Total-</a:t>
            </a:r>
            <a:r>
              <a:rPr lang="en-US" dirty="0"/>
              <a:t> As per the name suggests, it refers to the entire or whole organization.</a:t>
            </a:r>
          </a:p>
          <a:p>
            <a:pPr algn="just"/>
            <a:r>
              <a:rPr lang="en-US" b="1" dirty="0"/>
              <a:t>Quality-</a:t>
            </a:r>
            <a:r>
              <a:rPr lang="en-US" dirty="0"/>
              <a:t> Even this is self-explanatory, the quality of the company’s products and services.</a:t>
            </a:r>
          </a:p>
          <a:p>
            <a:pPr algn="just"/>
            <a:r>
              <a:rPr lang="en-US" b="1" dirty="0"/>
              <a:t>Management-</a:t>
            </a:r>
            <a:r>
              <a:rPr lang="en-US" dirty="0"/>
              <a:t> It can refer to the people running the organization and the way they manage, direct and control the organization.</a:t>
            </a:r>
          </a:p>
          <a:p>
            <a:endParaRPr lang="en-ZW" dirty="0"/>
          </a:p>
        </p:txBody>
      </p:sp>
    </p:spTree>
    <p:extLst>
      <p:ext uri="{BB962C8B-B14F-4D97-AF65-F5344CB8AC3E}">
        <p14:creationId xmlns:p14="http://schemas.microsoft.com/office/powerpoint/2010/main" val="2013328311"/>
      </p:ext>
    </p:extLst>
  </p:cSld>
  <p:clrMapOvr>
    <a:masterClrMapping/>
  </p:clrMapOvr>
  <p:transition>
    <p:split orient="vert" dir="in"/>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C6D975-D20E-41A8-8D84-8C5FBB5757E8}"/>
              </a:ext>
            </a:extLst>
          </p:cNvPr>
          <p:cNvSpPr>
            <a:spLocks noGrp="1"/>
          </p:cNvSpPr>
          <p:nvPr>
            <p:ph type="title"/>
          </p:nvPr>
        </p:nvSpPr>
        <p:spPr>
          <a:xfrm>
            <a:off x="539761" y="352110"/>
            <a:ext cx="10058400" cy="1609344"/>
          </a:xfrm>
        </p:spPr>
        <p:txBody>
          <a:bodyPr/>
          <a:lstStyle/>
          <a:p>
            <a:r>
              <a:rPr lang="en-ZW" dirty="0"/>
              <a:t>TQM</a:t>
            </a:r>
          </a:p>
        </p:txBody>
      </p:sp>
      <p:sp>
        <p:nvSpPr>
          <p:cNvPr id="5" name="Content Placeholder 4">
            <a:extLst>
              <a:ext uri="{FF2B5EF4-FFF2-40B4-BE49-F238E27FC236}">
                <a16:creationId xmlns:a16="http://schemas.microsoft.com/office/drawing/2014/main" id="{6FE54BCE-FFE5-4499-82B7-59824D125266}"/>
              </a:ext>
            </a:extLst>
          </p:cNvPr>
          <p:cNvSpPr>
            <a:spLocks noGrp="1"/>
          </p:cNvSpPr>
          <p:nvPr>
            <p:ph sz="half" idx="1"/>
          </p:nvPr>
        </p:nvSpPr>
        <p:spPr>
          <a:xfrm>
            <a:off x="771940" y="2236442"/>
            <a:ext cx="10058400" cy="2031325"/>
          </a:xfrm>
          <a:prstGeom prst="rect">
            <a:avLst/>
          </a:prstGeom>
        </p:spPr>
        <p:txBody>
          <a:bodyPr wrap="square">
            <a:spAutoFit/>
          </a:bodyPr>
          <a:lstStyle/>
          <a:p>
            <a:pPr algn="just"/>
            <a:r>
              <a:rPr lang="en-US" sz="2800" dirty="0"/>
              <a:t>TQM refers to running the organization in an effective and productive manner and developing existing systems and procedures to operate at the highest efficiency. It also focuses on enhancing customer satisfaction and try to meet customer expectations</a:t>
            </a:r>
            <a:r>
              <a:rPr lang="en-US" sz="2800" dirty="0">
                <a:latin typeface="Nunito Sans"/>
              </a:rPr>
              <a:t>.</a:t>
            </a:r>
            <a:endParaRPr lang="en-ZW" sz="2800" dirty="0"/>
          </a:p>
        </p:txBody>
      </p:sp>
    </p:spTree>
    <p:extLst>
      <p:ext uri="{BB962C8B-B14F-4D97-AF65-F5344CB8AC3E}">
        <p14:creationId xmlns:p14="http://schemas.microsoft.com/office/powerpoint/2010/main" val="1476158725"/>
      </p:ext>
    </p:extLst>
  </p:cSld>
  <p:clrMapOvr>
    <a:masterClrMapping/>
  </p:clrMapOvr>
  <p:transition>
    <p:split orient="vert" dir="in"/>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a:extLst>
              <a:ext uri="{FF2B5EF4-FFF2-40B4-BE49-F238E27FC236}">
                <a16:creationId xmlns:a16="http://schemas.microsoft.com/office/drawing/2014/main" id="{611C08DC-93BB-42EF-A63B-DF89DC87181F}"/>
              </a:ext>
            </a:extLst>
          </p:cNvPr>
          <p:cNvSpPr>
            <a:spLocks noGrp="1" noChangeArrowheads="1"/>
          </p:cNvSpPr>
          <p:nvPr>
            <p:ph type="title"/>
          </p:nvPr>
        </p:nvSpPr>
        <p:spPr>
          <a:xfrm>
            <a:off x="616475" y="851206"/>
            <a:ext cx="10959050" cy="270843"/>
          </a:xfrm>
        </p:spPr>
        <p:txBody>
          <a:bodyPr>
            <a:normAutofit fontScale="90000"/>
          </a:bodyPr>
          <a:lstStyle/>
          <a:p>
            <a:r>
              <a:rPr lang="en-GB" altLang="en-US" dirty="0"/>
              <a:t>Total Quality Management Defined</a:t>
            </a:r>
            <a:endParaRPr lang="en-US" altLang="en-US" dirty="0"/>
          </a:p>
        </p:txBody>
      </p:sp>
      <p:sp>
        <p:nvSpPr>
          <p:cNvPr id="32771" name="Rectangle 3">
            <a:extLst>
              <a:ext uri="{FF2B5EF4-FFF2-40B4-BE49-F238E27FC236}">
                <a16:creationId xmlns:a16="http://schemas.microsoft.com/office/drawing/2014/main" id="{174D9B65-24D6-4750-BEB0-2AE5BB31739E}"/>
              </a:ext>
            </a:extLst>
          </p:cNvPr>
          <p:cNvSpPr>
            <a:spLocks noGrp="1" noChangeArrowheads="1"/>
          </p:cNvSpPr>
          <p:nvPr>
            <p:ph idx="1"/>
          </p:nvPr>
        </p:nvSpPr>
        <p:spPr>
          <a:xfrm>
            <a:off x="642317" y="1543265"/>
            <a:ext cx="10959050" cy="5105400"/>
          </a:xfrm>
        </p:spPr>
        <p:txBody>
          <a:bodyPr/>
          <a:lstStyle/>
          <a:p>
            <a:pPr>
              <a:lnSpc>
                <a:spcPct val="90000"/>
              </a:lnSpc>
            </a:pPr>
            <a:r>
              <a:rPr lang="en-GB" altLang="en-US" sz="2800" dirty="0"/>
              <a:t>TQM is based upon the principle that everyone in an organization must be responsible for quality.</a:t>
            </a:r>
          </a:p>
          <a:p>
            <a:pPr>
              <a:lnSpc>
                <a:spcPct val="90000"/>
              </a:lnSpc>
            </a:pPr>
            <a:r>
              <a:rPr lang="en-GB" altLang="en-US" sz="2800" dirty="0"/>
              <a:t>The objective is that employees should seek to improve quality:</a:t>
            </a:r>
          </a:p>
          <a:p>
            <a:pPr lvl="1">
              <a:lnSpc>
                <a:spcPct val="80000"/>
              </a:lnSpc>
            </a:pPr>
            <a:r>
              <a:rPr lang="en-GB" altLang="en-US" sz="2400" dirty="0"/>
              <a:t>by measurement</a:t>
            </a:r>
          </a:p>
          <a:p>
            <a:pPr lvl="1">
              <a:lnSpc>
                <a:spcPct val="80000"/>
              </a:lnSpc>
            </a:pPr>
            <a:r>
              <a:rPr lang="en-GB" altLang="en-US" sz="2400" dirty="0"/>
              <a:t>ensuring quality at source</a:t>
            </a:r>
          </a:p>
          <a:p>
            <a:pPr lvl="1">
              <a:lnSpc>
                <a:spcPct val="80000"/>
              </a:lnSpc>
            </a:pPr>
            <a:r>
              <a:rPr lang="en-GB" altLang="en-US" sz="2400" dirty="0"/>
              <a:t>through participative programmes</a:t>
            </a:r>
          </a:p>
          <a:p>
            <a:pPr lvl="1">
              <a:lnSpc>
                <a:spcPct val="80000"/>
              </a:lnSpc>
            </a:pPr>
            <a:endParaRPr lang="en-GB" altLang="en-US" sz="2800" dirty="0"/>
          </a:p>
          <a:p>
            <a:pPr>
              <a:lnSpc>
                <a:spcPct val="90000"/>
              </a:lnSpc>
            </a:pPr>
            <a:r>
              <a:rPr lang="en-GB" altLang="en-US" sz="2800" dirty="0"/>
              <a:t>Key themes are:</a:t>
            </a:r>
          </a:p>
          <a:p>
            <a:pPr lvl="1">
              <a:lnSpc>
                <a:spcPct val="80000"/>
              </a:lnSpc>
            </a:pPr>
            <a:r>
              <a:rPr lang="en-GB" altLang="en-US" sz="2400" dirty="0"/>
              <a:t>Involving everyone in the company (teamwork)</a:t>
            </a:r>
          </a:p>
          <a:p>
            <a:pPr lvl="1">
              <a:lnSpc>
                <a:spcPct val="80000"/>
              </a:lnSpc>
            </a:pPr>
            <a:r>
              <a:rPr lang="en-GB" altLang="en-US" sz="2400" dirty="0"/>
              <a:t>continuous improvement</a:t>
            </a:r>
          </a:p>
          <a:p>
            <a:pPr lvl="1">
              <a:lnSpc>
                <a:spcPct val="80000"/>
              </a:lnSpc>
            </a:pPr>
            <a:r>
              <a:rPr lang="en-GB" altLang="en-US" sz="2400" dirty="0"/>
              <a:t>right first time</a:t>
            </a:r>
          </a:p>
          <a:p>
            <a:pPr lvl="1">
              <a:lnSpc>
                <a:spcPct val="80000"/>
              </a:lnSpc>
            </a:pPr>
            <a:r>
              <a:rPr lang="en-GB" altLang="en-US" sz="2400" dirty="0"/>
              <a:t>customer focus &amp; satisfaction</a:t>
            </a:r>
          </a:p>
          <a:p>
            <a:pPr>
              <a:lnSpc>
                <a:spcPct val="90000"/>
              </a:lnSpc>
            </a:pPr>
            <a:endParaRPr lang="en-US" altLang="en-US" sz="2800" dirty="0"/>
          </a:p>
        </p:txBody>
      </p:sp>
    </p:spTree>
    <p:extLst>
      <p:ext uri="{BB962C8B-B14F-4D97-AF65-F5344CB8AC3E}">
        <p14:creationId xmlns:p14="http://schemas.microsoft.com/office/powerpoint/2010/main" val="3709761599"/>
      </p:ext>
    </p:extLst>
  </p:cSld>
  <p:clrMapOvr>
    <a:masterClrMapping/>
  </p:clrMapOvr>
  <p:transition>
    <p:split orient="vert" dir="in"/>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a:extLst>
              <a:ext uri="{FF2B5EF4-FFF2-40B4-BE49-F238E27FC236}">
                <a16:creationId xmlns:a16="http://schemas.microsoft.com/office/drawing/2014/main" id="{36FA5F4C-097A-4B73-89FA-2AAFB87C4CF0}"/>
              </a:ext>
            </a:extLst>
          </p:cNvPr>
          <p:cNvSpPr>
            <a:spLocks noGrp="1" noChangeArrowheads="1"/>
          </p:cNvSpPr>
          <p:nvPr>
            <p:ph type="title"/>
          </p:nvPr>
        </p:nvSpPr>
        <p:spPr>
          <a:xfrm>
            <a:off x="737091" y="959156"/>
            <a:ext cx="7772400" cy="838200"/>
          </a:xfrm>
        </p:spPr>
        <p:txBody>
          <a:bodyPr/>
          <a:lstStyle/>
          <a:p>
            <a:pPr>
              <a:buClr>
                <a:srgbClr val="0000FF"/>
              </a:buClr>
              <a:buSzPct val="60000"/>
              <a:buFont typeface="Wingdings" panose="05000000000000000000" pitchFamily="2" charset="2"/>
              <a:buNone/>
            </a:pPr>
            <a:r>
              <a:rPr lang="en-US" altLang="en-US" dirty="0"/>
              <a:t>TQM Philosophy</a:t>
            </a:r>
            <a:endParaRPr lang="en-GB" altLang="en-US" sz="2800" dirty="0"/>
          </a:p>
        </p:txBody>
      </p:sp>
      <p:sp>
        <p:nvSpPr>
          <p:cNvPr id="33795" name="Rectangle 3">
            <a:extLst>
              <a:ext uri="{FF2B5EF4-FFF2-40B4-BE49-F238E27FC236}">
                <a16:creationId xmlns:a16="http://schemas.microsoft.com/office/drawing/2014/main" id="{3F9F4132-5748-4328-B9D9-49A4614BFAE5}"/>
              </a:ext>
            </a:extLst>
          </p:cNvPr>
          <p:cNvSpPr>
            <a:spLocks noGrp="1" noChangeArrowheads="1"/>
          </p:cNvSpPr>
          <p:nvPr>
            <p:ph sz="half" idx="1"/>
          </p:nvPr>
        </p:nvSpPr>
        <p:spPr>
          <a:xfrm>
            <a:off x="912802" y="1797356"/>
            <a:ext cx="8305800" cy="4724400"/>
          </a:xfrm>
        </p:spPr>
        <p:txBody>
          <a:bodyPr/>
          <a:lstStyle/>
          <a:p>
            <a:pPr defTabSz="1127125">
              <a:lnSpc>
                <a:spcPct val="110000"/>
              </a:lnSpc>
              <a:buFont typeface="Wingdings" panose="05000000000000000000" pitchFamily="2" charset="2"/>
              <a:buNone/>
            </a:pPr>
            <a:r>
              <a:rPr lang="en-GB" altLang="en-US" sz="3000" b="1" i="1" dirty="0">
                <a:solidFill>
                  <a:srgbClr val="FF0000"/>
                </a:solidFill>
              </a:rPr>
              <a:t>The Approach</a:t>
            </a:r>
            <a:r>
              <a:rPr lang="en-GB" altLang="en-US" sz="3000" i="1" dirty="0">
                <a:solidFill>
                  <a:srgbClr val="FF0000"/>
                </a:solidFill>
              </a:rPr>
              <a:t> ..</a:t>
            </a:r>
            <a:r>
              <a:rPr lang="en-GB" altLang="en-US" sz="3000" i="1" dirty="0"/>
              <a:t>	</a:t>
            </a:r>
            <a:r>
              <a:rPr lang="en-GB" altLang="en-US" sz="3000" dirty="0"/>
              <a:t>Management led</a:t>
            </a:r>
          </a:p>
          <a:p>
            <a:pPr defTabSz="1127125">
              <a:lnSpc>
                <a:spcPct val="110000"/>
              </a:lnSpc>
              <a:buFont typeface="Wingdings" panose="05000000000000000000" pitchFamily="2" charset="2"/>
              <a:buNone/>
            </a:pPr>
            <a:r>
              <a:rPr lang="en-GB" altLang="en-US" sz="3000" b="1" i="1" dirty="0">
                <a:solidFill>
                  <a:srgbClr val="FF0000"/>
                </a:solidFill>
              </a:rPr>
              <a:t>The Scope</a:t>
            </a:r>
            <a:r>
              <a:rPr lang="en-GB" altLang="en-US" sz="3000" i="1" dirty="0">
                <a:solidFill>
                  <a:srgbClr val="FF0000"/>
                </a:solidFill>
              </a:rPr>
              <a:t>…….</a:t>
            </a:r>
            <a:r>
              <a:rPr lang="en-GB" altLang="en-US" sz="3000" dirty="0"/>
              <a:t>	Company-wide</a:t>
            </a:r>
          </a:p>
          <a:p>
            <a:pPr defTabSz="1127125">
              <a:lnSpc>
                <a:spcPct val="110000"/>
              </a:lnSpc>
              <a:buFont typeface="Wingdings" panose="05000000000000000000" pitchFamily="2" charset="2"/>
              <a:buNone/>
            </a:pPr>
            <a:r>
              <a:rPr lang="en-GB" altLang="en-US" sz="3000" b="1" i="1" dirty="0">
                <a:solidFill>
                  <a:srgbClr val="FF0000"/>
                </a:solidFill>
              </a:rPr>
              <a:t>The Scale</a:t>
            </a:r>
            <a:r>
              <a:rPr lang="en-GB" altLang="en-US" sz="3000" dirty="0">
                <a:solidFill>
                  <a:srgbClr val="FF0000"/>
                </a:solidFill>
              </a:rPr>
              <a:t> …….</a:t>
            </a:r>
            <a:r>
              <a:rPr lang="en-GB" altLang="en-US" sz="3000" dirty="0"/>
              <a:t>	Everyone is responsible</a:t>
            </a:r>
          </a:p>
          <a:p>
            <a:pPr defTabSz="1127125">
              <a:lnSpc>
                <a:spcPct val="110000"/>
              </a:lnSpc>
              <a:buFont typeface="Wingdings" panose="05000000000000000000" pitchFamily="2" charset="2"/>
              <a:buNone/>
            </a:pPr>
            <a:r>
              <a:rPr lang="en-GB" altLang="en-US" sz="3000" b="1" i="1" dirty="0">
                <a:solidFill>
                  <a:srgbClr val="FF0000"/>
                </a:solidFill>
              </a:rPr>
              <a:t>The Philosophy</a:t>
            </a:r>
            <a:r>
              <a:rPr lang="en-GB" altLang="en-US" sz="3000" i="1" dirty="0">
                <a:solidFill>
                  <a:srgbClr val="FF0000"/>
                </a:solidFill>
              </a:rPr>
              <a:t> …</a:t>
            </a:r>
            <a:r>
              <a:rPr lang="en-GB" altLang="en-US" sz="3000" dirty="0"/>
              <a:t>	Prevention not detection</a:t>
            </a:r>
          </a:p>
          <a:p>
            <a:pPr defTabSz="1127125">
              <a:lnSpc>
                <a:spcPct val="110000"/>
              </a:lnSpc>
              <a:buFont typeface="Wingdings" panose="05000000000000000000" pitchFamily="2" charset="2"/>
              <a:buNone/>
            </a:pPr>
            <a:r>
              <a:rPr lang="en-GB" altLang="en-US" sz="3000" b="1" i="1" dirty="0">
                <a:solidFill>
                  <a:srgbClr val="FF0000"/>
                </a:solidFill>
              </a:rPr>
              <a:t>The Standard</a:t>
            </a:r>
            <a:r>
              <a:rPr lang="en-GB" altLang="en-US" sz="3000" i="1" dirty="0">
                <a:solidFill>
                  <a:srgbClr val="FF0000"/>
                </a:solidFill>
              </a:rPr>
              <a:t> …..</a:t>
            </a:r>
            <a:r>
              <a:rPr lang="en-GB" altLang="en-US" sz="3000" i="1" dirty="0"/>
              <a:t>	</a:t>
            </a:r>
            <a:r>
              <a:rPr lang="en-GB" altLang="en-US" sz="3000" dirty="0"/>
              <a:t>Right-first-time</a:t>
            </a:r>
          </a:p>
          <a:p>
            <a:pPr defTabSz="1127125">
              <a:lnSpc>
                <a:spcPct val="110000"/>
              </a:lnSpc>
              <a:buFont typeface="Wingdings" panose="05000000000000000000" pitchFamily="2" charset="2"/>
              <a:buNone/>
            </a:pPr>
            <a:r>
              <a:rPr lang="en-GB" altLang="en-US" sz="3000" b="1" i="1" dirty="0">
                <a:solidFill>
                  <a:srgbClr val="FF0000"/>
                </a:solidFill>
              </a:rPr>
              <a:t>The Control</a:t>
            </a:r>
            <a:r>
              <a:rPr lang="en-GB" altLang="en-US" sz="3000" dirty="0">
                <a:solidFill>
                  <a:srgbClr val="FF0000"/>
                </a:solidFill>
              </a:rPr>
              <a:t>…...</a:t>
            </a:r>
            <a:r>
              <a:rPr lang="en-GB" altLang="en-US" sz="3000" dirty="0"/>
              <a:t>	Cost of quality</a:t>
            </a:r>
          </a:p>
          <a:p>
            <a:pPr defTabSz="1127125">
              <a:lnSpc>
                <a:spcPct val="110000"/>
              </a:lnSpc>
              <a:buFont typeface="Wingdings" panose="05000000000000000000" pitchFamily="2" charset="2"/>
              <a:buNone/>
            </a:pPr>
            <a:r>
              <a:rPr lang="en-GB" altLang="en-US" sz="3000" b="1" i="1" dirty="0">
                <a:solidFill>
                  <a:srgbClr val="FF0000"/>
                </a:solidFill>
              </a:rPr>
              <a:t>The Theme</a:t>
            </a:r>
            <a:r>
              <a:rPr lang="en-GB" altLang="en-US" sz="3000" dirty="0">
                <a:solidFill>
                  <a:srgbClr val="FF0000"/>
                </a:solidFill>
              </a:rPr>
              <a:t> …...</a:t>
            </a:r>
            <a:r>
              <a:rPr lang="en-GB" altLang="en-US" sz="3000" dirty="0"/>
              <a:t>	Continuous improvement</a:t>
            </a:r>
            <a:endParaRPr lang="en-GB" altLang="en-US" sz="3600" dirty="0"/>
          </a:p>
        </p:txBody>
      </p:sp>
    </p:spTree>
    <p:extLst>
      <p:ext uri="{BB962C8B-B14F-4D97-AF65-F5344CB8AC3E}">
        <p14:creationId xmlns:p14="http://schemas.microsoft.com/office/powerpoint/2010/main" val="4043216059"/>
      </p:ext>
    </p:extLst>
  </p:cSld>
  <p:clrMapOvr>
    <a:masterClrMapping/>
  </p:clrMapOvr>
  <p:transition>
    <p:split orient="vert" dir="in"/>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a:extLst>
              <a:ext uri="{FF2B5EF4-FFF2-40B4-BE49-F238E27FC236}">
                <a16:creationId xmlns:a16="http://schemas.microsoft.com/office/drawing/2014/main" id="{1DDFA7DE-2747-4E90-8A45-6DC2CF3C8C46}"/>
              </a:ext>
            </a:extLst>
          </p:cNvPr>
          <p:cNvSpPr>
            <a:spLocks noGrp="1" noChangeArrowheads="1"/>
          </p:cNvSpPr>
          <p:nvPr>
            <p:ph type="title"/>
          </p:nvPr>
        </p:nvSpPr>
        <p:spPr>
          <a:xfrm>
            <a:off x="710648" y="785979"/>
            <a:ext cx="9703903" cy="1219200"/>
          </a:xfrm>
        </p:spPr>
        <p:txBody>
          <a:bodyPr>
            <a:normAutofit fontScale="90000"/>
          </a:bodyPr>
          <a:lstStyle/>
          <a:p>
            <a:pPr>
              <a:lnSpc>
                <a:spcPct val="90000"/>
              </a:lnSpc>
              <a:buClr>
                <a:srgbClr val="0000FF"/>
              </a:buClr>
              <a:buSzPct val="60000"/>
              <a:buFont typeface="Wingdings" panose="05000000000000000000" pitchFamily="2" charset="2"/>
              <a:buNone/>
            </a:pPr>
            <a:r>
              <a:rPr lang="en-GB" altLang="en-US" dirty="0"/>
              <a:t>Three Axioms of TQM</a:t>
            </a:r>
            <a:br>
              <a:rPr lang="en-GB" altLang="en-US" dirty="0"/>
            </a:br>
            <a:r>
              <a:rPr lang="en-GB" altLang="en-US" dirty="0"/>
              <a:t>(</a:t>
            </a:r>
            <a:r>
              <a:rPr lang="en-GB" altLang="en-US" sz="3600" dirty="0">
                <a:latin typeface="Arial" panose="020B0604020202020204" pitchFamily="34" charset="0"/>
              </a:rPr>
              <a:t>The Joiner Triangle)</a:t>
            </a:r>
            <a:endParaRPr lang="en-GB" altLang="en-US" sz="4400" dirty="0">
              <a:latin typeface="Arial" panose="020B0604020202020204" pitchFamily="34" charset="0"/>
            </a:endParaRPr>
          </a:p>
        </p:txBody>
      </p:sp>
      <p:sp>
        <p:nvSpPr>
          <p:cNvPr id="34819" name="AutoShape 3" descr="50%">
            <a:extLst>
              <a:ext uri="{FF2B5EF4-FFF2-40B4-BE49-F238E27FC236}">
                <a16:creationId xmlns:a16="http://schemas.microsoft.com/office/drawing/2014/main" id="{47A61BBC-3334-42E5-8550-E9968E115EE6}"/>
              </a:ext>
            </a:extLst>
          </p:cNvPr>
          <p:cNvSpPr>
            <a:spLocks noChangeArrowheads="1"/>
          </p:cNvSpPr>
          <p:nvPr/>
        </p:nvSpPr>
        <p:spPr bwMode="auto">
          <a:xfrm>
            <a:off x="4775200" y="2667000"/>
            <a:ext cx="3136900" cy="2400300"/>
          </a:xfrm>
          <a:prstGeom prst="triangle">
            <a:avLst>
              <a:gd name="adj" fmla="val 50000"/>
            </a:avLst>
          </a:prstGeom>
          <a:pattFill prst="pct50">
            <a:fgClr>
              <a:schemeClr val="accent1"/>
            </a:fgClr>
            <a:bgClr>
              <a:srgbClr val="FFFFFF"/>
            </a:bgClr>
          </a:pattFill>
          <a:ln w="76200">
            <a:solidFill>
              <a:srgbClr val="000066"/>
            </a:solidFill>
            <a:miter lim="800000"/>
            <a:headEnd/>
            <a:tailEnd/>
          </a:ln>
        </p:spPr>
        <p:txBody>
          <a:bodyPr wrap="none" anchor="ct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lgn="ctr"/>
            <a:endParaRPr lang="fr-FR" altLang="en-US" sz="2400">
              <a:solidFill>
                <a:srgbClr val="000066"/>
              </a:solidFill>
              <a:latin typeface="Arial" panose="020B0604020202020204" pitchFamily="34" charset="0"/>
            </a:endParaRPr>
          </a:p>
        </p:txBody>
      </p:sp>
      <p:sp>
        <p:nvSpPr>
          <p:cNvPr id="34820" name="Text Box 4">
            <a:extLst>
              <a:ext uri="{FF2B5EF4-FFF2-40B4-BE49-F238E27FC236}">
                <a16:creationId xmlns:a16="http://schemas.microsoft.com/office/drawing/2014/main" id="{55C6C02F-9419-42F3-BB40-D2BB96E3B328}"/>
              </a:ext>
            </a:extLst>
          </p:cNvPr>
          <p:cNvSpPr txBox="1">
            <a:spLocks noChangeArrowheads="1"/>
          </p:cNvSpPr>
          <p:nvPr/>
        </p:nvSpPr>
        <p:spPr bwMode="auto">
          <a:xfrm>
            <a:off x="4803776" y="1814514"/>
            <a:ext cx="2925763"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r>
              <a:rPr lang="en-GB" altLang="en-US" sz="2000" dirty="0">
                <a:solidFill>
                  <a:srgbClr val="FF0000"/>
                </a:solidFill>
                <a:latin typeface="Comic Sans MS" panose="030F0702030302020204" pitchFamily="66" charset="0"/>
              </a:rPr>
              <a:t>Obsession with Quality</a:t>
            </a:r>
          </a:p>
        </p:txBody>
      </p:sp>
      <p:sp>
        <p:nvSpPr>
          <p:cNvPr id="34821" name="Text Box 5">
            <a:extLst>
              <a:ext uri="{FF2B5EF4-FFF2-40B4-BE49-F238E27FC236}">
                <a16:creationId xmlns:a16="http://schemas.microsoft.com/office/drawing/2014/main" id="{66D3CB3D-469A-475F-8C18-D49C3D2DAFC1}"/>
              </a:ext>
            </a:extLst>
          </p:cNvPr>
          <p:cNvSpPr txBox="1">
            <a:spLocks noChangeArrowheads="1"/>
          </p:cNvSpPr>
          <p:nvPr/>
        </p:nvSpPr>
        <p:spPr bwMode="auto">
          <a:xfrm>
            <a:off x="5257801" y="2133600"/>
            <a:ext cx="2047875"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r>
              <a:rPr lang="en-GB" altLang="en-US" sz="2400" b="1">
                <a:solidFill>
                  <a:srgbClr val="000066"/>
                </a:solidFill>
                <a:latin typeface="Arial" panose="020B0604020202020204" pitchFamily="34" charset="0"/>
              </a:rPr>
              <a:t>Commitment</a:t>
            </a:r>
            <a:endParaRPr lang="en-GB" altLang="en-US" sz="2400">
              <a:solidFill>
                <a:srgbClr val="000066"/>
              </a:solidFill>
              <a:latin typeface="Arial" panose="020B0604020202020204" pitchFamily="34" charset="0"/>
            </a:endParaRPr>
          </a:p>
        </p:txBody>
      </p:sp>
      <p:sp>
        <p:nvSpPr>
          <p:cNvPr id="34822" name="Text Box 6">
            <a:extLst>
              <a:ext uri="{FF2B5EF4-FFF2-40B4-BE49-F238E27FC236}">
                <a16:creationId xmlns:a16="http://schemas.microsoft.com/office/drawing/2014/main" id="{CADA79E9-9B23-4602-9797-00B54765494C}"/>
              </a:ext>
            </a:extLst>
          </p:cNvPr>
          <p:cNvSpPr txBox="1">
            <a:spLocks noChangeArrowheads="1"/>
          </p:cNvSpPr>
          <p:nvPr/>
        </p:nvSpPr>
        <p:spPr bwMode="auto">
          <a:xfrm>
            <a:off x="6708776" y="5122863"/>
            <a:ext cx="3044825"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r>
              <a:rPr lang="en-GB" altLang="en-US" sz="2400" b="1">
                <a:solidFill>
                  <a:srgbClr val="000066"/>
                </a:solidFill>
                <a:latin typeface="Arial" panose="020B0604020202020204" pitchFamily="34" charset="0"/>
              </a:rPr>
              <a:t>Scientific Approach</a:t>
            </a:r>
          </a:p>
        </p:txBody>
      </p:sp>
      <p:sp>
        <p:nvSpPr>
          <p:cNvPr id="34823" name="Text Box 7">
            <a:extLst>
              <a:ext uri="{FF2B5EF4-FFF2-40B4-BE49-F238E27FC236}">
                <a16:creationId xmlns:a16="http://schemas.microsoft.com/office/drawing/2014/main" id="{BEE8B4A0-36B4-42C2-8844-85AE934E75AE}"/>
              </a:ext>
            </a:extLst>
          </p:cNvPr>
          <p:cNvSpPr txBox="1">
            <a:spLocks noChangeArrowheads="1"/>
          </p:cNvSpPr>
          <p:nvPr/>
        </p:nvSpPr>
        <p:spPr bwMode="auto">
          <a:xfrm>
            <a:off x="3600450" y="5122863"/>
            <a:ext cx="196215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r>
              <a:rPr lang="en-GB" altLang="en-US" sz="2400" b="1">
                <a:solidFill>
                  <a:srgbClr val="000066"/>
                </a:solidFill>
                <a:latin typeface="Arial" panose="020B0604020202020204" pitchFamily="34" charset="0"/>
              </a:rPr>
              <a:t>Involvement</a:t>
            </a:r>
          </a:p>
        </p:txBody>
      </p:sp>
      <p:sp>
        <p:nvSpPr>
          <p:cNvPr id="34824" name="Text Box 8">
            <a:extLst>
              <a:ext uri="{FF2B5EF4-FFF2-40B4-BE49-F238E27FC236}">
                <a16:creationId xmlns:a16="http://schemas.microsoft.com/office/drawing/2014/main" id="{9E76DE38-01C6-4453-97C0-3E220142E5FA}"/>
              </a:ext>
            </a:extLst>
          </p:cNvPr>
          <p:cNvSpPr txBox="1">
            <a:spLocks noChangeArrowheads="1"/>
          </p:cNvSpPr>
          <p:nvPr/>
        </p:nvSpPr>
        <p:spPr bwMode="auto">
          <a:xfrm>
            <a:off x="7091363" y="5472114"/>
            <a:ext cx="2241550"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lgn="ctr"/>
            <a:r>
              <a:rPr lang="en-GB" altLang="en-US" sz="2000">
                <a:solidFill>
                  <a:srgbClr val="FF0000"/>
                </a:solidFill>
                <a:latin typeface="Comic Sans MS" panose="030F0702030302020204" pitchFamily="66" charset="0"/>
              </a:rPr>
              <a:t>Logical Analytical</a:t>
            </a:r>
          </a:p>
          <a:p>
            <a:pPr algn="ctr"/>
            <a:r>
              <a:rPr lang="en-GB" altLang="en-US" sz="2000">
                <a:solidFill>
                  <a:srgbClr val="FF0000"/>
                </a:solidFill>
                <a:latin typeface="Comic Sans MS" panose="030F0702030302020204" pitchFamily="66" charset="0"/>
              </a:rPr>
              <a:t>Approach</a:t>
            </a:r>
          </a:p>
        </p:txBody>
      </p:sp>
      <p:sp>
        <p:nvSpPr>
          <p:cNvPr id="34825" name="Text Box 9">
            <a:extLst>
              <a:ext uri="{FF2B5EF4-FFF2-40B4-BE49-F238E27FC236}">
                <a16:creationId xmlns:a16="http://schemas.microsoft.com/office/drawing/2014/main" id="{E88F4929-9B8B-4B54-9BBF-55A6413AD2F1}"/>
              </a:ext>
            </a:extLst>
          </p:cNvPr>
          <p:cNvSpPr txBox="1">
            <a:spLocks noChangeArrowheads="1"/>
          </p:cNvSpPr>
          <p:nvPr/>
        </p:nvSpPr>
        <p:spPr bwMode="auto">
          <a:xfrm>
            <a:off x="3490913" y="5472114"/>
            <a:ext cx="170815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r>
              <a:rPr lang="en-GB" altLang="en-US" sz="2000">
                <a:solidFill>
                  <a:srgbClr val="FF0000"/>
                </a:solidFill>
                <a:latin typeface="Comic Sans MS" panose="030F0702030302020204" pitchFamily="66" charset="0"/>
              </a:rPr>
              <a:t>All one Team</a:t>
            </a:r>
          </a:p>
        </p:txBody>
      </p:sp>
    </p:spTree>
    <p:extLst>
      <p:ext uri="{BB962C8B-B14F-4D97-AF65-F5344CB8AC3E}">
        <p14:creationId xmlns:p14="http://schemas.microsoft.com/office/powerpoint/2010/main" val="4034254947"/>
      </p:ext>
    </p:extLst>
  </p:cSld>
  <p:clrMapOvr>
    <a:masterClrMapping/>
  </p:clrMapOvr>
  <p:transition>
    <p:split orient="vert" dir="in"/>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a:extLst>
              <a:ext uri="{FF2B5EF4-FFF2-40B4-BE49-F238E27FC236}">
                <a16:creationId xmlns:a16="http://schemas.microsoft.com/office/drawing/2014/main" id="{B99D972F-2E05-4B83-9C16-5ED614C9059D}"/>
              </a:ext>
            </a:extLst>
          </p:cNvPr>
          <p:cNvSpPr>
            <a:spLocks noGrp="1" noChangeArrowheads="1"/>
          </p:cNvSpPr>
          <p:nvPr>
            <p:ph type="title"/>
          </p:nvPr>
        </p:nvSpPr>
        <p:spPr>
          <a:xfrm>
            <a:off x="641253" y="1120544"/>
            <a:ext cx="9133202" cy="249676"/>
          </a:xfrm>
        </p:spPr>
        <p:txBody>
          <a:bodyPr>
            <a:normAutofit fontScale="90000"/>
          </a:bodyPr>
          <a:lstStyle/>
          <a:p>
            <a:pPr>
              <a:lnSpc>
                <a:spcPct val="80000"/>
              </a:lnSpc>
              <a:buClr>
                <a:srgbClr val="0000FF"/>
              </a:buClr>
              <a:buSzPct val="60000"/>
              <a:buFont typeface="Wingdings" panose="05000000000000000000" pitchFamily="2" charset="2"/>
              <a:buNone/>
            </a:pPr>
            <a:r>
              <a:rPr lang="en-GB" altLang="en-US" dirty="0"/>
              <a:t>The Organizational Features of TQM</a:t>
            </a:r>
            <a:endParaRPr lang="en-GB" altLang="en-US" sz="2800" dirty="0"/>
          </a:p>
        </p:txBody>
      </p:sp>
      <p:sp>
        <p:nvSpPr>
          <p:cNvPr id="35843" name="Rectangle 3">
            <a:extLst>
              <a:ext uri="{FF2B5EF4-FFF2-40B4-BE49-F238E27FC236}">
                <a16:creationId xmlns:a16="http://schemas.microsoft.com/office/drawing/2014/main" id="{1EB5FD27-2162-4EEF-92BD-01F3886274DF}"/>
              </a:ext>
            </a:extLst>
          </p:cNvPr>
          <p:cNvSpPr>
            <a:spLocks noGrp="1" noChangeArrowheads="1"/>
          </p:cNvSpPr>
          <p:nvPr>
            <p:ph sz="half" idx="1"/>
          </p:nvPr>
        </p:nvSpPr>
        <p:spPr>
          <a:xfrm>
            <a:off x="788254" y="1636030"/>
            <a:ext cx="8839200" cy="4610100"/>
          </a:xfrm>
        </p:spPr>
        <p:txBody>
          <a:bodyPr>
            <a:normAutofit lnSpcReduction="10000"/>
          </a:bodyPr>
          <a:lstStyle/>
          <a:p>
            <a:pPr algn="just"/>
            <a:r>
              <a:rPr lang="en-GB" altLang="en-US" sz="2200" dirty="0"/>
              <a:t>A focus on customer requirements.</a:t>
            </a:r>
          </a:p>
          <a:p>
            <a:pPr algn="just"/>
            <a:r>
              <a:rPr lang="en-GB" altLang="en-US" sz="2200" dirty="0"/>
              <a:t>A focus on product/service provision.</a:t>
            </a:r>
          </a:p>
          <a:p>
            <a:pPr algn="just"/>
            <a:r>
              <a:rPr lang="en-GB" altLang="en-US" sz="2200" dirty="0"/>
              <a:t>A commitment to improving quality and service at all levels</a:t>
            </a:r>
          </a:p>
          <a:p>
            <a:pPr marL="917575" lvl="1" algn="just">
              <a:buClr>
                <a:srgbClr val="0000FF"/>
              </a:buClr>
            </a:pPr>
            <a:r>
              <a:rPr lang="en-GB" altLang="en-US" sz="2200" dirty="0"/>
              <a:t>development of an </a:t>
            </a:r>
            <a:r>
              <a:rPr lang="en-GB" altLang="en-US" sz="2200" i="1" dirty="0"/>
              <a:t>ethos</a:t>
            </a:r>
            <a:r>
              <a:rPr lang="en-GB" altLang="en-US" sz="2200" dirty="0"/>
              <a:t>.</a:t>
            </a:r>
          </a:p>
          <a:p>
            <a:pPr algn="just"/>
            <a:r>
              <a:rPr lang="en-GB" altLang="en-US" sz="2200" dirty="0"/>
              <a:t>A desire not only to ensure high quality, but also consistency.</a:t>
            </a:r>
          </a:p>
          <a:p>
            <a:pPr algn="just"/>
            <a:r>
              <a:rPr lang="en-GB" altLang="en-US" sz="2200" dirty="0"/>
              <a:t>Problem solving and decisions based upon teamwork approaches.</a:t>
            </a:r>
          </a:p>
          <a:p>
            <a:pPr algn="just"/>
            <a:r>
              <a:rPr lang="en-GB" altLang="en-US" sz="2200" dirty="0"/>
              <a:t>The adoption of a </a:t>
            </a:r>
            <a:r>
              <a:rPr lang="en-GB" altLang="en-US" sz="2200" i="1" dirty="0"/>
              <a:t>scientific</a:t>
            </a:r>
            <a:r>
              <a:rPr lang="en-GB" altLang="en-US" sz="2200" dirty="0"/>
              <a:t> approach to quality control and problem solving.</a:t>
            </a:r>
          </a:p>
          <a:p>
            <a:pPr algn="just"/>
            <a:r>
              <a:rPr lang="en-GB" altLang="en-US" sz="2200" dirty="0"/>
              <a:t>Development of long term partnerships with suppliers to ensure incoming quality.</a:t>
            </a:r>
          </a:p>
          <a:p>
            <a:pPr algn="just"/>
            <a:r>
              <a:rPr lang="en-GB" altLang="en-US" sz="2200" dirty="0"/>
              <a:t>Quest for perfection in product quality and delivery.</a:t>
            </a:r>
          </a:p>
        </p:txBody>
      </p:sp>
    </p:spTree>
    <p:extLst>
      <p:ext uri="{BB962C8B-B14F-4D97-AF65-F5344CB8AC3E}">
        <p14:creationId xmlns:p14="http://schemas.microsoft.com/office/powerpoint/2010/main" val="2638427930"/>
      </p:ext>
    </p:extLst>
  </p:cSld>
  <p:clrMapOvr>
    <a:masterClrMapping/>
  </p:clrMapOvr>
  <p:transition>
    <p:split orient="vert" dir="in"/>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a:extLst>
              <a:ext uri="{FF2B5EF4-FFF2-40B4-BE49-F238E27FC236}">
                <a16:creationId xmlns:a16="http://schemas.microsoft.com/office/drawing/2014/main" id="{139E4CB1-655D-4FA3-B0ED-F348795C412F}"/>
              </a:ext>
            </a:extLst>
          </p:cNvPr>
          <p:cNvSpPr>
            <a:spLocks noGrp="1" noChangeArrowheads="1"/>
          </p:cNvSpPr>
          <p:nvPr>
            <p:ph type="title"/>
          </p:nvPr>
        </p:nvSpPr>
        <p:spPr>
          <a:xfrm>
            <a:off x="556592" y="622913"/>
            <a:ext cx="11423374" cy="1219200"/>
          </a:xfrm>
        </p:spPr>
        <p:txBody>
          <a:bodyPr>
            <a:normAutofit/>
          </a:bodyPr>
          <a:lstStyle/>
          <a:p>
            <a:pPr>
              <a:lnSpc>
                <a:spcPct val="90000"/>
              </a:lnSpc>
              <a:buClr>
                <a:srgbClr val="0000FF"/>
              </a:buClr>
              <a:buSzPct val="60000"/>
              <a:buFont typeface="Wingdings" panose="05000000000000000000" pitchFamily="2" charset="2"/>
              <a:buNone/>
            </a:pPr>
            <a:r>
              <a:rPr lang="en-GB" altLang="en-US" dirty="0"/>
              <a:t>Quality Certification &amp; Accreditation</a:t>
            </a:r>
          </a:p>
        </p:txBody>
      </p:sp>
      <p:sp>
        <p:nvSpPr>
          <p:cNvPr id="41987" name="Rectangle 3">
            <a:extLst>
              <a:ext uri="{FF2B5EF4-FFF2-40B4-BE49-F238E27FC236}">
                <a16:creationId xmlns:a16="http://schemas.microsoft.com/office/drawing/2014/main" id="{052EF15A-2B95-4F77-9306-D1D28A83EB77}"/>
              </a:ext>
            </a:extLst>
          </p:cNvPr>
          <p:cNvSpPr>
            <a:spLocks noGrp="1" noChangeArrowheads="1"/>
          </p:cNvSpPr>
          <p:nvPr>
            <p:ph sz="half" idx="1"/>
          </p:nvPr>
        </p:nvSpPr>
        <p:spPr>
          <a:xfrm>
            <a:off x="556592" y="2093844"/>
            <a:ext cx="8458200" cy="4419600"/>
          </a:xfrm>
        </p:spPr>
        <p:txBody>
          <a:bodyPr/>
          <a:lstStyle/>
          <a:p>
            <a:pPr>
              <a:lnSpc>
                <a:spcPct val="90000"/>
              </a:lnSpc>
            </a:pPr>
            <a:r>
              <a:rPr lang="en-GB" altLang="en-US" dirty="0"/>
              <a:t>A means of "quality audit" for the quality assurance system.</a:t>
            </a:r>
          </a:p>
          <a:p>
            <a:pPr>
              <a:lnSpc>
                <a:spcPct val="90000"/>
              </a:lnSpc>
            </a:pPr>
            <a:r>
              <a:rPr lang="en-GB" altLang="en-US" dirty="0"/>
              <a:t>A number of "standards" now exist where organizations can be certified by an institution or customer that they conform to a predetermined set of quality criteria.</a:t>
            </a:r>
          </a:p>
          <a:p>
            <a:pPr>
              <a:lnSpc>
                <a:spcPct val="90000"/>
              </a:lnSpc>
            </a:pPr>
            <a:r>
              <a:rPr lang="en-GB" altLang="en-US" dirty="0"/>
              <a:t>Schemes include:</a:t>
            </a:r>
          </a:p>
          <a:p>
            <a:pPr marL="0" indent="0">
              <a:lnSpc>
                <a:spcPct val="90000"/>
              </a:lnSpc>
              <a:buNone/>
            </a:pPr>
            <a:endParaRPr lang="en-GB" altLang="en-US" dirty="0"/>
          </a:p>
          <a:p>
            <a:pPr marL="1203325" lvl="1" indent="-344488">
              <a:lnSpc>
                <a:spcPct val="80000"/>
              </a:lnSpc>
            </a:pPr>
            <a:r>
              <a:rPr lang="en-GB" altLang="en-US" sz="2800" dirty="0"/>
              <a:t>ISO9000</a:t>
            </a:r>
          </a:p>
          <a:p>
            <a:pPr marL="1203325" lvl="1" indent="-344488">
              <a:lnSpc>
                <a:spcPct val="80000"/>
              </a:lnSpc>
            </a:pPr>
            <a:r>
              <a:rPr lang="en-GB" altLang="en-US" sz="2800" dirty="0"/>
              <a:t>Ford Q1/Q101 schemes</a:t>
            </a:r>
          </a:p>
          <a:p>
            <a:pPr marL="1203325" lvl="1" indent="-344488">
              <a:lnSpc>
                <a:spcPct val="80000"/>
              </a:lnSpc>
            </a:pPr>
            <a:r>
              <a:rPr lang="en-GB" altLang="en-US" sz="2800" dirty="0"/>
              <a:t>HEXCO in universities; ZIMSEC in schools</a:t>
            </a:r>
            <a:endParaRPr lang="en-GB" altLang="en-US" dirty="0"/>
          </a:p>
        </p:txBody>
      </p:sp>
    </p:spTree>
    <p:extLst>
      <p:ext uri="{BB962C8B-B14F-4D97-AF65-F5344CB8AC3E}">
        <p14:creationId xmlns:p14="http://schemas.microsoft.com/office/powerpoint/2010/main" val="2144339568"/>
      </p:ext>
    </p:extLst>
  </p:cSld>
  <p:clrMapOvr>
    <a:masterClrMapping/>
  </p:clrMapOvr>
  <p:transition>
    <p:split orient="vert" dir="in"/>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 name="Freeform 61">
            <a:extLst>
              <a:ext uri="{FF2B5EF4-FFF2-40B4-BE49-F238E27FC236}">
                <a16:creationId xmlns:a16="http://schemas.microsoft.com/office/drawing/2014/main" id="{A2C38DC7-0472-41A8-8644-5E1459A40CE3}"/>
              </a:ext>
            </a:extLst>
          </p:cNvPr>
          <p:cNvSpPr/>
          <p:nvPr/>
        </p:nvSpPr>
        <p:spPr>
          <a:xfrm>
            <a:off x="4648200" y="1393244"/>
            <a:ext cx="3799490" cy="4887310"/>
          </a:xfrm>
          <a:custGeom>
            <a:avLst/>
            <a:gdLst>
              <a:gd name="connsiteX0" fmla="*/ 63062 w 3799490"/>
              <a:gd name="connsiteY0" fmla="*/ 1497724 h 4887310"/>
              <a:gd name="connsiteX1" fmla="*/ 141890 w 3799490"/>
              <a:gd name="connsiteY1" fmla="*/ 1481959 h 4887310"/>
              <a:gd name="connsiteX2" fmla="*/ 252248 w 3799490"/>
              <a:gd name="connsiteY2" fmla="*/ 1355834 h 4887310"/>
              <a:gd name="connsiteX3" fmla="*/ 299545 w 3799490"/>
              <a:gd name="connsiteY3" fmla="*/ 1261241 h 4887310"/>
              <a:gd name="connsiteX4" fmla="*/ 315310 w 3799490"/>
              <a:gd name="connsiteY4" fmla="*/ 1198179 h 4887310"/>
              <a:gd name="connsiteX5" fmla="*/ 346841 w 3799490"/>
              <a:gd name="connsiteY5" fmla="*/ 1072055 h 4887310"/>
              <a:gd name="connsiteX6" fmla="*/ 409903 w 3799490"/>
              <a:gd name="connsiteY6" fmla="*/ 993227 h 4887310"/>
              <a:gd name="connsiteX7" fmla="*/ 441434 w 3799490"/>
              <a:gd name="connsiteY7" fmla="*/ 945931 h 4887310"/>
              <a:gd name="connsiteX8" fmla="*/ 488731 w 3799490"/>
              <a:gd name="connsiteY8" fmla="*/ 930165 h 4887310"/>
              <a:gd name="connsiteX9" fmla="*/ 536027 w 3799490"/>
              <a:gd name="connsiteY9" fmla="*/ 898634 h 4887310"/>
              <a:gd name="connsiteX10" fmla="*/ 662152 w 3799490"/>
              <a:gd name="connsiteY10" fmla="*/ 867103 h 4887310"/>
              <a:gd name="connsiteX11" fmla="*/ 756745 w 3799490"/>
              <a:gd name="connsiteY11" fmla="*/ 835572 h 4887310"/>
              <a:gd name="connsiteX12" fmla="*/ 804041 w 3799490"/>
              <a:gd name="connsiteY12" fmla="*/ 819807 h 4887310"/>
              <a:gd name="connsiteX13" fmla="*/ 914400 w 3799490"/>
              <a:gd name="connsiteY13" fmla="*/ 756745 h 4887310"/>
              <a:gd name="connsiteX14" fmla="*/ 1024759 w 3799490"/>
              <a:gd name="connsiteY14" fmla="*/ 725214 h 4887310"/>
              <a:gd name="connsiteX15" fmla="*/ 1072055 w 3799490"/>
              <a:gd name="connsiteY15" fmla="*/ 693683 h 4887310"/>
              <a:gd name="connsiteX16" fmla="*/ 1182414 w 3799490"/>
              <a:gd name="connsiteY16" fmla="*/ 630621 h 4887310"/>
              <a:gd name="connsiteX17" fmla="*/ 1308538 w 3799490"/>
              <a:gd name="connsiteY17" fmla="*/ 488731 h 4887310"/>
              <a:gd name="connsiteX18" fmla="*/ 1387365 w 3799490"/>
              <a:gd name="connsiteY18" fmla="*/ 394138 h 4887310"/>
              <a:gd name="connsiteX19" fmla="*/ 1434662 w 3799490"/>
              <a:gd name="connsiteY19" fmla="*/ 299545 h 4887310"/>
              <a:gd name="connsiteX20" fmla="*/ 1481959 w 3799490"/>
              <a:gd name="connsiteY20" fmla="*/ 204952 h 4887310"/>
              <a:gd name="connsiteX21" fmla="*/ 1529255 w 3799490"/>
              <a:gd name="connsiteY21" fmla="*/ 173421 h 4887310"/>
              <a:gd name="connsiteX22" fmla="*/ 1671145 w 3799490"/>
              <a:gd name="connsiteY22" fmla="*/ 189186 h 4887310"/>
              <a:gd name="connsiteX23" fmla="*/ 1686910 w 3799490"/>
              <a:gd name="connsiteY23" fmla="*/ 236483 h 4887310"/>
              <a:gd name="connsiteX24" fmla="*/ 1702676 w 3799490"/>
              <a:gd name="connsiteY24" fmla="*/ 362607 h 4887310"/>
              <a:gd name="connsiteX25" fmla="*/ 1781503 w 3799490"/>
              <a:gd name="connsiteY25" fmla="*/ 346841 h 4887310"/>
              <a:gd name="connsiteX26" fmla="*/ 1923393 w 3799490"/>
              <a:gd name="connsiteY26" fmla="*/ 236483 h 4887310"/>
              <a:gd name="connsiteX27" fmla="*/ 2002221 w 3799490"/>
              <a:gd name="connsiteY27" fmla="*/ 157655 h 4887310"/>
              <a:gd name="connsiteX28" fmla="*/ 2049517 w 3799490"/>
              <a:gd name="connsiteY28" fmla="*/ 78827 h 4887310"/>
              <a:gd name="connsiteX29" fmla="*/ 2112579 w 3799490"/>
              <a:gd name="connsiteY29" fmla="*/ 0 h 4887310"/>
              <a:gd name="connsiteX30" fmla="*/ 2270234 w 3799490"/>
              <a:gd name="connsiteY30" fmla="*/ 15765 h 4887310"/>
              <a:gd name="connsiteX31" fmla="*/ 2364827 w 3799490"/>
              <a:gd name="connsiteY31" fmla="*/ 110359 h 4887310"/>
              <a:gd name="connsiteX32" fmla="*/ 2396359 w 3799490"/>
              <a:gd name="connsiteY32" fmla="*/ 141890 h 4887310"/>
              <a:gd name="connsiteX33" fmla="*/ 2443655 w 3799490"/>
              <a:gd name="connsiteY33" fmla="*/ 157655 h 4887310"/>
              <a:gd name="connsiteX34" fmla="*/ 2538248 w 3799490"/>
              <a:gd name="connsiteY34" fmla="*/ 220717 h 4887310"/>
              <a:gd name="connsiteX35" fmla="*/ 2632841 w 3799490"/>
              <a:gd name="connsiteY35" fmla="*/ 236483 h 4887310"/>
              <a:gd name="connsiteX36" fmla="*/ 2743200 w 3799490"/>
              <a:gd name="connsiteY36" fmla="*/ 268014 h 4887310"/>
              <a:gd name="connsiteX37" fmla="*/ 2806262 w 3799490"/>
              <a:gd name="connsiteY37" fmla="*/ 331076 h 4887310"/>
              <a:gd name="connsiteX38" fmla="*/ 2932386 w 3799490"/>
              <a:gd name="connsiteY38" fmla="*/ 394138 h 4887310"/>
              <a:gd name="connsiteX39" fmla="*/ 2948152 w 3799490"/>
              <a:gd name="connsiteY39" fmla="*/ 441434 h 4887310"/>
              <a:gd name="connsiteX40" fmla="*/ 3026979 w 3799490"/>
              <a:gd name="connsiteY40" fmla="*/ 536027 h 4887310"/>
              <a:gd name="connsiteX41" fmla="*/ 3042745 w 3799490"/>
              <a:gd name="connsiteY41" fmla="*/ 583324 h 4887310"/>
              <a:gd name="connsiteX42" fmla="*/ 3121572 w 3799490"/>
              <a:gd name="connsiteY42" fmla="*/ 740979 h 4887310"/>
              <a:gd name="connsiteX43" fmla="*/ 3168869 w 3799490"/>
              <a:gd name="connsiteY43" fmla="*/ 772510 h 4887310"/>
              <a:gd name="connsiteX44" fmla="*/ 3247696 w 3799490"/>
              <a:gd name="connsiteY44" fmla="*/ 867103 h 4887310"/>
              <a:gd name="connsiteX45" fmla="*/ 3279227 w 3799490"/>
              <a:gd name="connsiteY45" fmla="*/ 961696 h 4887310"/>
              <a:gd name="connsiteX46" fmla="*/ 3294993 w 3799490"/>
              <a:gd name="connsiteY46" fmla="*/ 1008993 h 4887310"/>
              <a:gd name="connsiteX47" fmla="*/ 3358055 w 3799490"/>
              <a:gd name="connsiteY47" fmla="*/ 1103586 h 4887310"/>
              <a:gd name="connsiteX48" fmla="*/ 3373821 w 3799490"/>
              <a:gd name="connsiteY48" fmla="*/ 1150883 h 4887310"/>
              <a:gd name="connsiteX49" fmla="*/ 3468414 w 3799490"/>
              <a:gd name="connsiteY49" fmla="*/ 1245476 h 4887310"/>
              <a:gd name="connsiteX50" fmla="*/ 3499945 w 3799490"/>
              <a:gd name="connsiteY50" fmla="*/ 1355834 h 4887310"/>
              <a:gd name="connsiteX51" fmla="*/ 3531476 w 3799490"/>
              <a:gd name="connsiteY51" fmla="*/ 1513490 h 4887310"/>
              <a:gd name="connsiteX52" fmla="*/ 3563007 w 3799490"/>
              <a:gd name="connsiteY52" fmla="*/ 1560786 h 4887310"/>
              <a:gd name="connsiteX53" fmla="*/ 3594538 w 3799490"/>
              <a:gd name="connsiteY53" fmla="*/ 1623848 h 4887310"/>
              <a:gd name="connsiteX54" fmla="*/ 3641834 w 3799490"/>
              <a:gd name="connsiteY54" fmla="*/ 1765738 h 4887310"/>
              <a:gd name="connsiteX55" fmla="*/ 3657600 w 3799490"/>
              <a:gd name="connsiteY55" fmla="*/ 1813034 h 4887310"/>
              <a:gd name="connsiteX56" fmla="*/ 3720662 w 3799490"/>
              <a:gd name="connsiteY56" fmla="*/ 1923393 h 4887310"/>
              <a:gd name="connsiteX57" fmla="*/ 3736427 w 3799490"/>
              <a:gd name="connsiteY57" fmla="*/ 1970690 h 4887310"/>
              <a:gd name="connsiteX58" fmla="*/ 3767959 w 3799490"/>
              <a:gd name="connsiteY58" fmla="*/ 2238703 h 4887310"/>
              <a:gd name="connsiteX59" fmla="*/ 3783724 w 3799490"/>
              <a:gd name="connsiteY59" fmla="*/ 2286000 h 4887310"/>
              <a:gd name="connsiteX60" fmla="*/ 3799490 w 3799490"/>
              <a:gd name="connsiteY60" fmla="*/ 2364827 h 4887310"/>
              <a:gd name="connsiteX61" fmla="*/ 3783724 w 3799490"/>
              <a:gd name="connsiteY61" fmla="*/ 2900855 h 4887310"/>
              <a:gd name="connsiteX62" fmla="*/ 3752193 w 3799490"/>
              <a:gd name="connsiteY62" fmla="*/ 3090041 h 4887310"/>
              <a:gd name="connsiteX63" fmla="*/ 3689131 w 3799490"/>
              <a:gd name="connsiteY63" fmla="*/ 3421117 h 4887310"/>
              <a:gd name="connsiteX64" fmla="*/ 3626069 w 3799490"/>
              <a:gd name="connsiteY64" fmla="*/ 3452648 h 4887310"/>
              <a:gd name="connsiteX65" fmla="*/ 3326524 w 3799490"/>
              <a:gd name="connsiteY65" fmla="*/ 3436883 h 4887310"/>
              <a:gd name="connsiteX66" fmla="*/ 3294993 w 3799490"/>
              <a:gd name="connsiteY66" fmla="*/ 3389586 h 4887310"/>
              <a:gd name="connsiteX67" fmla="*/ 3247696 w 3799490"/>
              <a:gd name="connsiteY67" fmla="*/ 3358055 h 4887310"/>
              <a:gd name="connsiteX68" fmla="*/ 3168869 w 3799490"/>
              <a:gd name="connsiteY68" fmla="*/ 3373821 h 4887310"/>
              <a:gd name="connsiteX69" fmla="*/ 3137338 w 3799490"/>
              <a:gd name="connsiteY69" fmla="*/ 3421117 h 4887310"/>
              <a:gd name="connsiteX70" fmla="*/ 3105807 w 3799490"/>
              <a:gd name="connsiteY70" fmla="*/ 3641834 h 4887310"/>
              <a:gd name="connsiteX71" fmla="*/ 3074276 w 3799490"/>
              <a:gd name="connsiteY71" fmla="*/ 3689131 h 4887310"/>
              <a:gd name="connsiteX72" fmla="*/ 3026979 w 3799490"/>
              <a:gd name="connsiteY72" fmla="*/ 3799490 h 4887310"/>
              <a:gd name="connsiteX73" fmla="*/ 2995448 w 3799490"/>
              <a:gd name="connsiteY73" fmla="*/ 3846786 h 4887310"/>
              <a:gd name="connsiteX74" fmla="*/ 2963917 w 3799490"/>
              <a:gd name="connsiteY74" fmla="*/ 4272455 h 4887310"/>
              <a:gd name="connsiteX75" fmla="*/ 2885090 w 3799490"/>
              <a:gd name="connsiteY75" fmla="*/ 4398579 h 4887310"/>
              <a:gd name="connsiteX76" fmla="*/ 2869324 w 3799490"/>
              <a:gd name="connsiteY76" fmla="*/ 4445876 h 4887310"/>
              <a:gd name="connsiteX77" fmla="*/ 2853559 w 3799490"/>
              <a:gd name="connsiteY77" fmla="*/ 4508938 h 4887310"/>
              <a:gd name="connsiteX78" fmla="*/ 2822027 w 3799490"/>
              <a:gd name="connsiteY78" fmla="*/ 4540469 h 4887310"/>
              <a:gd name="connsiteX79" fmla="*/ 2790496 w 3799490"/>
              <a:gd name="connsiteY79" fmla="*/ 4587765 h 4887310"/>
              <a:gd name="connsiteX80" fmla="*/ 2648607 w 3799490"/>
              <a:gd name="connsiteY80" fmla="*/ 4666593 h 4887310"/>
              <a:gd name="connsiteX81" fmla="*/ 2601310 w 3799490"/>
              <a:gd name="connsiteY81" fmla="*/ 4698124 h 4887310"/>
              <a:gd name="connsiteX82" fmla="*/ 2459421 w 3799490"/>
              <a:gd name="connsiteY82" fmla="*/ 4729655 h 4887310"/>
              <a:gd name="connsiteX83" fmla="*/ 2412124 w 3799490"/>
              <a:gd name="connsiteY83" fmla="*/ 4761186 h 4887310"/>
              <a:gd name="connsiteX84" fmla="*/ 2349062 w 3799490"/>
              <a:gd name="connsiteY84" fmla="*/ 4887310 h 4887310"/>
              <a:gd name="connsiteX85" fmla="*/ 2270234 w 3799490"/>
              <a:gd name="connsiteY85" fmla="*/ 4871545 h 4887310"/>
              <a:gd name="connsiteX86" fmla="*/ 2191407 w 3799490"/>
              <a:gd name="connsiteY86" fmla="*/ 4792717 h 4887310"/>
              <a:gd name="connsiteX87" fmla="*/ 1639614 w 3799490"/>
              <a:gd name="connsiteY87" fmla="*/ 4776952 h 4887310"/>
              <a:gd name="connsiteX88" fmla="*/ 1418896 w 3799490"/>
              <a:gd name="connsiteY88" fmla="*/ 4729655 h 4887310"/>
              <a:gd name="connsiteX89" fmla="*/ 1387365 w 3799490"/>
              <a:gd name="connsiteY89" fmla="*/ 4682359 h 4887310"/>
              <a:gd name="connsiteX90" fmla="*/ 1340069 w 3799490"/>
              <a:gd name="connsiteY90" fmla="*/ 4587765 h 4887310"/>
              <a:gd name="connsiteX91" fmla="*/ 1292772 w 3799490"/>
              <a:gd name="connsiteY91" fmla="*/ 4572000 h 4887310"/>
              <a:gd name="connsiteX92" fmla="*/ 1261241 w 3799490"/>
              <a:gd name="connsiteY92" fmla="*/ 4524703 h 4887310"/>
              <a:gd name="connsiteX93" fmla="*/ 1213945 w 3799490"/>
              <a:gd name="connsiteY93" fmla="*/ 4493172 h 4887310"/>
              <a:gd name="connsiteX94" fmla="*/ 1198179 w 3799490"/>
              <a:gd name="connsiteY94" fmla="*/ 4445876 h 4887310"/>
              <a:gd name="connsiteX95" fmla="*/ 1166648 w 3799490"/>
              <a:gd name="connsiteY95" fmla="*/ 4398579 h 4887310"/>
              <a:gd name="connsiteX96" fmla="*/ 1135117 w 3799490"/>
              <a:gd name="connsiteY96" fmla="*/ 4335517 h 4887310"/>
              <a:gd name="connsiteX97" fmla="*/ 1119352 w 3799490"/>
              <a:gd name="connsiteY97" fmla="*/ 4099034 h 4887310"/>
              <a:gd name="connsiteX98" fmla="*/ 1087821 w 3799490"/>
              <a:gd name="connsiteY98" fmla="*/ 4004441 h 4887310"/>
              <a:gd name="connsiteX99" fmla="*/ 1040524 w 3799490"/>
              <a:gd name="connsiteY99" fmla="*/ 3909848 h 4887310"/>
              <a:gd name="connsiteX100" fmla="*/ 993227 w 3799490"/>
              <a:gd name="connsiteY100" fmla="*/ 3815255 h 4887310"/>
              <a:gd name="connsiteX101" fmla="*/ 977462 w 3799490"/>
              <a:gd name="connsiteY101" fmla="*/ 3767959 h 4887310"/>
              <a:gd name="connsiteX102" fmla="*/ 898634 w 3799490"/>
              <a:gd name="connsiteY102" fmla="*/ 3689131 h 4887310"/>
              <a:gd name="connsiteX103" fmla="*/ 851338 w 3799490"/>
              <a:gd name="connsiteY103" fmla="*/ 3641834 h 4887310"/>
              <a:gd name="connsiteX104" fmla="*/ 788276 w 3799490"/>
              <a:gd name="connsiteY104" fmla="*/ 3547241 h 4887310"/>
              <a:gd name="connsiteX105" fmla="*/ 693683 w 3799490"/>
              <a:gd name="connsiteY105" fmla="*/ 3452648 h 4887310"/>
              <a:gd name="connsiteX106" fmla="*/ 646386 w 3799490"/>
              <a:gd name="connsiteY106" fmla="*/ 3405352 h 4887310"/>
              <a:gd name="connsiteX107" fmla="*/ 630621 w 3799490"/>
              <a:gd name="connsiteY107" fmla="*/ 3326524 h 4887310"/>
              <a:gd name="connsiteX108" fmla="*/ 599090 w 3799490"/>
              <a:gd name="connsiteY108" fmla="*/ 3231931 h 4887310"/>
              <a:gd name="connsiteX109" fmla="*/ 583324 w 3799490"/>
              <a:gd name="connsiteY109" fmla="*/ 3153103 h 4887310"/>
              <a:gd name="connsiteX110" fmla="*/ 457200 w 3799490"/>
              <a:gd name="connsiteY110" fmla="*/ 3137338 h 4887310"/>
              <a:gd name="connsiteX111" fmla="*/ 378372 w 3799490"/>
              <a:gd name="connsiteY111" fmla="*/ 3121572 h 4887310"/>
              <a:gd name="connsiteX112" fmla="*/ 283779 w 3799490"/>
              <a:gd name="connsiteY112" fmla="*/ 3090041 h 4887310"/>
              <a:gd name="connsiteX113" fmla="*/ 268014 w 3799490"/>
              <a:gd name="connsiteY113" fmla="*/ 3042745 h 4887310"/>
              <a:gd name="connsiteX114" fmla="*/ 236483 w 3799490"/>
              <a:gd name="connsiteY114" fmla="*/ 2995448 h 4887310"/>
              <a:gd name="connsiteX115" fmla="*/ 220717 w 3799490"/>
              <a:gd name="connsiteY115" fmla="*/ 2916621 h 4887310"/>
              <a:gd name="connsiteX116" fmla="*/ 236483 w 3799490"/>
              <a:gd name="connsiteY116" fmla="*/ 2585545 h 4887310"/>
              <a:gd name="connsiteX117" fmla="*/ 252248 w 3799490"/>
              <a:gd name="connsiteY117" fmla="*/ 2538248 h 4887310"/>
              <a:gd name="connsiteX118" fmla="*/ 283779 w 3799490"/>
              <a:gd name="connsiteY118" fmla="*/ 2412124 h 4887310"/>
              <a:gd name="connsiteX119" fmla="*/ 268014 w 3799490"/>
              <a:gd name="connsiteY119" fmla="*/ 2049517 h 4887310"/>
              <a:gd name="connsiteX120" fmla="*/ 236483 w 3799490"/>
              <a:gd name="connsiteY120" fmla="*/ 2002221 h 4887310"/>
              <a:gd name="connsiteX121" fmla="*/ 141890 w 3799490"/>
              <a:gd name="connsiteY121" fmla="*/ 1907627 h 4887310"/>
              <a:gd name="connsiteX122" fmla="*/ 94593 w 3799490"/>
              <a:gd name="connsiteY122" fmla="*/ 1860331 h 4887310"/>
              <a:gd name="connsiteX123" fmla="*/ 47296 w 3799490"/>
              <a:gd name="connsiteY123" fmla="*/ 1813034 h 4887310"/>
              <a:gd name="connsiteX124" fmla="*/ 15765 w 3799490"/>
              <a:gd name="connsiteY124" fmla="*/ 1718441 h 4887310"/>
              <a:gd name="connsiteX125" fmla="*/ 0 w 3799490"/>
              <a:gd name="connsiteY125" fmla="*/ 1671145 h 4887310"/>
              <a:gd name="connsiteX126" fmla="*/ 15765 w 3799490"/>
              <a:gd name="connsiteY126" fmla="*/ 1576552 h 4887310"/>
              <a:gd name="connsiteX127" fmla="*/ 47296 w 3799490"/>
              <a:gd name="connsiteY127" fmla="*/ 1529255 h 4887310"/>
              <a:gd name="connsiteX128" fmla="*/ 63062 w 3799490"/>
              <a:gd name="connsiteY128" fmla="*/ 1497724 h 48873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Lst>
            <a:rect l="l" t="t" r="r" b="b"/>
            <a:pathLst>
              <a:path w="3799490" h="4887310">
                <a:moveTo>
                  <a:pt x="63062" y="1497724"/>
                </a:moveTo>
                <a:cubicBezTo>
                  <a:pt x="78828" y="1489841"/>
                  <a:pt x="118912" y="1495746"/>
                  <a:pt x="141890" y="1481959"/>
                </a:cubicBezTo>
                <a:cubicBezTo>
                  <a:pt x="171244" y="1464346"/>
                  <a:pt x="232163" y="1396004"/>
                  <a:pt x="252248" y="1355834"/>
                </a:cubicBezTo>
                <a:cubicBezTo>
                  <a:pt x="317521" y="1225290"/>
                  <a:pt x="209181" y="1396789"/>
                  <a:pt x="299545" y="1261241"/>
                </a:cubicBezTo>
                <a:cubicBezTo>
                  <a:pt x="304800" y="1240220"/>
                  <a:pt x="310610" y="1219331"/>
                  <a:pt x="315310" y="1198179"/>
                </a:cubicBezTo>
                <a:cubicBezTo>
                  <a:pt x="322504" y="1165806"/>
                  <a:pt x="329940" y="1105857"/>
                  <a:pt x="346841" y="1072055"/>
                </a:cubicBezTo>
                <a:cubicBezTo>
                  <a:pt x="379187" y="1007363"/>
                  <a:pt x="370803" y="1042102"/>
                  <a:pt x="409903" y="993227"/>
                </a:cubicBezTo>
                <a:cubicBezTo>
                  <a:pt x="421739" y="978431"/>
                  <a:pt x="426638" y="957767"/>
                  <a:pt x="441434" y="945931"/>
                </a:cubicBezTo>
                <a:cubicBezTo>
                  <a:pt x="454411" y="935550"/>
                  <a:pt x="473867" y="937597"/>
                  <a:pt x="488731" y="930165"/>
                </a:cubicBezTo>
                <a:cubicBezTo>
                  <a:pt x="505678" y="921691"/>
                  <a:pt x="518220" y="905109"/>
                  <a:pt x="536027" y="898634"/>
                </a:cubicBezTo>
                <a:cubicBezTo>
                  <a:pt x="576753" y="883824"/>
                  <a:pt x="621040" y="880807"/>
                  <a:pt x="662152" y="867103"/>
                </a:cubicBezTo>
                <a:lnTo>
                  <a:pt x="756745" y="835572"/>
                </a:lnTo>
                <a:lnTo>
                  <a:pt x="804041" y="819807"/>
                </a:lnTo>
                <a:cubicBezTo>
                  <a:pt x="851542" y="788140"/>
                  <a:pt x="858393" y="780749"/>
                  <a:pt x="914400" y="756745"/>
                </a:cubicBezTo>
                <a:cubicBezTo>
                  <a:pt x="946071" y="743172"/>
                  <a:pt x="992749" y="733216"/>
                  <a:pt x="1024759" y="725214"/>
                </a:cubicBezTo>
                <a:cubicBezTo>
                  <a:pt x="1040524" y="714704"/>
                  <a:pt x="1055604" y="703084"/>
                  <a:pt x="1072055" y="693683"/>
                </a:cubicBezTo>
                <a:cubicBezTo>
                  <a:pt x="1112021" y="670845"/>
                  <a:pt x="1147846" y="661348"/>
                  <a:pt x="1182414" y="630621"/>
                </a:cubicBezTo>
                <a:cubicBezTo>
                  <a:pt x="1379512" y="455422"/>
                  <a:pt x="1214409" y="601687"/>
                  <a:pt x="1308538" y="488731"/>
                </a:cubicBezTo>
                <a:cubicBezTo>
                  <a:pt x="1352119" y="436433"/>
                  <a:pt x="1358009" y="452849"/>
                  <a:pt x="1387365" y="394138"/>
                </a:cubicBezTo>
                <a:cubicBezTo>
                  <a:pt x="1452637" y="263595"/>
                  <a:pt x="1344300" y="435087"/>
                  <a:pt x="1434662" y="299545"/>
                </a:cubicBezTo>
                <a:cubicBezTo>
                  <a:pt x="1447485" y="261075"/>
                  <a:pt x="1451394" y="235516"/>
                  <a:pt x="1481959" y="204952"/>
                </a:cubicBezTo>
                <a:cubicBezTo>
                  <a:pt x="1495357" y="191554"/>
                  <a:pt x="1513490" y="183931"/>
                  <a:pt x="1529255" y="173421"/>
                </a:cubicBezTo>
                <a:cubicBezTo>
                  <a:pt x="1576552" y="178676"/>
                  <a:pt x="1626961" y="171512"/>
                  <a:pt x="1671145" y="189186"/>
                </a:cubicBezTo>
                <a:cubicBezTo>
                  <a:pt x="1686575" y="195358"/>
                  <a:pt x="1683937" y="220133"/>
                  <a:pt x="1686910" y="236483"/>
                </a:cubicBezTo>
                <a:cubicBezTo>
                  <a:pt x="1694489" y="278168"/>
                  <a:pt x="1697421" y="320566"/>
                  <a:pt x="1702676" y="362607"/>
                </a:cubicBezTo>
                <a:cubicBezTo>
                  <a:pt x="1728952" y="357352"/>
                  <a:pt x="1757109" y="357929"/>
                  <a:pt x="1781503" y="346841"/>
                </a:cubicBezTo>
                <a:cubicBezTo>
                  <a:pt x="1828662" y="325405"/>
                  <a:pt x="1888122" y="278808"/>
                  <a:pt x="1923393" y="236483"/>
                </a:cubicBezTo>
                <a:cubicBezTo>
                  <a:pt x="1989084" y="157654"/>
                  <a:pt x="1915508" y="215463"/>
                  <a:pt x="2002221" y="157655"/>
                </a:cubicBezTo>
                <a:cubicBezTo>
                  <a:pt x="2046878" y="23681"/>
                  <a:pt x="1984597" y="187026"/>
                  <a:pt x="2049517" y="78827"/>
                </a:cubicBezTo>
                <a:cubicBezTo>
                  <a:pt x="2100283" y="-5783"/>
                  <a:pt x="2018381" y="62799"/>
                  <a:pt x="2112579" y="0"/>
                </a:cubicBezTo>
                <a:cubicBezTo>
                  <a:pt x="2165131" y="5255"/>
                  <a:pt x="2221848" y="-5404"/>
                  <a:pt x="2270234" y="15765"/>
                </a:cubicBezTo>
                <a:cubicBezTo>
                  <a:pt x="2311087" y="33638"/>
                  <a:pt x="2333296" y="78828"/>
                  <a:pt x="2364827" y="110359"/>
                </a:cubicBezTo>
                <a:cubicBezTo>
                  <a:pt x="2375338" y="120870"/>
                  <a:pt x="2382258" y="137190"/>
                  <a:pt x="2396359" y="141890"/>
                </a:cubicBezTo>
                <a:lnTo>
                  <a:pt x="2443655" y="157655"/>
                </a:lnTo>
                <a:cubicBezTo>
                  <a:pt x="2475186" y="178676"/>
                  <a:pt x="2500868" y="214487"/>
                  <a:pt x="2538248" y="220717"/>
                </a:cubicBezTo>
                <a:cubicBezTo>
                  <a:pt x="2569779" y="225972"/>
                  <a:pt x="2601496" y="230214"/>
                  <a:pt x="2632841" y="236483"/>
                </a:cubicBezTo>
                <a:cubicBezTo>
                  <a:pt x="2682337" y="246382"/>
                  <a:pt x="2698117" y="252986"/>
                  <a:pt x="2743200" y="268014"/>
                </a:cubicBezTo>
                <a:cubicBezTo>
                  <a:pt x="2773228" y="358100"/>
                  <a:pt x="2734191" y="283030"/>
                  <a:pt x="2806262" y="331076"/>
                </a:cubicBezTo>
                <a:cubicBezTo>
                  <a:pt x="2919824" y="406783"/>
                  <a:pt x="2774828" y="362625"/>
                  <a:pt x="2932386" y="394138"/>
                </a:cubicBezTo>
                <a:cubicBezTo>
                  <a:pt x="2937641" y="409903"/>
                  <a:pt x="2938934" y="427607"/>
                  <a:pt x="2948152" y="441434"/>
                </a:cubicBezTo>
                <a:cubicBezTo>
                  <a:pt x="3017882" y="546030"/>
                  <a:pt x="2975401" y="432872"/>
                  <a:pt x="3026979" y="536027"/>
                </a:cubicBezTo>
                <a:cubicBezTo>
                  <a:pt x="3034411" y="550891"/>
                  <a:pt x="3038180" y="567345"/>
                  <a:pt x="3042745" y="583324"/>
                </a:cubicBezTo>
                <a:cubicBezTo>
                  <a:pt x="3059479" y="641895"/>
                  <a:pt x="3060870" y="700511"/>
                  <a:pt x="3121572" y="740979"/>
                </a:cubicBezTo>
                <a:cubicBezTo>
                  <a:pt x="3137338" y="751489"/>
                  <a:pt x="3154313" y="760380"/>
                  <a:pt x="3168869" y="772510"/>
                </a:cubicBezTo>
                <a:cubicBezTo>
                  <a:pt x="3195074" y="794348"/>
                  <a:pt x="3233107" y="834278"/>
                  <a:pt x="3247696" y="867103"/>
                </a:cubicBezTo>
                <a:cubicBezTo>
                  <a:pt x="3261195" y="897475"/>
                  <a:pt x="3268717" y="930165"/>
                  <a:pt x="3279227" y="961696"/>
                </a:cubicBezTo>
                <a:cubicBezTo>
                  <a:pt x="3284482" y="977462"/>
                  <a:pt x="3285775" y="995166"/>
                  <a:pt x="3294993" y="1008993"/>
                </a:cubicBezTo>
                <a:cubicBezTo>
                  <a:pt x="3316014" y="1040524"/>
                  <a:pt x="3346071" y="1067635"/>
                  <a:pt x="3358055" y="1103586"/>
                </a:cubicBezTo>
                <a:cubicBezTo>
                  <a:pt x="3363310" y="1119352"/>
                  <a:pt x="3363618" y="1137765"/>
                  <a:pt x="3373821" y="1150883"/>
                </a:cubicBezTo>
                <a:cubicBezTo>
                  <a:pt x="3401198" y="1186081"/>
                  <a:pt x="3468414" y="1245476"/>
                  <a:pt x="3468414" y="1245476"/>
                </a:cubicBezTo>
                <a:cubicBezTo>
                  <a:pt x="3483438" y="1290549"/>
                  <a:pt x="3490048" y="1306350"/>
                  <a:pt x="3499945" y="1355834"/>
                </a:cubicBezTo>
                <a:cubicBezTo>
                  <a:pt x="3504836" y="1380291"/>
                  <a:pt x="3517742" y="1481445"/>
                  <a:pt x="3531476" y="1513490"/>
                </a:cubicBezTo>
                <a:cubicBezTo>
                  <a:pt x="3538940" y="1530906"/>
                  <a:pt x="3553606" y="1544335"/>
                  <a:pt x="3563007" y="1560786"/>
                </a:cubicBezTo>
                <a:cubicBezTo>
                  <a:pt x="3574667" y="1581191"/>
                  <a:pt x="3585810" y="1602027"/>
                  <a:pt x="3594538" y="1623848"/>
                </a:cubicBezTo>
                <a:cubicBezTo>
                  <a:pt x="3594551" y="1623881"/>
                  <a:pt x="3633946" y="1742073"/>
                  <a:pt x="3641834" y="1765738"/>
                </a:cubicBezTo>
                <a:cubicBezTo>
                  <a:pt x="3647089" y="1781503"/>
                  <a:pt x="3650168" y="1798170"/>
                  <a:pt x="3657600" y="1813034"/>
                </a:cubicBezTo>
                <a:cubicBezTo>
                  <a:pt x="3697605" y="1893044"/>
                  <a:pt x="3676095" y="1856541"/>
                  <a:pt x="3720662" y="1923393"/>
                </a:cubicBezTo>
                <a:cubicBezTo>
                  <a:pt x="3725917" y="1939159"/>
                  <a:pt x="3733454" y="1954340"/>
                  <a:pt x="3736427" y="1970690"/>
                </a:cubicBezTo>
                <a:cubicBezTo>
                  <a:pt x="3758969" y="2094673"/>
                  <a:pt x="3746533" y="2110146"/>
                  <a:pt x="3767959" y="2238703"/>
                </a:cubicBezTo>
                <a:cubicBezTo>
                  <a:pt x="3770691" y="2255095"/>
                  <a:pt x="3779693" y="2269878"/>
                  <a:pt x="3783724" y="2286000"/>
                </a:cubicBezTo>
                <a:cubicBezTo>
                  <a:pt x="3790223" y="2311996"/>
                  <a:pt x="3794235" y="2338551"/>
                  <a:pt x="3799490" y="2364827"/>
                </a:cubicBezTo>
                <a:cubicBezTo>
                  <a:pt x="3794235" y="2543503"/>
                  <a:pt x="3792029" y="2722295"/>
                  <a:pt x="3783724" y="2900855"/>
                </a:cubicBezTo>
                <a:cubicBezTo>
                  <a:pt x="3778015" y="3023588"/>
                  <a:pt x="3778855" y="3010057"/>
                  <a:pt x="3752193" y="3090041"/>
                </a:cubicBezTo>
                <a:cubicBezTo>
                  <a:pt x="3731063" y="3512631"/>
                  <a:pt x="3836978" y="3357754"/>
                  <a:pt x="3689131" y="3421117"/>
                </a:cubicBezTo>
                <a:cubicBezTo>
                  <a:pt x="3667529" y="3430375"/>
                  <a:pt x="3647090" y="3442138"/>
                  <a:pt x="3626069" y="3452648"/>
                </a:cubicBezTo>
                <a:cubicBezTo>
                  <a:pt x="3526221" y="3447393"/>
                  <a:pt x="3424745" y="3455592"/>
                  <a:pt x="3326524" y="3436883"/>
                </a:cubicBezTo>
                <a:cubicBezTo>
                  <a:pt x="3307911" y="3433338"/>
                  <a:pt x="3308391" y="3402984"/>
                  <a:pt x="3294993" y="3389586"/>
                </a:cubicBezTo>
                <a:cubicBezTo>
                  <a:pt x="3281595" y="3376188"/>
                  <a:pt x="3263462" y="3368565"/>
                  <a:pt x="3247696" y="3358055"/>
                </a:cubicBezTo>
                <a:cubicBezTo>
                  <a:pt x="3221420" y="3363310"/>
                  <a:pt x="3192134" y="3360526"/>
                  <a:pt x="3168869" y="3373821"/>
                </a:cubicBezTo>
                <a:cubicBezTo>
                  <a:pt x="3152418" y="3383222"/>
                  <a:pt x="3143330" y="3403142"/>
                  <a:pt x="3137338" y="3421117"/>
                </a:cubicBezTo>
                <a:cubicBezTo>
                  <a:pt x="3120132" y="3472736"/>
                  <a:pt x="3118214" y="3596342"/>
                  <a:pt x="3105807" y="3641834"/>
                </a:cubicBezTo>
                <a:cubicBezTo>
                  <a:pt x="3100822" y="3660114"/>
                  <a:pt x="3083677" y="3672680"/>
                  <a:pt x="3074276" y="3689131"/>
                </a:cubicBezTo>
                <a:cubicBezTo>
                  <a:pt x="2943043" y="3918790"/>
                  <a:pt x="3115423" y="3622605"/>
                  <a:pt x="3026979" y="3799490"/>
                </a:cubicBezTo>
                <a:cubicBezTo>
                  <a:pt x="3018505" y="3816437"/>
                  <a:pt x="3005958" y="3831021"/>
                  <a:pt x="2995448" y="3846786"/>
                </a:cubicBezTo>
                <a:cubicBezTo>
                  <a:pt x="2934749" y="4028892"/>
                  <a:pt x="3018487" y="3763136"/>
                  <a:pt x="2963917" y="4272455"/>
                </a:cubicBezTo>
                <a:cubicBezTo>
                  <a:pt x="2960310" y="4306118"/>
                  <a:pt x="2902129" y="4375860"/>
                  <a:pt x="2885090" y="4398579"/>
                </a:cubicBezTo>
                <a:cubicBezTo>
                  <a:pt x="2879835" y="4414345"/>
                  <a:pt x="2873889" y="4429897"/>
                  <a:pt x="2869324" y="4445876"/>
                </a:cubicBezTo>
                <a:cubicBezTo>
                  <a:pt x="2863371" y="4466710"/>
                  <a:pt x="2863249" y="4489558"/>
                  <a:pt x="2853559" y="4508938"/>
                </a:cubicBezTo>
                <a:cubicBezTo>
                  <a:pt x="2846912" y="4522233"/>
                  <a:pt x="2831313" y="4528862"/>
                  <a:pt x="2822027" y="4540469"/>
                </a:cubicBezTo>
                <a:cubicBezTo>
                  <a:pt x="2810190" y="4555264"/>
                  <a:pt x="2804756" y="4575288"/>
                  <a:pt x="2790496" y="4587765"/>
                </a:cubicBezTo>
                <a:cubicBezTo>
                  <a:pt x="2657942" y="4703749"/>
                  <a:pt x="2742437" y="4619677"/>
                  <a:pt x="2648607" y="4666593"/>
                </a:cubicBezTo>
                <a:cubicBezTo>
                  <a:pt x="2631660" y="4675067"/>
                  <a:pt x="2618257" y="4689650"/>
                  <a:pt x="2601310" y="4698124"/>
                </a:cubicBezTo>
                <a:cubicBezTo>
                  <a:pt x="2562496" y="4717531"/>
                  <a:pt x="2495758" y="4723599"/>
                  <a:pt x="2459421" y="4729655"/>
                </a:cubicBezTo>
                <a:cubicBezTo>
                  <a:pt x="2443655" y="4740165"/>
                  <a:pt x="2419819" y="4743871"/>
                  <a:pt x="2412124" y="4761186"/>
                </a:cubicBezTo>
                <a:cubicBezTo>
                  <a:pt x="2349113" y="4902961"/>
                  <a:pt x="2451690" y="4853102"/>
                  <a:pt x="2349062" y="4887310"/>
                </a:cubicBezTo>
                <a:cubicBezTo>
                  <a:pt x="2322786" y="4882055"/>
                  <a:pt x="2293500" y="4884840"/>
                  <a:pt x="2270234" y="4871545"/>
                </a:cubicBezTo>
                <a:cubicBezTo>
                  <a:pt x="2224182" y="4845229"/>
                  <a:pt x="2258480" y="4798012"/>
                  <a:pt x="2191407" y="4792717"/>
                </a:cubicBezTo>
                <a:cubicBezTo>
                  <a:pt x="2007972" y="4778235"/>
                  <a:pt x="1823545" y="4782207"/>
                  <a:pt x="1639614" y="4776952"/>
                </a:cubicBezTo>
                <a:cubicBezTo>
                  <a:pt x="1554699" y="4769232"/>
                  <a:pt x="1479439" y="4790197"/>
                  <a:pt x="1418896" y="4729655"/>
                </a:cubicBezTo>
                <a:cubicBezTo>
                  <a:pt x="1405498" y="4716257"/>
                  <a:pt x="1397875" y="4698124"/>
                  <a:pt x="1387365" y="4682359"/>
                </a:cubicBezTo>
                <a:cubicBezTo>
                  <a:pt x="1376980" y="4651202"/>
                  <a:pt x="1367853" y="4609992"/>
                  <a:pt x="1340069" y="4587765"/>
                </a:cubicBezTo>
                <a:cubicBezTo>
                  <a:pt x="1327092" y="4577384"/>
                  <a:pt x="1308538" y="4577255"/>
                  <a:pt x="1292772" y="4572000"/>
                </a:cubicBezTo>
                <a:cubicBezTo>
                  <a:pt x="1282262" y="4556234"/>
                  <a:pt x="1274639" y="4538101"/>
                  <a:pt x="1261241" y="4524703"/>
                </a:cubicBezTo>
                <a:cubicBezTo>
                  <a:pt x="1247843" y="4511305"/>
                  <a:pt x="1225782" y="4507968"/>
                  <a:pt x="1213945" y="4493172"/>
                </a:cubicBezTo>
                <a:cubicBezTo>
                  <a:pt x="1203564" y="4480195"/>
                  <a:pt x="1205611" y="4460740"/>
                  <a:pt x="1198179" y="4445876"/>
                </a:cubicBezTo>
                <a:cubicBezTo>
                  <a:pt x="1189705" y="4428929"/>
                  <a:pt x="1176049" y="4415030"/>
                  <a:pt x="1166648" y="4398579"/>
                </a:cubicBezTo>
                <a:cubicBezTo>
                  <a:pt x="1154988" y="4378174"/>
                  <a:pt x="1145627" y="4356538"/>
                  <a:pt x="1135117" y="4335517"/>
                </a:cubicBezTo>
                <a:cubicBezTo>
                  <a:pt x="1129862" y="4256689"/>
                  <a:pt x="1130525" y="4177243"/>
                  <a:pt x="1119352" y="4099034"/>
                </a:cubicBezTo>
                <a:cubicBezTo>
                  <a:pt x="1114652" y="4066131"/>
                  <a:pt x="1098331" y="4035972"/>
                  <a:pt x="1087821" y="4004441"/>
                </a:cubicBezTo>
                <a:cubicBezTo>
                  <a:pt x="1066064" y="3939171"/>
                  <a:pt x="1081272" y="3970970"/>
                  <a:pt x="1040524" y="3909848"/>
                </a:cubicBezTo>
                <a:cubicBezTo>
                  <a:pt x="1000899" y="3790970"/>
                  <a:pt x="1054351" y="3937502"/>
                  <a:pt x="993227" y="3815255"/>
                </a:cubicBezTo>
                <a:cubicBezTo>
                  <a:pt x="985795" y="3800391"/>
                  <a:pt x="987433" y="3781253"/>
                  <a:pt x="977462" y="3767959"/>
                </a:cubicBezTo>
                <a:cubicBezTo>
                  <a:pt x="955166" y="3738231"/>
                  <a:pt x="924910" y="3715407"/>
                  <a:pt x="898634" y="3689131"/>
                </a:cubicBezTo>
                <a:cubicBezTo>
                  <a:pt x="882869" y="3673365"/>
                  <a:pt x="863705" y="3660385"/>
                  <a:pt x="851338" y="3641834"/>
                </a:cubicBezTo>
                <a:cubicBezTo>
                  <a:pt x="830317" y="3610303"/>
                  <a:pt x="815072" y="3574037"/>
                  <a:pt x="788276" y="3547241"/>
                </a:cubicBezTo>
                <a:lnTo>
                  <a:pt x="693683" y="3452648"/>
                </a:lnTo>
                <a:lnTo>
                  <a:pt x="646386" y="3405352"/>
                </a:lnTo>
                <a:cubicBezTo>
                  <a:pt x="641131" y="3379076"/>
                  <a:pt x="637671" y="3352376"/>
                  <a:pt x="630621" y="3326524"/>
                </a:cubicBezTo>
                <a:cubicBezTo>
                  <a:pt x="621876" y="3294459"/>
                  <a:pt x="605608" y="3264522"/>
                  <a:pt x="599090" y="3231931"/>
                </a:cubicBezTo>
                <a:cubicBezTo>
                  <a:pt x="593835" y="3205655"/>
                  <a:pt x="605620" y="3167967"/>
                  <a:pt x="583324" y="3153103"/>
                </a:cubicBezTo>
                <a:cubicBezTo>
                  <a:pt x="548071" y="3129601"/>
                  <a:pt x="499076" y="3143780"/>
                  <a:pt x="457200" y="3137338"/>
                </a:cubicBezTo>
                <a:cubicBezTo>
                  <a:pt x="430715" y="3133263"/>
                  <a:pt x="404224" y="3128623"/>
                  <a:pt x="378372" y="3121572"/>
                </a:cubicBezTo>
                <a:cubicBezTo>
                  <a:pt x="346307" y="3112827"/>
                  <a:pt x="283779" y="3090041"/>
                  <a:pt x="283779" y="3090041"/>
                </a:cubicBezTo>
                <a:cubicBezTo>
                  <a:pt x="278524" y="3074276"/>
                  <a:pt x="275446" y="3057609"/>
                  <a:pt x="268014" y="3042745"/>
                </a:cubicBezTo>
                <a:cubicBezTo>
                  <a:pt x="259540" y="3025797"/>
                  <a:pt x="243136" y="3013189"/>
                  <a:pt x="236483" y="2995448"/>
                </a:cubicBezTo>
                <a:cubicBezTo>
                  <a:pt x="227074" y="2970358"/>
                  <a:pt x="225972" y="2942897"/>
                  <a:pt x="220717" y="2916621"/>
                </a:cubicBezTo>
                <a:cubicBezTo>
                  <a:pt x="225972" y="2806262"/>
                  <a:pt x="227308" y="2695647"/>
                  <a:pt x="236483" y="2585545"/>
                </a:cubicBezTo>
                <a:cubicBezTo>
                  <a:pt x="237863" y="2568984"/>
                  <a:pt x="248217" y="2554370"/>
                  <a:pt x="252248" y="2538248"/>
                </a:cubicBezTo>
                <a:lnTo>
                  <a:pt x="283779" y="2412124"/>
                </a:lnTo>
                <a:cubicBezTo>
                  <a:pt x="278524" y="2291255"/>
                  <a:pt x="281881" y="2169703"/>
                  <a:pt x="268014" y="2049517"/>
                </a:cubicBezTo>
                <a:cubicBezTo>
                  <a:pt x="265842" y="2030694"/>
                  <a:pt x="249071" y="2016383"/>
                  <a:pt x="236483" y="2002221"/>
                </a:cubicBezTo>
                <a:cubicBezTo>
                  <a:pt x="206858" y="1968893"/>
                  <a:pt x="173421" y="1939158"/>
                  <a:pt x="141890" y="1907627"/>
                </a:cubicBezTo>
                <a:lnTo>
                  <a:pt x="94593" y="1860331"/>
                </a:lnTo>
                <a:lnTo>
                  <a:pt x="47296" y="1813034"/>
                </a:lnTo>
                <a:lnTo>
                  <a:pt x="15765" y="1718441"/>
                </a:lnTo>
                <a:lnTo>
                  <a:pt x="0" y="1671145"/>
                </a:lnTo>
                <a:cubicBezTo>
                  <a:pt x="5255" y="1639614"/>
                  <a:pt x="5657" y="1606878"/>
                  <a:pt x="15765" y="1576552"/>
                </a:cubicBezTo>
                <a:cubicBezTo>
                  <a:pt x="21757" y="1558576"/>
                  <a:pt x="37547" y="1545503"/>
                  <a:pt x="47296" y="1529255"/>
                </a:cubicBezTo>
                <a:cubicBezTo>
                  <a:pt x="53342" y="1519179"/>
                  <a:pt x="47296" y="1505607"/>
                  <a:pt x="63062" y="1497724"/>
                </a:cubicBezTo>
                <a:close/>
              </a:path>
            </a:pathLst>
          </a:custGeom>
          <a:solidFill>
            <a:schemeClr val="bg1"/>
          </a:solidFill>
          <a:ln>
            <a:noFill/>
          </a:ln>
          <a:effectLst>
            <a:softEdge rad="584200"/>
          </a:effectLst>
          <a:scene3d>
            <a:camera prst="orthographicFront"/>
            <a:lightRig rig="chilly" dir="t"/>
          </a:scene3d>
          <a:sp3d prstMaterial="dkEdge">
            <a:bevelT w="3949700" h="908050" prst="angle"/>
            <a:bevelB w="2476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7" name="Rectangle 16">
            <a:extLst>
              <a:ext uri="{FF2B5EF4-FFF2-40B4-BE49-F238E27FC236}">
                <a16:creationId xmlns:a16="http://schemas.microsoft.com/office/drawing/2014/main" id="{63914314-8D8B-404C-BD2E-166F48356E1F}"/>
              </a:ext>
            </a:extLst>
          </p:cNvPr>
          <p:cNvSpPr/>
          <p:nvPr/>
        </p:nvSpPr>
        <p:spPr>
          <a:xfrm>
            <a:off x="1524000" y="2667000"/>
            <a:ext cx="9144000" cy="3874846"/>
          </a:xfrm>
          <a:prstGeom prst="rect">
            <a:avLst/>
          </a:prstGeom>
          <a:gradFill flip="none" rotWithShape="1">
            <a:gsLst>
              <a:gs pos="0">
                <a:srgbClr val="06030D">
                  <a:lumMod val="83000"/>
                </a:srgbClr>
              </a:gs>
              <a:gs pos="27000">
                <a:srgbClr val="030F30"/>
              </a:gs>
              <a:gs pos="99167">
                <a:srgbClr val="003586"/>
              </a:gs>
              <a:gs pos="82000">
                <a:srgbClr val="003EAF"/>
              </a:gs>
              <a:gs pos="69000">
                <a:srgbClr val="032F94"/>
              </a:gs>
              <a:gs pos="49000">
                <a:srgbClr val="031F60"/>
              </a:gs>
            </a:gsLst>
            <a:lin ang="16200000" scaled="1"/>
            <a:tileRect/>
          </a:gradFill>
          <a:ln>
            <a:noFill/>
          </a:ln>
          <a:scene3d>
            <a:camera prst="orthographicFront"/>
            <a:lightRig rig="chilly" dir="t"/>
          </a:scene3d>
          <a:sp3d prstMaterial="plastic"/>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16" name="Freeform 15">
            <a:extLst>
              <a:ext uri="{FF2B5EF4-FFF2-40B4-BE49-F238E27FC236}">
                <a16:creationId xmlns:a16="http://schemas.microsoft.com/office/drawing/2014/main" id="{BA8B3A3F-6591-4049-9E03-38CD50C6C5BC}"/>
              </a:ext>
            </a:extLst>
          </p:cNvPr>
          <p:cNvSpPr/>
          <p:nvPr/>
        </p:nvSpPr>
        <p:spPr>
          <a:xfrm>
            <a:off x="4625865" y="1393244"/>
            <a:ext cx="3799490" cy="4887310"/>
          </a:xfrm>
          <a:custGeom>
            <a:avLst/>
            <a:gdLst>
              <a:gd name="connsiteX0" fmla="*/ 63062 w 3799490"/>
              <a:gd name="connsiteY0" fmla="*/ 1497724 h 4887310"/>
              <a:gd name="connsiteX1" fmla="*/ 141890 w 3799490"/>
              <a:gd name="connsiteY1" fmla="*/ 1481959 h 4887310"/>
              <a:gd name="connsiteX2" fmla="*/ 252248 w 3799490"/>
              <a:gd name="connsiteY2" fmla="*/ 1355834 h 4887310"/>
              <a:gd name="connsiteX3" fmla="*/ 299545 w 3799490"/>
              <a:gd name="connsiteY3" fmla="*/ 1261241 h 4887310"/>
              <a:gd name="connsiteX4" fmla="*/ 315310 w 3799490"/>
              <a:gd name="connsiteY4" fmla="*/ 1198179 h 4887310"/>
              <a:gd name="connsiteX5" fmla="*/ 346841 w 3799490"/>
              <a:gd name="connsiteY5" fmla="*/ 1072055 h 4887310"/>
              <a:gd name="connsiteX6" fmla="*/ 409903 w 3799490"/>
              <a:gd name="connsiteY6" fmla="*/ 993227 h 4887310"/>
              <a:gd name="connsiteX7" fmla="*/ 441434 w 3799490"/>
              <a:gd name="connsiteY7" fmla="*/ 945931 h 4887310"/>
              <a:gd name="connsiteX8" fmla="*/ 488731 w 3799490"/>
              <a:gd name="connsiteY8" fmla="*/ 930165 h 4887310"/>
              <a:gd name="connsiteX9" fmla="*/ 536027 w 3799490"/>
              <a:gd name="connsiteY9" fmla="*/ 898634 h 4887310"/>
              <a:gd name="connsiteX10" fmla="*/ 662152 w 3799490"/>
              <a:gd name="connsiteY10" fmla="*/ 867103 h 4887310"/>
              <a:gd name="connsiteX11" fmla="*/ 756745 w 3799490"/>
              <a:gd name="connsiteY11" fmla="*/ 835572 h 4887310"/>
              <a:gd name="connsiteX12" fmla="*/ 804041 w 3799490"/>
              <a:gd name="connsiteY12" fmla="*/ 819807 h 4887310"/>
              <a:gd name="connsiteX13" fmla="*/ 914400 w 3799490"/>
              <a:gd name="connsiteY13" fmla="*/ 756745 h 4887310"/>
              <a:gd name="connsiteX14" fmla="*/ 1024759 w 3799490"/>
              <a:gd name="connsiteY14" fmla="*/ 725214 h 4887310"/>
              <a:gd name="connsiteX15" fmla="*/ 1072055 w 3799490"/>
              <a:gd name="connsiteY15" fmla="*/ 693683 h 4887310"/>
              <a:gd name="connsiteX16" fmla="*/ 1182414 w 3799490"/>
              <a:gd name="connsiteY16" fmla="*/ 630621 h 4887310"/>
              <a:gd name="connsiteX17" fmla="*/ 1308538 w 3799490"/>
              <a:gd name="connsiteY17" fmla="*/ 488731 h 4887310"/>
              <a:gd name="connsiteX18" fmla="*/ 1387365 w 3799490"/>
              <a:gd name="connsiteY18" fmla="*/ 394138 h 4887310"/>
              <a:gd name="connsiteX19" fmla="*/ 1434662 w 3799490"/>
              <a:gd name="connsiteY19" fmla="*/ 299545 h 4887310"/>
              <a:gd name="connsiteX20" fmla="*/ 1481959 w 3799490"/>
              <a:gd name="connsiteY20" fmla="*/ 204952 h 4887310"/>
              <a:gd name="connsiteX21" fmla="*/ 1529255 w 3799490"/>
              <a:gd name="connsiteY21" fmla="*/ 173421 h 4887310"/>
              <a:gd name="connsiteX22" fmla="*/ 1671145 w 3799490"/>
              <a:gd name="connsiteY22" fmla="*/ 189186 h 4887310"/>
              <a:gd name="connsiteX23" fmla="*/ 1686910 w 3799490"/>
              <a:gd name="connsiteY23" fmla="*/ 236483 h 4887310"/>
              <a:gd name="connsiteX24" fmla="*/ 1702676 w 3799490"/>
              <a:gd name="connsiteY24" fmla="*/ 362607 h 4887310"/>
              <a:gd name="connsiteX25" fmla="*/ 1781503 w 3799490"/>
              <a:gd name="connsiteY25" fmla="*/ 346841 h 4887310"/>
              <a:gd name="connsiteX26" fmla="*/ 1923393 w 3799490"/>
              <a:gd name="connsiteY26" fmla="*/ 236483 h 4887310"/>
              <a:gd name="connsiteX27" fmla="*/ 2002221 w 3799490"/>
              <a:gd name="connsiteY27" fmla="*/ 157655 h 4887310"/>
              <a:gd name="connsiteX28" fmla="*/ 2049517 w 3799490"/>
              <a:gd name="connsiteY28" fmla="*/ 78827 h 4887310"/>
              <a:gd name="connsiteX29" fmla="*/ 2112579 w 3799490"/>
              <a:gd name="connsiteY29" fmla="*/ 0 h 4887310"/>
              <a:gd name="connsiteX30" fmla="*/ 2270234 w 3799490"/>
              <a:gd name="connsiteY30" fmla="*/ 15765 h 4887310"/>
              <a:gd name="connsiteX31" fmla="*/ 2364827 w 3799490"/>
              <a:gd name="connsiteY31" fmla="*/ 110359 h 4887310"/>
              <a:gd name="connsiteX32" fmla="*/ 2396359 w 3799490"/>
              <a:gd name="connsiteY32" fmla="*/ 141890 h 4887310"/>
              <a:gd name="connsiteX33" fmla="*/ 2443655 w 3799490"/>
              <a:gd name="connsiteY33" fmla="*/ 157655 h 4887310"/>
              <a:gd name="connsiteX34" fmla="*/ 2538248 w 3799490"/>
              <a:gd name="connsiteY34" fmla="*/ 220717 h 4887310"/>
              <a:gd name="connsiteX35" fmla="*/ 2632841 w 3799490"/>
              <a:gd name="connsiteY35" fmla="*/ 236483 h 4887310"/>
              <a:gd name="connsiteX36" fmla="*/ 2743200 w 3799490"/>
              <a:gd name="connsiteY36" fmla="*/ 268014 h 4887310"/>
              <a:gd name="connsiteX37" fmla="*/ 2806262 w 3799490"/>
              <a:gd name="connsiteY37" fmla="*/ 331076 h 4887310"/>
              <a:gd name="connsiteX38" fmla="*/ 2932386 w 3799490"/>
              <a:gd name="connsiteY38" fmla="*/ 394138 h 4887310"/>
              <a:gd name="connsiteX39" fmla="*/ 2948152 w 3799490"/>
              <a:gd name="connsiteY39" fmla="*/ 441434 h 4887310"/>
              <a:gd name="connsiteX40" fmla="*/ 3026979 w 3799490"/>
              <a:gd name="connsiteY40" fmla="*/ 536027 h 4887310"/>
              <a:gd name="connsiteX41" fmla="*/ 3042745 w 3799490"/>
              <a:gd name="connsiteY41" fmla="*/ 583324 h 4887310"/>
              <a:gd name="connsiteX42" fmla="*/ 3121572 w 3799490"/>
              <a:gd name="connsiteY42" fmla="*/ 740979 h 4887310"/>
              <a:gd name="connsiteX43" fmla="*/ 3168869 w 3799490"/>
              <a:gd name="connsiteY43" fmla="*/ 772510 h 4887310"/>
              <a:gd name="connsiteX44" fmla="*/ 3247696 w 3799490"/>
              <a:gd name="connsiteY44" fmla="*/ 867103 h 4887310"/>
              <a:gd name="connsiteX45" fmla="*/ 3279227 w 3799490"/>
              <a:gd name="connsiteY45" fmla="*/ 961696 h 4887310"/>
              <a:gd name="connsiteX46" fmla="*/ 3294993 w 3799490"/>
              <a:gd name="connsiteY46" fmla="*/ 1008993 h 4887310"/>
              <a:gd name="connsiteX47" fmla="*/ 3358055 w 3799490"/>
              <a:gd name="connsiteY47" fmla="*/ 1103586 h 4887310"/>
              <a:gd name="connsiteX48" fmla="*/ 3373821 w 3799490"/>
              <a:gd name="connsiteY48" fmla="*/ 1150883 h 4887310"/>
              <a:gd name="connsiteX49" fmla="*/ 3468414 w 3799490"/>
              <a:gd name="connsiteY49" fmla="*/ 1245476 h 4887310"/>
              <a:gd name="connsiteX50" fmla="*/ 3499945 w 3799490"/>
              <a:gd name="connsiteY50" fmla="*/ 1355834 h 4887310"/>
              <a:gd name="connsiteX51" fmla="*/ 3531476 w 3799490"/>
              <a:gd name="connsiteY51" fmla="*/ 1513490 h 4887310"/>
              <a:gd name="connsiteX52" fmla="*/ 3563007 w 3799490"/>
              <a:gd name="connsiteY52" fmla="*/ 1560786 h 4887310"/>
              <a:gd name="connsiteX53" fmla="*/ 3594538 w 3799490"/>
              <a:gd name="connsiteY53" fmla="*/ 1623848 h 4887310"/>
              <a:gd name="connsiteX54" fmla="*/ 3641834 w 3799490"/>
              <a:gd name="connsiteY54" fmla="*/ 1765738 h 4887310"/>
              <a:gd name="connsiteX55" fmla="*/ 3657600 w 3799490"/>
              <a:gd name="connsiteY55" fmla="*/ 1813034 h 4887310"/>
              <a:gd name="connsiteX56" fmla="*/ 3720662 w 3799490"/>
              <a:gd name="connsiteY56" fmla="*/ 1923393 h 4887310"/>
              <a:gd name="connsiteX57" fmla="*/ 3736427 w 3799490"/>
              <a:gd name="connsiteY57" fmla="*/ 1970690 h 4887310"/>
              <a:gd name="connsiteX58" fmla="*/ 3767959 w 3799490"/>
              <a:gd name="connsiteY58" fmla="*/ 2238703 h 4887310"/>
              <a:gd name="connsiteX59" fmla="*/ 3783724 w 3799490"/>
              <a:gd name="connsiteY59" fmla="*/ 2286000 h 4887310"/>
              <a:gd name="connsiteX60" fmla="*/ 3799490 w 3799490"/>
              <a:gd name="connsiteY60" fmla="*/ 2364827 h 4887310"/>
              <a:gd name="connsiteX61" fmla="*/ 3783724 w 3799490"/>
              <a:gd name="connsiteY61" fmla="*/ 2900855 h 4887310"/>
              <a:gd name="connsiteX62" fmla="*/ 3752193 w 3799490"/>
              <a:gd name="connsiteY62" fmla="*/ 3090041 h 4887310"/>
              <a:gd name="connsiteX63" fmla="*/ 3689131 w 3799490"/>
              <a:gd name="connsiteY63" fmla="*/ 3421117 h 4887310"/>
              <a:gd name="connsiteX64" fmla="*/ 3626069 w 3799490"/>
              <a:gd name="connsiteY64" fmla="*/ 3452648 h 4887310"/>
              <a:gd name="connsiteX65" fmla="*/ 3326524 w 3799490"/>
              <a:gd name="connsiteY65" fmla="*/ 3436883 h 4887310"/>
              <a:gd name="connsiteX66" fmla="*/ 3294993 w 3799490"/>
              <a:gd name="connsiteY66" fmla="*/ 3389586 h 4887310"/>
              <a:gd name="connsiteX67" fmla="*/ 3247696 w 3799490"/>
              <a:gd name="connsiteY67" fmla="*/ 3358055 h 4887310"/>
              <a:gd name="connsiteX68" fmla="*/ 3168869 w 3799490"/>
              <a:gd name="connsiteY68" fmla="*/ 3373821 h 4887310"/>
              <a:gd name="connsiteX69" fmla="*/ 3137338 w 3799490"/>
              <a:gd name="connsiteY69" fmla="*/ 3421117 h 4887310"/>
              <a:gd name="connsiteX70" fmla="*/ 3105807 w 3799490"/>
              <a:gd name="connsiteY70" fmla="*/ 3641834 h 4887310"/>
              <a:gd name="connsiteX71" fmla="*/ 3074276 w 3799490"/>
              <a:gd name="connsiteY71" fmla="*/ 3689131 h 4887310"/>
              <a:gd name="connsiteX72" fmla="*/ 3026979 w 3799490"/>
              <a:gd name="connsiteY72" fmla="*/ 3799490 h 4887310"/>
              <a:gd name="connsiteX73" fmla="*/ 2995448 w 3799490"/>
              <a:gd name="connsiteY73" fmla="*/ 3846786 h 4887310"/>
              <a:gd name="connsiteX74" fmla="*/ 2963917 w 3799490"/>
              <a:gd name="connsiteY74" fmla="*/ 4272455 h 4887310"/>
              <a:gd name="connsiteX75" fmla="*/ 2885090 w 3799490"/>
              <a:gd name="connsiteY75" fmla="*/ 4398579 h 4887310"/>
              <a:gd name="connsiteX76" fmla="*/ 2869324 w 3799490"/>
              <a:gd name="connsiteY76" fmla="*/ 4445876 h 4887310"/>
              <a:gd name="connsiteX77" fmla="*/ 2853559 w 3799490"/>
              <a:gd name="connsiteY77" fmla="*/ 4508938 h 4887310"/>
              <a:gd name="connsiteX78" fmla="*/ 2822027 w 3799490"/>
              <a:gd name="connsiteY78" fmla="*/ 4540469 h 4887310"/>
              <a:gd name="connsiteX79" fmla="*/ 2790496 w 3799490"/>
              <a:gd name="connsiteY79" fmla="*/ 4587765 h 4887310"/>
              <a:gd name="connsiteX80" fmla="*/ 2648607 w 3799490"/>
              <a:gd name="connsiteY80" fmla="*/ 4666593 h 4887310"/>
              <a:gd name="connsiteX81" fmla="*/ 2601310 w 3799490"/>
              <a:gd name="connsiteY81" fmla="*/ 4698124 h 4887310"/>
              <a:gd name="connsiteX82" fmla="*/ 2459421 w 3799490"/>
              <a:gd name="connsiteY82" fmla="*/ 4729655 h 4887310"/>
              <a:gd name="connsiteX83" fmla="*/ 2412124 w 3799490"/>
              <a:gd name="connsiteY83" fmla="*/ 4761186 h 4887310"/>
              <a:gd name="connsiteX84" fmla="*/ 2349062 w 3799490"/>
              <a:gd name="connsiteY84" fmla="*/ 4887310 h 4887310"/>
              <a:gd name="connsiteX85" fmla="*/ 2270234 w 3799490"/>
              <a:gd name="connsiteY85" fmla="*/ 4871545 h 4887310"/>
              <a:gd name="connsiteX86" fmla="*/ 2191407 w 3799490"/>
              <a:gd name="connsiteY86" fmla="*/ 4792717 h 4887310"/>
              <a:gd name="connsiteX87" fmla="*/ 1639614 w 3799490"/>
              <a:gd name="connsiteY87" fmla="*/ 4776952 h 4887310"/>
              <a:gd name="connsiteX88" fmla="*/ 1418896 w 3799490"/>
              <a:gd name="connsiteY88" fmla="*/ 4729655 h 4887310"/>
              <a:gd name="connsiteX89" fmla="*/ 1387365 w 3799490"/>
              <a:gd name="connsiteY89" fmla="*/ 4682359 h 4887310"/>
              <a:gd name="connsiteX90" fmla="*/ 1340069 w 3799490"/>
              <a:gd name="connsiteY90" fmla="*/ 4587765 h 4887310"/>
              <a:gd name="connsiteX91" fmla="*/ 1292772 w 3799490"/>
              <a:gd name="connsiteY91" fmla="*/ 4572000 h 4887310"/>
              <a:gd name="connsiteX92" fmla="*/ 1261241 w 3799490"/>
              <a:gd name="connsiteY92" fmla="*/ 4524703 h 4887310"/>
              <a:gd name="connsiteX93" fmla="*/ 1213945 w 3799490"/>
              <a:gd name="connsiteY93" fmla="*/ 4493172 h 4887310"/>
              <a:gd name="connsiteX94" fmla="*/ 1198179 w 3799490"/>
              <a:gd name="connsiteY94" fmla="*/ 4445876 h 4887310"/>
              <a:gd name="connsiteX95" fmla="*/ 1166648 w 3799490"/>
              <a:gd name="connsiteY95" fmla="*/ 4398579 h 4887310"/>
              <a:gd name="connsiteX96" fmla="*/ 1135117 w 3799490"/>
              <a:gd name="connsiteY96" fmla="*/ 4335517 h 4887310"/>
              <a:gd name="connsiteX97" fmla="*/ 1119352 w 3799490"/>
              <a:gd name="connsiteY97" fmla="*/ 4099034 h 4887310"/>
              <a:gd name="connsiteX98" fmla="*/ 1087821 w 3799490"/>
              <a:gd name="connsiteY98" fmla="*/ 4004441 h 4887310"/>
              <a:gd name="connsiteX99" fmla="*/ 1040524 w 3799490"/>
              <a:gd name="connsiteY99" fmla="*/ 3909848 h 4887310"/>
              <a:gd name="connsiteX100" fmla="*/ 993227 w 3799490"/>
              <a:gd name="connsiteY100" fmla="*/ 3815255 h 4887310"/>
              <a:gd name="connsiteX101" fmla="*/ 977462 w 3799490"/>
              <a:gd name="connsiteY101" fmla="*/ 3767959 h 4887310"/>
              <a:gd name="connsiteX102" fmla="*/ 898634 w 3799490"/>
              <a:gd name="connsiteY102" fmla="*/ 3689131 h 4887310"/>
              <a:gd name="connsiteX103" fmla="*/ 851338 w 3799490"/>
              <a:gd name="connsiteY103" fmla="*/ 3641834 h 4887310"/>
              <a:gd name="connsiteX104" fmla="*/ 788276 w 3799490"/>
              <a:gd name="connsiteY104" fmla="*/ 3547241 h 4887310"/>
              <a:gd name="connsiteX105" fmla="*/ 693683 w 3799490"/>
              <a:gd name="connsiteY105" fmla="*/ 3452648 h 4887310"/>
              <a:gd name="connsiteX106" fmla="*/ 646386 w 3799490"/>
              <a:gd name="connsiteY106" fmla="*/ 3405352 h 4887310"/>
              <a:gd name="connsiteX107" fmla="*/ 630621 w 3799490"/>
              <a:gd name="connsiteY107" fmla="*/ 3326524 h 4887310"/>
              <a:gd name="connsiteX108" fmla="*/ 599090 w 3799490"/>
              <a:gd name="connsiteY108" fmla="*/ 3231931 h 4887310"/>
              <a:gd name="connsiteX109" fmla="*/ 583324 w 3799490"/>
              <a:gd name="connsiteY109" fmla="*/ 3153103 h 4887310"/>
              <a:gd name="connsiteX110" fmla="*/ 457200 w 3799490"/>
              <a:gd name="connsiteY110" fmla="*/ 3137338 h 4887310"/>
              <a:gd name="connsiteX111" fmla="*/ 378372 w 3799490"/>
              <a:gd name="connsiteY111" fmla="*/ 3121572 h 4887310"/>
              <a:gd name="connsiteX112" fmla="*/ 283779 w 3799490"/>
              <a:gd name="connsiteY112" fmla="*/ 3090041 h 4887310"/>
              <a:gd name="connsiteX113" fmla="*/ 268014 w 3799490"/>
              <a:gd name="connsiteY113" fmla="*/ 3042745 h 4887310"/>
              <a:gd name="connsiteX114" fmla="*/ 236483 w 3799490"/>
              <a:gd name="connsiteY114" fmla="*/ 2995448 h 4887310"/>
              <a:gd name="connsiteX115" fmla="*/ 220717 w 3799490"/>
              <a:gd name="connsiteY115" fmla="*/ 2916621 h 4887310"/>
              <a:gd name="connsiteX116" fmla="*/ 236483 w 3799490"/>
              <a:gd name="connsiteY116" fmla="*/ 2585545 h 4887310"/>
              <a:gd name="connsiteX117" fmla="*/ 252248 w 3799490"/>
              <a:gd name="connsiteY117" fmla="*/ 2538248 h 4887310"/>
              <a:gd name="connsiteX118" fmla="*/ 283779 w 3799490"/>
              <a:gd name="connsiteY118" fmla="*/ 2412124 h 4887310"/>
              <a:gd name="connsiteX119" fmla="*/ 268014 w 3799490"/>
              <a:gd name="connsiteY119" fmla="*/ 2049517 h 4887310"/>
              <a:gd name="connsiteX120" fmla="*/ 236483 w 3799490"/>
              <a:gd name="connsiteY120" fmla="*/ 2002221 h 4887310"/>
              <a:gd name="connsiteX121" fmla="*/ 141890 w 3799490"/>
              <a:gd name="connsiteY121" fmla="*/ 1907627 h 4887310"/>
              <a:gd name="connsiteX122" fmla="*/ 94593 w 3799490"/>
              <a:gd name="connsiteY122" fmla="*/ 1860331 h 4887310"/>
              <a:gd name="connsiteX123" fmla="*/ 47296 w 3799490"/>
              <a:gd name="connsiteY123" fmla="*/ 1813034 h 4887310"/>
              <a:gd name="connsiteX124" fmla="*/ 15765 w 3799490"/>
              <a:gd name="connsiteY124" fmla="*/ 1718441 h 4887310"/>
              <a:gd name="connsiteX125" fmla="*/ 0 w 3799490"/>
              <a:gd name="connsiteY125" fmla="*/ 1671145 h 4887310"/>
              <a:gd name="connsiteX126" fmla="*/ 15765 w 3799490"/>
              <a:gd name="connsiteY126" fmla="*/ 1576552 h 4887310"/>
              <a:gd name="connsiteX127" fmla="*/ 47296 w 3799490"/>
              <a:gd name="connsiteY127" fmla="*/ 1529255 h 4887310"/>
              <a:gd name="connsiteX128" fmla="*/ 63062 w 3799490"/>
              <a:gd name="connsiteY128" fmla="*/ 1497724 h 48873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Lst>
            <a:rect l="l" t="t" r="r" b="b"/>
            <a:pathLst>
              <a:path w="3799490" h="4887310">
                <a:moveTo>
                  <a:pt x="63062" y="1497724"/>
                </a:moveTo>
                <a:cubicBezTo>
                  <a:pt x="78828" y="1489841"/>
                  <a:pt x="118912" y="1495746"/>
                  <a:pt x="141890" y="1481959"/>
                </a:cubicBezTo>
                <a:cubicBezTo>
                  <a:pt x="171244" y="1464346"/>
                  <a:pt x="232163" y="1396004"/>
                  <a:pt x="252248" y="1355834"/>
                </a:cubicBezTo>
                <a:cubicBezTo>
                  <a:pt x="317521" y="1225290"/>
                  <a:pt x="209181" y="1396789"/>
                  <a:pt x="299545" y="1261241"/>
                </a:cubicBezTo>
                <a:cubicBezTo>
                  <a:pt x="304800" y="1240220"/>
                  <a:pt x="310610" y="1219331"/>
                  <a:pt x="315310" y="1198179"/>
                </a:cubicBezTo>
                <a:cubicBezTo>
                  <a:pt x="322504" y="1165806"/>
                  <a:pt x="329940" y="1105857"/>
                  <a:pt x="346841" y="1072055"/>
                </a:cubicBezTo>
                <a:cubicBezTo>
                  <a:pt x="379187" y="1007363"/>
                  <a:pt x="370803" y="1042102"/>
                  <a:pt x="409903" y="993227"/>
                </a:cubicBezTo>
                <a:cubicBezTo>
                  <a:pt x="421739" y="978431"/>
                  <a:pt x="426638" y="957767"/>
                  <a:pt x="441434" y="945931"/>
                </a:cubicBezTo>
                <a:cubicBezTo>
                  <a:pt x="454411" y="935550"/>
                  <a:pt x="473867" y="937597"/>
                  <a:pt x="488731" y="930165"/>
                </a:cubicBezTo>
                <a:cubicBezTo>
                  <a:pt x="505678" y="921691"/>
                  <a:pt x="518220" y="905109"/>
                  <a:pt x="536027" y="898634"/>
                </a:cubicBezTo>
                <a:cubicBezTo>
                  <a:pt x="576753" y="883824"/>
                  <a:pt x="621040" y="880807"/>
                  <a:pt x="662152" y="867103"/>
                </a:cubicBezTo>
                <a:lnTo>
                  <a:pt x="756745" y="835572"/>
                </a:lnTo>
                <a:lnTo>
                  <a:pt x="804041" y="819807"/>
                </a:lnTo>
                <a:cubicBezTo>
                  <a:pt x="851542" y="788140"/>
                  <a:pt x="858393" y="780749"/>
                  <a:pt x="914400" y="756745"/>
                </a:cubicBezTo>
                <a:cubicBezTo>
                  <a:pt x="946071" y="743172"/>
                  <a:pt x="992749" y="733216"/>
                  <a:pt x="1024759" y="725214"/>
                </a:cubicBezTo>
                <a:cubicBezTo>
                  <a:pt x="1040524" y="714704"/>
                  <a:pt x="1055604" y="703084"/>
                  <a:pt x="1072055" y="693683"/>
                </a:cubicBezTo>
                <a:cubicBezTo>
                  <a:pt x="1112021" y="670845"/>
                  <a:pt x="1147846" y="661348"/>
                  <a:pt x="1182414" y="630621"/>
                </a:cubicBezTo>
                <a:cubicBezTo>
                  <a:pt x="1379512" y="455422"/>
                  <a:pt x="1214409" y="601687"/>
                  <a:pt x="1308538" y="488731"/>
                </a:cubicBezTo>
                <a:cubicBezTo>
                  <a:pt x="1352119" y="436433"/>
                  <a:pt x="1358009" y="452849"/>
                  <a:pt x="1387365" y="394138"/>
                </a:cubicBezTo>
                <a:cubicBezTo>
                  <a:pt x="1452637" y="263595"/>
                  <a:pt x="1344300" y="435087"/>
                  <a:pt x="1434662" y="299545"/>
                </a:cubicBezTo>
                <a:cubicBezTo>
                  <a:pt x="1447485" y="261075"/>
                  <a:pt x="1451394" y="235516"/>
                  <a:pt x="1481959" y="204952"/>
                </a:cubicBezTo>
                <a:cubicBezTo>
                  <a:pt x="1495357" y="191554"/>
                  <a:pt x="1513490" y="183931"/>
                  <a:pt x="1529255" y="173421"/>
                </a:cubicBezTo>
                <a:cubicBezTo>
                  <a:pt x="1576552" y="178676"/>
                  <a:pt x="1626961" y="171512"/>
                  <a:pt x="1671145" y="189186"/>
                </a:cubicBezTo>
                <a:cubicBezTo>
                  <a:pt x="1686575" y="195358"/>
                  <a:pt x="1683937" y="220133"/>
                  <a:pt x="1686910" y="236483"/>
                </a:cubicBezTo>
                <a:cubicBezTo>
                  <a:pt x="1694489" y="278168"/>
                  <a:pt x="1697421" y="320566"/>
                  <a:pt x="1702676" y="362607"/>
                </a:cubicBezTo>
                <a:cubicBezTo>
                  <a:pt x="1728952" y="357352"/>
                  <a:pt x="1757109" y="357929"/>
                  <a:pt x="1781503" y="346841"/>
                </a:cubicBezTo>
                <a:cubicBezTo>
                  <a:pt x="1828662" y="325405"/>
                  <a:pt x="1888122" y="278808"/>
                  <a:pt x="1923393" y="236483"/>
                </a:cubicBezTo>
                <a:cubicBezTo>
                  <a:pt x="1989084" y="157654"/>
                  <a:pt x="1915508" y="215463"/>
                  <a:pt x="2002221" y="157655"/>
                </a:cubicBezTo>
                <a:cubicBezTo>
                  <a:pt x="2046878" y="23681"/>
                  <a:pt x="1984597" y="187026"/>
                  <a:pt x="2049517" y="78827"/>
                </a:cubicBezTo>
                <a:cubicBezTo>
                  <a:pt x="2100283" y="-5783"/>
                  <a:pt x="2018381" y="62799"/>
                  <a:pt x="2112579" y="0"/>
                </a:cubicBezTo>
                <a:cubicBezTo>
                  <a:pt x="2165131" y="5255"/>
                  <a:pt x="2221848" y="-5404"/>
                  <a:pt x="2270234" y="15765"/>
                </a:cubicBezTo>
                <a:cubicBezTo>
                  <a:pt x="2311087" y="33638"/>
                  <a:pt x="2333296" y="78828"/>
                  <a:pt x="2364827" y="110359"/>
                </a:cubicBezTo>
                <a:cubicBezTo>
                  <a:pt x="2375338" y="120870"/>
                  <a:pt x="2382258" y="137190"/>
                  <a:pt x="2396359" y="141890"/>
                </a:cubicBezTo>
                <a:lnTo>
                  <a:pt x="2443655" y="157655"/>
                </a:lnTo>
                <a:cubicBezTo>
                  <a:pt x="2475186" y="178676"/>
                  <a:pt x="2500868" y="214487"/>
                  <a:pt x="2538248" y="220717"/>
                </a:cubicBezTo>
                <a:cubicBezTo>
                  <a:pt x="2569779" y="225972"/>
                  <a:pt x="2601496" y="230214"/>
                  <a:pt x="2632841" y="236483"/>
                </a:cubicBezTo>
                <a:cubicBezTo>
                  <a:pt x="2682337" y="246382"/>
                  <a:pt x="2698117" y="252986"/>
                  <a:pt x="2743200" y="268014"/>
                </a:cubicBezTo>
                <a:cubicBezTo>
                  <a:pt x="2773228" y="358100"/>
                  <a:pt x="2734191" y="283030"/>
                  <a:pt x="2806262" y="331076"/>
                </a:cubicBezTo>
                <a:cubicBezTo>
                  <a:pt x="2919824" y="406783"/>
                  <a:pt x="2774828" y="362625"/>
                  <a:pt x="2932386" y="394138"/>
                </a:cubicBezTo>
                <a:cubicBezTo>
                  <a:pt x="2937641" y="409903"/>
                  <a:pt x="2938934" y="427607"/>
                  <a:pt x="2948152" y="441434"/>
                </a:cubicBezTo>
                <a:cubicBezTo>
                  <a:pt x="3017882" y="546030"/>
                  <a:pt x="2975401" y="432872"/>
                  <a:pt x="3026979" y="536027"/>
                </a:cubicBezTo>
                <a:cubicBezTo>
                  <a:pt x="3034411" y="550891"/>
                  <a:pt x="3038180" y="567345"/>
                  <a:pt x="3042745" y="583324"/>
                </a:cubicBezTo>
                <a:cubicBezTo>
                  <a:pt x="3059479" y="641895"/>
                  <a:pt x="3060870" y="700511"/>
                  <a:pt x="3121572" y="740979"/>
                </a:cubicBezTo>
                <a:cubicBezTo>
                  <a:pt x="3137338" y="751489"/>
                  <a:pt x="3154313" y="760380"/>
                  <a:pt x="3168869" y="772510"/>
                </a:cubicBezTo>
                <a:cubicBezTo>
                  <a:pt x="3195074" y="794348"/>
                  <a:pt x="3233107" y="834278"/>
                  <a:pt x="3247696" y="867103"/>
                </a:cubicBezTo>
                <a:cubicBezTo>
                  <a:pt x="3261195" y="897475"/>
                  <a:pt x="3268717" y="930165"/>
                  <a:pt x="3279227" y="961696"/>
                </a:cubicBezTo>
                <a:cubicBezTo>
                  <a:pt x="3284482" y="977462"/>
                  <a:pt x="3285775" y="995166"/>
                  <a:pt x="3294993" y="1008993"/>
                </a:cubicBezTo>
                <a:cubicBezTo>
                  <a:pt x="3316014" y="1040524"/>
                  <a:pt x="3346071" y="1067635"/>
                  <a:pt x="3358055" y="1103586"/>
                </a:cubicBezTo>
                <a:cubicBezTo>
                  <a:pt x="3363310" y="1119352"/>
                  <a:pt x="3363618" y="1137765"/>
                  <a:pt x="3373821" y="1150883"/>
                </a:cubicBezTo>
                <a:cubicBezTo>
                  <a:pt x="3401198" y="1186081"/>
                  <a:pt x="3468414" y="1245476"/>
                  <a:pt x="3468414" y="1245476"/>
                </a:cubicBezTo>
                <a:cubicBezTo>
                  <a:pt x="3483438" y="1290549"/>
                  <a:pt x="3490048" y="1306350"/>
                  <a:pt x="3499945" y="1355834"/>
                </a:cubicBezTo>
                <a:cubicBezTo>
                  <a:pt x="3504836" y="1380291"/>
                  <a:pt x="3517742" y="1481445"/>
                  <a:pt x="3531476" y="1513490"/>
                </a:cubicBezTo>
                <a:cubicBezTo>
                  <a:pt x="3538940" y="1530906"/>
                  <a:pt x="3553606" y="1544335"/>
                  <a:pt x="3563007" y="1560786"/>
                </a:cubicBezTo>
                <a:cubicBezTo>
                  <a:pt x="3574667" y="1581191"/>
                  <a:pt x="3585810" y="1602027"/>
                  <a:pt x="3594538" y="1623848"/>
                </a:cubicBezTo>
                <a:cubicBezTo>
                  <a:pt x="3594551" y="1623881"/>
                  <a:pt x="3633946" y="1742073"/>
                  <a:pt x="3641834" y="1765738"/>
                </a:cubicBezTo>
                <a:cubicBezTo>
                  <a:pt x="3647089" y="1781503"/>
                  <a:pt x="3650168" y="1798170"/>
                  <a:pt x="3657600" y="1813034"/>
                </a:cubicBezTo>
                <a:cubicBezTo>
                  <a:pt x="3697605" y="1893044"/>
                  <a:pt x="3676095" y="1856541"/>
                  <a:pt x="3720662" y="1923393"/>
                </a:cubicBezTo>
                <a:cubicBezTo>
                  <a:pt x="3725917" y="1939159"/>
                  <a:pt x="3733454" y="1954340"/>
                  <a:pt x="3736427" y="1970690"/>
                </a:cubicBezTo>
                <a:cubicBezTo>
                  <a:pt x="3758969" y="2094673"/>
                  <a:pt x="3746533" y="2110146"/>
                  <a:pt x="3767959" y="2238703"/>
                </a:cubicBezTo>
                <a:cubicBezTo>
                  <a:pt x="3770691" y="2255095"/>
                  <a:pt x="3779693" y="2269878"/>
                  <a:pt x="3783724" y="2286000"/>
                </a:cubicBezTo>
                <a:cubicBezTo>
                  <a:pt x="3790223" y="2311996"/>
                  <a:pt x="3794235" y="2338551"/>
                  <a:pt x="3799490" y="2364827"/>
                </a:cubicBezTo>
                <a:cubicBezTo>
                  <a:pt x="3794235" y="2543503"/>
                  <a:pt x="3792029" y="2722295"/>
                  <a:pt x="3783724" y="2900855"/>
                </a:cubicBezTo>
                <a:cubicBezTo>
                  <a:pt x="3778015" y="3023588"/>
                  <a:pt x="3778855" y="3010057"/>
                  <a:pt x="3752193" y="3090041"/>
                </a:cubicBezTo>
                <a:cubicBezTo>
                  <a:pt x="3731063" y="3512631"/>
                  <a:pt x="3836978" y="3357754"/>
                  <a:pt x="3689131" y="3421117"/>
                </a:cubicBezTo>
                <a:cubicBezTo>
                  <a:pt x="3667529" y="3430375"/>
                  <a:pt x="3647090" y="3442138"/>
                  <a:pt x="3626069" y="3452648"/>
                </a:cubicBezTo>
                <a:cubicBezTo>
                  <a:pt x="3526221" y="3447393"/>
                  <a:pt x="3424745" y="3455592"/>
                  <a:pt x="3326524" y="3436883"/>
                </a:cubicBezTo>
                <a:cubicBezTo>
                  <a:pt x="3307911" y="3433338"/>
                  <a:pt x="3308391" y="3402984"/>
                  <a:pt x="3294993" y="3389586"/>
                </a:cubicBezTo>
                <a:cubicBezTo>
                  <a:pt x="3281595" y="3376188"/>
                  <a:pt x="3263462" y="3368565"/>
                  <a:pt x="3247696" y="3358055"/>
                </a:cubicBezTo>
                <a:cubicBezTo>
                  <a:pt x="3221420" y="3363310"/>
                  <a:pt x="3192134" y="3360526"/>
                  <a:pt x="3168869" y="3373821"/>
                </a:cubicBezTo>
                <a:cubicBezTo>
                  <a:pt x="3152418" y="3383222"/>
                  <a:pt x="3143330" y="3403142"/>
                  <a:pt x="3137338" y="3421117"/>
                </a:cubicBezTo>
                <a:cubicBezTo>
                  <a:pt x="3120132" y="3472736"/>
                  <a:pt x="3118214" y="3596342"/>
                  <a:pt x="3105807" y="3641834"/>
                </a:cubicBezTo>
                <a:cubicBezTo>
                  <a:pt x="3100822" y="3660114"/>
                  <a:pt x="3083677" y="3672680"/>
                  <a:pt x="3074276" y="3689131"/>
                </a:cubicBezTo>
                <a:cubicBezTo>
                  <a:pt x="2943043" y="3918790"/>
                  <a:pt x="3115423" y="3622605"/>
                  <a:pt x="3026979" y="3799490"/>
                </a:cubicBezTo>
                <a:cubicBezTo>
                  <a:pt x="3018505" y="3816437"/>
                  <a:pt x="3005958" y="3831021"/>
                  <a:pt x="2995448" y="3846786"/>
                </a:cubicBezTo>
                <a:cubicBezTo>
                  <a:pt x="2934749" y="4028892"/>
                  <a:pt x="3018487" y="3763136"/>
                  <a:pt x="2963917" y="4272455"/>
                </a:cubicBezTo>
                <a:cubicBezTo>
                  <a:pt x="2960310" y="4306118"/>
                  <a:pt x="2902129" y="4375860"/>
                  <a:pt x="2885090" y="4398579"/>
                </a:cubicBezTo>
                <a:cubicBezTo>
                  <a:pt x="2879835" y="4414345"/>
                  <a:pt x="2873889" y="4429897"/>
                  <a:pt x="2869324" y="4445876"/>
                </a:cubicBezTo>
                <a:cubicBezTo>
                  <a:pt x="2863371" y="4466710"/>
                  <a:pt x="2863249" y="4489558"/>
                  <a:pt x="2853559" y="4508938"/>
                </a:cubicBezTo>
                <a:cubicBezTo>
                  <a:pt x="2846912" y="4522233"/>
                  <a:pt x="2831313" y="4528862"/>
                  <a:pt x="2822027" y="4540469"/>
                </a:cubicBezTo>
                <a:cubicBezTo>
                  <a:pt x="2810190" y="4555264"/>
                  <a:pt x="2804756" y="4575288"/>
                  <a:pt x="2790496" y="4587765"/>
                </a:cubicBezTo>
                <a:cubicBezTo>
                  <a:pt x="2657942" y="4703749"/>
                  <a:pt x="2742437" y="4619677"/>
                  <a:pt x="2648607" y="4666593"/>
                </a:cubicBezTo>
                <a:cubicBezTo>
                  <a:pt x="2631660" y="4675067"/>
                  <a:pt x="2618257" y="4689650"/>
                  <a:pt x="2601310" y="4698124"/>
                </a:cubicBezTo>
                <a:cubicBezTo>
                  <a:pt x="2562496" y="4717531"/>
                  <a:pt x="2495758" y="4723599"/>
                  <a:pt x="2459421" y="4729655"/>
                </a:cubicBezTo>
                <a:cubicBezTo>
                  <a:pt x="2443655" y="4740165"/>
                  <a:pt x="2419819" y="4743871"/>
                  <a:pt x="2412124" y="4761186"/>
                </a:cubicBezTo>
                <a:cubicBezTo>
                  <a:pt x="2349113" y="4902961"/>
                  <a:pt x="2451690" y="4853102"/>
                  <a:pt x="2349062" y="4887310"/>
                </a:cubicBezTo>
                <a:cubicBezTo>
                  <a:pt x="2322786" y="4882055"/>
                  <a:pt x="2293500" y="4884840"/>
                  <a:pt x="2270234" y="4871545"/>
                </a:cubicBezTo>
                <a:cubicBezTo>
                  <a:pt x="2224182" y="4845229"/>
                  <a:pt x="2258480" y="4798012"/>
                  <a:pt x="2191407" y="4792717"/>
                </a:cubicBezTo>
                <a:cubicBezTo>
                  <a:pt x="2007972" y="4778235"/>
                  <a:pt x="1823545" y="4782207"/>
                  <a:pt x="1639614" y="4776952"/>
                </a:cubicBezTo>
                <a:cubicBezTo>
                  <a:pt x="1554699" y="4769232"/>
                  <a:pt x="1479439" y="4790197"/>
                  <a:pt x="1418896" y="4729655"/>
                </a:cubicBezTo>
                <a:cubicBezTo>
                  <a:pt x="1405498" y="4716257"/>
                  <a:pt x="1397875" y="4698124"/>
                  <a:pt x="1387365" y="4682359"/>
                </a:cubicBezTo>
                <a:cubicBezTo>
                  <a:pt x="1376980" y="4651202"/>
                  <a:pt x="1367853" y="4609992"/>
                  <a:pt x="1340069" y="4587765"/>
                </a:cubicBezTo>
                <a:cubicBezTo>
                  <a:pt x="1327092" y="4577384"/>
                  <a:pt x="1308538" y="4577255"/>
                  <a:pt x="1292772" y="4572000"/>
                </a:cubicBezTo>
                <a:cubicBezTo>
                  <a:pt x="1282262" y="4556234"/>
                  <a:pt x="1274639" y="4538101"/>
                  <a:pt x="1261241" y="4524703"/>
                </a:cubicBezTo>
                <a:cubicBezTo>
                  <a:pt x="1247843" y="4511305"/>
                  <a:pt x="1225782" y="4507968"/>
                  <a:pt x="1213945" y="4493172"/>
                </a:cubicBezTo>
                <a:cubicBezTo>
                  <a:pt x="1203564" y="4480195"/>
                  <a:pt x="1205611" y="4460740"/>
                  <a:pt x="1198179" y="4445876"/>
                </a:cubicBezTo>
                <a:cubicBezTo>
                  <a:pt x="1189705" y="4428929"/>
                  <a:pt x="1176049" y="4415030"/>
                  <a:pt x="1166648" y="4398579"/>
                </a:cubicBezTo>
                <a:cubicBezTo>
                  <a:pt x="1154988" y="4378174"/>
                  <a:pt x="1145627" y="4356538"/>
                  <a:pt x="1135117" y="4335517"/>
                </a:cubicBezTo>
                <a:cubicBezTo>
                  <a:pt x="1129862" y="4256689"/>
                  <a:pt x="1130525" y="4177243"/>
                  <a:pt x="1119352" y="4099034"/>
                </a:cubicBezTo>
                <a:cubicBezTo>
                  <a:pt x="1114652" y="4066131"/>
                  <a:pt x="1098331" y="4035972"/>
                  <a:pt x="1087821" y="4004441"/>
                </a:cubicBezTo>
                <a:cubicBezTo>
                  <a:pt x="1066064" y="3939171"/>
                  <a:pt x="1081272" y="3970970"/>
                  <a:pt x="1040524" y="3909848"/>
                </a:cubicBezTo>
                <a:cubicBezTo>
                  <a:pt x="1000899" y="3790970"/>
                  <a:pt x="1054351" y="3937502"/>
                  <a:pt x="993227" y="3815255"/>
                </a:cubicBezTo>
                <a:cubicBezTo>
                  <a:pt x="985795" y="3800391"/>
                  <a:pt x="987433" y="3781253"/>
                  <a:pt x="977462" y="3767959"/>
                </a:cubicBezTo>
                <a:cubicBezTo>
                  <a:pt x="955166" y="3738231"/>
                  <a:pt x="924910" y="3715407"/>
                  <a:pt x="898634" y="3689131"/>
                </a:cubicBezTo>
                <a:cubicBezTo>
                  <a:pt x="882869" y="3673365"/>
                  <a:pt x="863705" y="3660385"/>
                  <a:pt x="851338" y="3641834"/>
                </a:cubicBezTo>
                <a:cubicBezTo>
                  <a:pt x="830317" y="3610303"/>
                  <a:pt x="815072" y="3574037"/>
                  <a:pt x="788276" y="3547241"/>
                </a:cubicBezTo>
                <a:lnTo>
                  <a:pt x="693683" y="3452648"/>
                </a:lnTo>
                <a:lnTo>
                  <a:pt x="646386" y="3405352"/>
                </a:lnTo>
                <a:cubicBezTo>
                  <a:pt x="641131" y="3379076"/>
                  <a:pt x="637671" y="3352376"/>
                  <a:pt x="630621" y="3326524"/>
                </a:cubicBezTo>
                <a:cubicBezTo>
                  <a:pt x="621876" y="3294459"/>
                  <a:pt x="605608" y="3264522"/>
                  <a:pt x="599090" y="3231931"/>
                </a:cubicBezTo>
                <a:cubicBezTo>
                  <a:pt x="593835" y="3205655"/>
                  <a:pt x="605620" y="3167967"/>
                  <a:pt x="583324" y="3153103"/>
                </a:cubicBezTo>
                <a:cubicBezTo>
                  <a:pt x="548071" y="3129601"/>
                  <a:pt x="499076" y="3143780"/>
                  <a:pt x="457200" y="3137338"/>
                </a:cubicBezTo>
                <a:cubicBezTo>
                  <a:pt x="430715" y="3133263"/>
                  <a:pt x="404224" y="3128623"/>
                  <a:pt x="378372" y="3121572"/>
                </a:cubicBezTo>
                <a:cubicBezTo>
                  <a:pt x="346307" y="3112827"/>
                  <a:pt x="283779" y="3090041"/>
                  <a:pt x="283779" y="3090041"/>
                </a:cubicBezTo>
                <a:cubicBezTo>
                  <a:pt x="278524" y="3074276"/>
                  <a:pt x="275446" y="3057609"/>
                  <a:pt x="268014" y="3042745"/>
                </a:cubicBezTo>
                <a:cubicBezTo>
                  <a:pt x="259540" y="3025797"/>
                  <a:pt x="243136" y="3013189"/>
                  <a:pt x="236483" y="2995448"/>
                </a:cubicBezTo>
                <a:cubicBezTo>
                  <a:pt x="227074" y="2970358"/>
                  <a:pt x="225972" y="2942897"/>
                  <a:pt x="220717" y="2916621"/>
                </a:cubicBezTo>
                <a:cubicBezTo>
                  <a:pt x="225972" y="2806262"/>
                  <a:pt x="227308" y="2695647"/>
                  <a:pt x="236483" y="2585545"/>
                </a:cubicBezTo>
                <a:cubicBezTo>
                  <a:pt x="237863" y="2568984"/>
                  <a:pt x="248217" y="2554370"/>
                  <a:pt x="252248" y="2538248"/>
                </a:cubicBezTo>
                <a:lnTo>
                  <a:pt x="283779" y="2412124"/>
                </a:lnTo>
                <a:cubicBezTo>
                  <a:pt x="278524" y="2291255"/>
                  <a:pt x="281881" y="2169703"/>
                  <a:pt x="268014" y="2049517"/>
                </a:cubicBezTo>
                <a:cubicBezTo>
                  <a:pt x="265842" y="2030694"/>
                  <a:pt x="249071" y="2016383"/>
                  <a:pt x="236483" y="2002221"/>
                </a:cubicBezTo>
                <a:cubicBezTo>
                  <a:pt x="206858" y="1968893"/>
                  <a:pt x="173421" y="1939158"/>
                  <a:pt x="141890" y="1907627"/>
                </a:cubicBezTo>
                <a:lnTo>
                  <a:pt x="94593" y="1860331"/>
                </a:lnTo>
                <a:lnTo>
                  <a:pt x="47296" y="1813034"/>
                </a:lnTo>
                <a:lnTo>
                  <a:pt x="15765" y="1718441"/>
                </a:lnTo>
                <a:lnTo>
                  <a:pt x="0" y="1671145"/>
                </a:lnTo>
                <a:cubicBezTo>
                  <a:pt x="5255" y="1639614"/>
                  <a:pt x="5657" y="1606878"/>
                  <a:pt x="15765" y="1576552"/>
                </a:cubicBezTo>
                <a:cubicBezTo>
                  <a:pt x="21757" y="1558576"/>
                  <a:pt x="37547" y="1545503"/>
                  <a:pt x="47296" y="1529255"/>
                </a:cubicBezTo>
                <a:cubicBezTo>
                  <a:pt x="53342" y="1519179"/>
                  <a:pt x="47296" y="1505607"/>
                  <a:pt x="63062" y="1497724"/>
                </a:cubicBezTo>
                <a:close/>
              </a:path>
            </a:pathLst>
          </a:custGeom>
          <a:solidFill>
            <a:schemeClr val="bg1">
              <a:lumMod val="75000"/>
              <a:alpha val="30196"/>
            </a:schemeClr>
          </a:solidFill>
          <a:ln>
            <a:noFill/>
          </a:ln>
          <a:effectLst>
            <a:softEdge rad="584200"/>
          </a:effectLst>
          <a:scene3d>
            <a:camera prst="orthographicFront"/>
            <a:lightRig rig="chilly" dir="t"/>
          </a:scene3d>
          <a:sp3d prstMaterial="dkEdge">
            <a:bevelT w="3949700" h="908050" prst="angle"/>
            <a:bevelB w="2476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1509" name="Title 1">
            <a:extLst>
              <a:ext uri="{FF2B5EF4-FFF2-40B4-BE49-F238E27FC236}">
                <a16:creationId xmlns:a16="http://schemas.microsoft.com/office/drawing/2014/main" id="{459593E0-363F-4B55-8400-8834A8059AFF}"/>
              </a:ext>
            </a:extLst>
          </p:cNvPr>
          <p:cNvSpPr>
            <a:spLocks noGrp="1"/>
          </p:cNvSpPr>
          <p:nvPr>
            <p:ph type="title"/>
          </p:nvPr>
        </p:nvSpPr>
        <p:spPr>
          <a:xfrm>
            <a:off x="1406525" y="723971"/>
            <a:ext cx="8763000" cy="669925"/>
          </a:xfrm>
        </p:spPr>
        <p:txBody>
          <a:bodyPr/>
          <a:lstStyle/>
          <a:p>
            <a:r>
              <a:rPr lang="en-US" altLang="en-US" sz="4000" dirty="0"/>
              <a:t>Machine failures have many hidden causes</a:t>
            </a:r>
          </a:p>
        </p:txBody>
      </p:sp>
      <p:sp>
        <p:nvSpPr>
          <p:cNvPr id="21511" name="Text Box 15">
            <a:extLst>
              <a:ext uri="{FF2B5EF4-FFF2-40B4-BE49-F238E27FC236}">
                <a16:creationId xmlns:a16="http://schemas.microsoft.com/office/drawing/2014/main" id="{B1C80B92-85E2-4DB5-8ACD-902029FEA180}"/>
              </a:ext>
            </a:extLst>
          </p:cNvPr>
          <p:cNvSpPr txBox="1">
            <a:spLocks noChangeArrowheads="1"/>
          </p:cNvSpPr>
          <p:nvPr/>
        </p:nvSpPr>
        <p:spPr bwMode="auto">
          <a:xfrm>
            <a:off x="5827714" y="2043114"/>
            <a:ext cx="1571625" cy="3562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square">
            <a:spAutoFit/>
          </a:bodyPr>
          <a:lstStyle>
            <a:lvl1pPr defTabSz="912813" eaLnBrk="0" hangingPunct="0">
              <a:defRPr>
                <a:solidFill>
                  <a:schemeClr val="tx1"/>
                </a:solidFill>
                <a:latin typeface="Tahoma" panose="020B0604030504040204" pitchFamily="34" charset="0"/>
                <a:cs typeface="Arial" panose="020B0604020202020204" pitchFamily="34" charset="0"/>
              </a:defRPr>
            </a:lvl1pPr>
            <a:lvl2pPr marL="742950" indent="-285750" defTabSz="912813" eaLnBrk="0" hangingPunct="0">
              <a:defRPr>
                <a:solidFill>
                  <a:schemeClr val="tx1"/>
                </a:solidFill>
                <a:latin typeface="Tahoma" panose="020B0604030504040204" pitchFamily="34" charset="0"/>
                <a:cs typeface="Arial" panose="020B0604020202020204" pitchFamily="34" charset="0"/>
              </a:defRPr>
            </a:lvl2pPr>
            <a:lvl3pPr marL="1143000" indent="-228600" defTabSz="912813" eaLnBrk="0" hangingPunct="0">
              <a:defRPr>
                <a:solidFill>
                  <a:schemeClr val="tx1"/>
                </a:solidFill>
                <a:latin typeface="Tahoma" panose="020B0604030504040204" pitchFamily="34" charset="0"/>
                <a:cs typeface="Arial" panose="020B0604020202020204" pitchFamily="34" charset="0"/>
              </a:defRPr>
            </a:lvl3pPr>
            <a:lvl4pPr marL="1600200" indent="-228600" defTabSz="912813" eaLnBrk="0" hangingPunct="0">
              <a:defRPr>
                <a:solidFill>
                  <a:schemeClr val="tx1"/>
                </a:solidFill>
                <a:latin typeface="Tahoma" panose="020B0604030504040204" pitchFamily="34" charset="0"/>
                <a:cs typeface="Arial" panose="020B0604020202020204" pitchFamily="34" charset="0"/>
              </a:defRPr>
            </a:lvl4pPr>
            <a:lvl5pPr marL="2057400" indent="-228600" defTabSz="912813" eaLnBrk="0" hangingPunct="0">
              <a:defRPr>
                <a:solidFill>
                  <a:schemeClr val="tx1"/>
                </a:solidFill>
                <a:latin typeface="Tahoma" panose="020B0604030504040204" pitchFamily="34" charset="0"/>
                <a:cs typeface="Arial" panose="020B0604020202020204" pitchFamily="34" charset="0"/>
              </a:defRPr>
            </a:lvl5pPr>
            <a:lvl6pPr marL="2514600" indent="-228600" defTabSz="912813" eaLnBrk="0" fontAlgn="base" hangingPunct="0">
              <a:spcBef>
                <a:spcPct val="0"/>
              </a:spcBef>
              <a:spcAft>
                <a:spcPct val="0"/>
              </a:spcAft>
              <a:defRPr>
                <a:solidFill>
                  <a:schemeClr val="tx1"/>
                </a:solidFill>
                <a:latin typeface="Tahoma" panose="020B0604030504040204" pitchFamily="34" charset="0"/>
                <a:cs typeface="Arial" panose="020B0604020202020204" pitchFamily="34" charset="0"/>
              </a:defRPr>
            </a:lvl6pPr>
            <a:lvl7pPr marL="2971800" indent="-228600" defTabSz="912813" eaLnBrk="0" fontAlgn="base" hangingPunct="0">
              <a:spcBef>
                <a:spcPct val="0"/>
              </a:spcBef>
              <a:spcAft>
                <a:spcPct val="0"/>
              </a:spcAft>
              <a:defRPr>
                <a:solidFill>
                  <a:schemeClr val="tx1"/>
                </a:solidFill>
                <a:latin typeface="Tahoma" panose="020B0604030504040204" pitchFamily="34" charset="0"/>
                <a:cs typeface="Arial" panose="020B0604020202020204" pitchFamily="34" charset="0"/>
              </a:defRPr>
            </a:lvl7pPr>
            <a:lvl8pPr marL="3429000" indent="-228600" defTabSz="912813" eaLnBrk="0" fontAlgn="base" hangingPunct="0">
              <a:spcBef>
                <a:spcPct val="0"/>
              </a:spcBef>
              <a:spcAft>
                <a:spcPct val="0"/>
              </a:spcAft>
              <a:defRPr>
                <a:solidFill>
                  <a:schemeClr val="tx1"/>
                </a:solidFill>
                <a:latin typeface="Tahoma" panose="020B0604030504040204" pitchFamily="34" charset="0"/>
                <a:cs typeface="Arial" panose="020B0604020202020204" pitchFamily="34" charset="0"/>
              </a:defRPr>
            </a:lvl8pPr>
            <a:lvl9pPr marL="3886200" indent="-228600" defTabSz="912813" eaLnBrk="0" fontAlgn="base" hangingPunct="0">
              <a:spcBef>
                <a:spcPct val="0"/>
              </a:spcBef>
              <a:spcAft>
                <a:spcPct val="0"/>
              </a:spcAft>
              <a:defRPr>
                <a:solidFill>
                  <a:schemeClr val="tx1"/>
                </a:solidFill>
                <a:latin typeface="Tahoma" panose="020B0604030504040204" pitchFamily="34" charset="0"/>
                <a:cs typeface="Arial" panose="020B0604020202020204" pitchFamily="34" charset="0"/>
              </a:defRPr>
            </a:lvl9pPr>
          </a:lstStyle>
          <a:p>
            <a:pPr algn="ctr" eaLnBrk="1" hangingPunct="1">
              <a:lnSpc>
                <a:spcPct val="70000"/>
              </a:lnSpc>
            </a:pPr>
            <a:r>
              <a:rPr lang="en-US" altLang="en-US" sz="2400" b="1">
                <a:latin typeface="Arial" panose="020B0604020202020204" pitchFamily="34" charset="0"/>
              </a:rPr>
              <a:t>Failure</a:t>
            </a:r>
          </a:p>
        </p:txBody>
      </p:sp>
      <p:sp>
        <p:nvSpPr>
          <p:cNvPr id="21" name="Text Box 15">
            <a:extLst>
              <a:ext uri="{FF2B5EF4-FFF2-40B4-BE49-F238E27FC236}">
                <a16:creationId xmlns:a16="http://schemas.microsoft.com/office/drawing/2014/main" id="{AF10C799-51EA-4782-AF69-027CE069AA18}"/>
              </a:ext>
            </a:extLst>
          </p:cNvPr>
          <p:cNvSpPr txBox="1">
            <a:spLocks noChangeArrowheads="1"/>
          </p:cNvSpPr>
          <p:nvPr/>
        </p:nvSpPr>
        <p:spPr bwMode="auto">
          <a:xfrm>
            <a:off x="6661151" y="3195638"/>
            <a:ext cx="1571625" cy="268279"/>
          </a:xfrm>
          <a:prstGeom prst="rect">
            <a:avLst/>
          </a:prstGeom>
          <a:noFill/>
          <a:ln w="12700">
            <a:noFill/>
            <a:miter lim="800000"/>
            <a:headEnd/>
            <a:tailEnd/>
          </a:ln>
          <a:effectLst/>
        </p:spPr>
        <p:txBody>
          <a:bodyPr wrap="square">
            <a:spAutoFit/>
          </a:bodyPr>
          <a:lstStyle/>
          <a:p>
            <a:pPr algn="ctr" defTabSz="914363" fontAlgn="auto">
              <a:lnSpc>
                <a:spcPct val="70000"/>
              </a:lnSpc>
              <a:spcBef>
                <a:spcPts val="0"/>
              </a:spcBef>
              <a:spcAft>
                <a:spcPts val="0"/>
              </a:spcAft>
              <a:defRPr/>
            </a:pPr>
            <a:r>
              <a:rPr lang="en-US" sz="1600" b="1" dirty="0">
                <a:solidFill>
                  <a:schemeClr val="bg1"/>
                </a:solidFill>
                <a:effectLst>
                  <a:outerShdw blurRad="38100" dist="38100" dir="2700000" algn="tl">
                    <a:srgbClr val="000000">
                      <a:alpha val="43137"/>
                    </a:srgbClr>
                  </a:outerShdw>
                </a:effectLst>
                <a:latin typeface="Arial" pitchFamily="34" charset="0"/>
              </a:rPr>
              <a:t>Loosening</a:t>
            </a:r>
          </a:p>
        </p:txBody>
      </p:sp>
      <p:sp>
        <p:nvSpPr>
          <p:cNvPr id="22" name="Text Box 15">
            <a:extLst>
              <a:ext uri="{FF2B5EF4-FFF2-40B4-BE49-F238E27FC236}">
                <a16:creationId xmlns:a16="http://schemas.microsoft.com/office/drawing/2014/main" id="{35202175-A5E7-4B2C-8E0B-616182229B5F}"/>
              </a:ext>
            </a:extLst>
          </p:cNvPr>
          <p:cNvSpPr txBox="1">
            <a:spLocks noChangeArrowheads="1"/>
          </p:cNvSpPr>
          <p:nvPr/>
        </p:nvSpPr>
        <p:spPr bwMode="auto">
          <a:xfrm>
            <a:off x="5710238" y="2722564"/>
            <a:ext cx="1720850" cy="268279"/>
          </a:xfrm>
          <a:prstGeom prst="rect">
            <a:avLst/>
          </a:prstGeom>
          <a:noFill/>
          <a:ln w="12700">
            <a:noFill/>
            <a:miter lim="800000"/>
            <a:headEnd/>
            <a:tailEnd/>
          </a:ln>
          <a:effectLst/>
        </p:spPr>
        <p:txBody>
          <a:bodyPr wrap="square">
            <a:spAutoFit/>
          </a:bodyPr>
          <a:lstStyle/>
          <a:p>
            <a:pPr algn="ctr" defTabSz="914363" fontAlgn="auto">
              <a:lnSpc>
                <a:spcPct val="70000"/>
              </a:lnSpc>
              <a:spcBef>
                <a:spcPts val="0"/>
              </a:spcBef>
              <a:spcAft>
                <a:spcPts val="0"/>
              </a:spcAft>
              <a:defRPr/>
            </a:pPr>
            <a:r>
              <a:rPr lang="en-US" sz="1600" b="1" dirty="0">
                <a:solidFill>
                  <a:schemeClr val="bg1"/>
                </a:solidFill>
                <a:effectLst>
                  <a:outerShdw blurRad="38100" dist="38100" dir="2700000" algn="tl">
                    <a:srgbClr val="000000">
                      <a:alpha val="43137"/>
                    </a:srgbClr>
                  </a:outerShdw>
                </a:effectLst>
                <a:latin typeface="Arial" pitchFamily="34" charset="0"/>
              </a:rPr>
              <a:t>Contamination</a:t>
            </a:r>
          </a:p>
        </p:txBody>
      </p:sp>
      <p:sp>
        <p:nvSpPr>
          <p:cNvPr id="23" name="Text Box 15">
            <a:extLst>
              <a:ext uri="{FF2B5EF4-FFF2-40B4-BE49-F238E27FC236}">
                <a16:creationId xmlns:a16="http://schemas.microsoft.com/office/drawing/2014/main" id="{9D253602-79F5-449B-9A7E-57B687EE326D}"/>
              </a:ext>
            </a:extLst>
          </p:cNvPr>
          <p:cNvSpPr txBox="1">
            <a:spLocks noChangeArrowheads="1"/>
          </p:cNvSpPr>
          <p:nvPr/>
        </p:nvSpPr>
        <p:spPr bwMode="auto">
          <a:xfrm>
            <a:off x="6607176" y="3722688"/>
            <a:ext cx="1571625" cy="268279"/>
          </a:xfrm>
          <a:prstGeom prst="rect">
            <a:avLst/>
          </a:prstGeom>
          <a:noFill/>
          <a:ln w="12700">
            <a:noFill/>
            <a:miter lim="800000"/>
            <a:headEnd/>
            <a:tailEnd/>
          </a:ln>
          <a:effectLst/>
        </p:spPr>
        <p:txBody>
          <a:bodyPr wrap="square">
            <a:spAutoFit/>
          </a:bodyPr>
          <a:lstStyle/>
          <a:p>
            <a:pPr algn="ctr" defTabSz="914363" fontAlgn="auto">
              <a:lnSpc>
                <a:spcPct val="70000"/>
              </a:lnSpc>
              <a:spcBef>
                <a:spcPts val="0"/>
              </a:spcBef>
              <a:spcAft>
                <a:spcPts val="0"/>
              </a:spcAft>
              <a:defRPr/>
            </a:pPr>
            <a:r>
              <a:rPr lang="en-US" sz="1600" b="1" dirty="0">
                <a:solidFill>
                  <a:schemeClr val="bg1"/>
                </a:solidFill>
                <a:effectLst>
                  <a:outerShdw blurRad="38100" dist="38100" dir="2700000" algn="tl">
                    <a:srgbClr val="000000">
                      <a:alpha val="43137"/>
                    </a:srgbClr>
                  </a:outerShdw>
                </a:effectLst>
                <a:latin typeface="Arial" pitchFamily="34" charset="0"/>
              </a:rPr>
              <a:t>Corrosion</a:t>
            </a:r>
          </a:p>
        </p:txBody>
      </p:sp>
      <p:sp>
        <p:nvSpPr>
          <p:cNvPr id="24" name="Text Box 15">
            <a:extLst>
              <a:ext uri="{FF2B5EF4-FFF2-40B4-BE49-F238E27FC236}">
                <a16:creationId xmlns:a16="http://schemas.microsoft.com/office/drawing/2014/main" id="{ACD3EAF3-AF4D-410E-9EB3-C7A55FEF7AC5}"/>
              </a:ext>
            </a:extLst>
          </p:cNvPr>
          <p:cNvSpPr txBox="1">
            <a:spLocks noChangeArrowheads="1"/>
          </p:cNvSpPr>
          <p:nvPr/>
        </p:nvSpPr>
        <p:spPr bwMode="auto">
          <a:xfrm>
            <a:off x="5141913" y="3722689"/>
            <a:ext cx="1390650" cy="276225"/>
          </a:xfrm>
          <a:prstGeom prst="rect">
            <a:avLst/>
          </a:prstGeom>
          <a:noFill/>
          <a:ln w="12700">
            <a:noFill/>
            <a:miter lim="800000"/>
            <a:headEnd/>
            <a:tailEnd/>
          </a:ln>
          <a:effectLst/>
        </p:spPr>
        <p:txBody>
          <a:bodyPr wrap="square">
            <a:spAutoFit/>
          </a:bodyPr>
          <a:lstStyle/>
          <a:p>
            <a:pPr algn="ctr" defTabSz="914363" fontAlgn="auto">
              <a:lnSpc>
                <a:spcPct val="70000"/>
              </a:lnSpc>
              <a:spcBef>
                <a:spcPts val="0"/>
              </a:spcBef>
              <a:spcAft>
                <a:spcPts val="0"/>
              </a:spcAft>
              <a:defRPr/>
            </a:pPr>
            <a:r>
              <a:rPr lang="en-US" sz="1600" b="1" dirty="0">
                <a:solidFill>
                  <a:schemeClr val="bg1"/>
                </a:solidFill>
                <a:effectLst>
                  <a:outerShdw blurRad="38100" dist="38100" dir="2700000" algn="tl">
                    <a:srgbClr val="000000">
                      <a:alpha val="43137"/>
                    </a:srgbClr>
                  </a:outerShdw>
                </a:effectLst>
                <a:latin typeface="Arial" pitchFamily="34" charset="0"/>
              </a:rPr>
              <a:t>Leaks</a:t>
            </a:r>
          </a:p>
        </p:txBody>
      </p:sp>
      <p:sp>
        <p:nvSpPr>
          <p:cNvPr id="25" name="Text Box 15">
            <a:extLst>
              <a:ext uri="{FF2B5EF4-FFF2-40B4-BE49-F238E27FC236}">
                <a16:creationId xmlns:a16="http://schemas.microsoft.com/office/drawing/2014/main" id="{ACD84ED8-9356-475D-90B1-01AEBADA4BC2}"/>
              </a:ext>
            </a:extLst>
          </p:cNvPr>
          <p:cNvSpPr txBox="1">
            <a:spLocks noChangeArrowheads="1"/>
          </p:cNvSpPr>
          <p:nvPr/>
        </p:nvSpPr>
        <p:spPr bwMode="auto">
          <a:xfrm>
            <a:off x="7031038" y="4216401"/>
            <a:ext cx="1217612" cy="277813"/>
          </a:xfrm>
          <a:prstGeom prst="rect">
            <a:avLst/>
          </a:prstGeom>
          <a:noFill/>
          <a:ln w="12700">
            <a:noFill/>
            <a:miter lim="800000"/>
            <a:headEnd/>
            <a:tailEnd/>
          </a:ln>
          <a:effectLst/>
        </p:spPr>
        <p:txBody>
          <a:bodyPr wrap="square">
            <a:spAutoFit/>
          </a:bodyPr>
          <a:lstStyle/>
          <a:p>
            <a:pPr algn="ctr" defTabSz="914363" fontAlgn="auto">
              <a:lnSpc>
                <a:spcPct val="70000"/>
              </a:lnSpc>
              <a:spcBef>
                <a:spcPts val="0"/>
              </a:spcBef>
              <a:spcAft>
                <a:spcPts val="0"/>
              </a:spcAft>
              <a:defRPr/>
            </a:pPr>
            <a:r>
              <a:rPr lang="en-US" sz="1600" b="1" dirty="0">
                <a:solidFill>
                  <a:schemeClr val="bg1"/>
                </a:solidFill>
                <a:effectLst>
                  <a:outerShdw blurRad="38100" dist="38100" dir="2700000" algn="tl">
                    <a:srgbClr val="000000">
                      <a:alpha val="43137"/>
                    </a:srgbClr>
                  </a:outerShdw>
                </a:effectLst>
                <a:latin typeface="Arial" pitchFamily="34" charset="0"/>
              </a:rPr>
              <a:t>Flaws</a:t>
            </a:r>
          </a:p>
        </p:txBody>
      </p:sp>
      <p:sp>
        <p:nvSpPr>
          <p:cNvPr id="26" name="Text Box 15">
            <a:extLst>
              <a:ext uri="{FF2B5EF4-FFF2-40B4-BE49-F238E27FC236}">
                <a16:creationId xmlns:a16="http://schemas.microsoft.com/office/drawing/2014/main" id="{1C6D2EA0-3C12-4513-A7D2-01434F84F414}"/>
              </a:ext>
            </a:extLst>
          </p:cNvPr>
          <p:cNvSpPr txBox="1">
            <a:spLocks noChangeArrowheads="1"/>
          </p:cNvSpPr>
          <p:nvPr/>
        </p:nvSpPr>
        <p:spPr bwMode="auto">
          <a:xfrm>
            <a:off x="5014914" y="4216401"/>
            <a:ext cx="1717675" cy="277813"/>
          </a:xfrm>
          <a:prstGeom prst="rect">
            <a:avLst/>
          </a:prstGeom>
          <a:noFill/>
          <a:ln w="12700">
            <a:noFill/>
            <a:miter lim="800000"/>
            <a:headEnd/>
            <a:tailEnd/>
          </a:ln>
          <a:effectLst/>
        </p:spPr>
        <p:txBody>
          <a:bodyPr wrap="square">
            <a:spAutoFit/>
          </a:bodyPr>
          <a:lstStyle/>
          <a:p>
            <a:pPr algn="ctr" defTabSz="914363" fontAlgn="auto">
              <a:lnSpc>
                <a:spcPct val="70000"/>
              </a:lnSpc>
              <a:spcBef>
                <a:spcPts val="0"/>
              </a:spcBef>
              <a:spcAft>
                <a:spcPts val="0"/>
              </a:spcAft>
              <a:defRPr/>
            </a:pPr>
            <a:r>
              <a:rPr lang="en-US" sz="1600" b="1" dirty="0">
                <a:solidFill>
                  <a:schemeClr val="bg1"/>
                </a:solidFill>
                <a:effectLst>
                  <a:outerShdw blurRad="38100" dist="38100" dir="2700000" algn="tl">
                    <a:srgbClr val="000000">
                      <a:alpha val="43137"/>
                    </a:srgbClr>
                  </a:outerShdw>
                </a:effectLst>
                <a:latin typeface="Arial" pitchFamily="34" charset="0"/>
              </a:rPr>
              <a:t>Deformation</a:t>
            </a:r>
          </a:p>
        </p:txBody>
      </p:sp>
      <p:sp>
        <p:nvSpPr>
          <p:cNvPr id="27" name="Text Box 15">
            <a:extLst>
              <a:ext uri="{FF2B5EF4-FFF2-40B4-BE49-F238E27FC236}">
                <a16:creationId xmlns:a16="http://schemas.microsoft.com/office/drawing/2014/main" id="{A0E2532B-8EA4-449A-BB43-8BD7AD565CF8}"/>
              </a:ext>
            </a:extLst>
          </p:cNvPr>
          <p:cNvSpPr txBox="1">
            <a:spLocks noChangeArrowheads="1"/>
          </p:cNvSpPr>
          <p:nvPr/>
        </p:nvSpPr>
        <p:spPr bwMode="auto">
          <a:xfrm>
            <a:off x="6532563" y="4722813"/>
            <a:ext cx="1352550" cy="277812"/>
          </a:xfrm>
          <a:prstGeom prst="rect">
            <a:avLst/>
          </a:prstGeom>
          <a:noFill/>
          <a:ln w="12700">
            <a:noFill/>
            <a:miter lim="800000"/>
            <a:headEnd/>
            <a:tailEnd/>
          </a:ln>
          <a:effectLst/>
        </p:spPr>
        <p:txBody>
          <a:bodyPr wrap="square">
            <a:spAutoFit/>
          </a:bodyPr>
          <a:lstStyle/>
          <a:p>
            <a:pPr algn="ctr" defTabSz="914363" fontAlgn="auto">
              <a:lnSpc>
                <a:spcPct val="70000"/>
              </a:lnSpc>
              <a:spcBef>
                <a:spcPts val="0"/>
              </a:spcBef>
              <a:spcAft>
                <a:spcPts val="0"/>
              </a:spcAft>
              <a:defRPr/>
            </a:pPr>
            <a:r>
              <a:rPr lang="en-US" sz="1600" b="1" dirty="0">
                <a:solidFill>
                  <a:schemeClr val="bg1"/>
                </a:solidFill>
                <a:effectLst>
                  <a:outerShdw blurRad="38100" dist="38100" dir="2700000" algn="tl">
                    <a:srgbClr val="000000">
                      <a:alpha val="43137"/>
                    </a:srgbClr>
                  </a:outerShdw>
                </a:effectLst>
                <a:latin typeface="Arial" pitchFamily="34" charset="0"/>
              </a:rPr>
              <a:t>Vibration</a:t>
            </a:r>
          </a:p>
        </p:txBody>
      </p:sp>
      <p:sp>
        <p:nvSpPr>
          <p:cNvPr id="28" name="Text Box 15">
            <a:extLst>
              <a:ext uri="{FF2B5EF4-FFF2-40B4-BE49-F238E27FC236}">
                <a16:creationId xmlns:a16="http://schemas.microsoft.com/office/drawing/2014/main" id="{597527AE-320D-4426-A002-93883E1818E9}"/>
              </a:ext>
            </a:extLst>
          </p:cNvPr>
          <p:cNvSpPr txBox="1">
            <a:spLocks noChangeArrowheads="1"/>
          </p:cNvSpPr>
          <p:nvPr/>
        </p:nvSpPr>
        <p:spPr bwMode="auto">
          <a:xfrm>
            <a:off x="5227638" y="4722813"/>
            <a:ext cx="1301750" cy="277812"/>
          </a:xfrm>
          <a:prstGeom prst="rect">
            <a:avLst/>
          </a:prstGeom>
          <a:noFill/>
          <a:ln w="12700">
            <a:noFill/>
            <a:miter lim="800000"/>
            <a:headEnd/>
            <a:tailEnd/>
          </a:ln>
          <a:effectLst/>
        </p:spPr>
        <p:txBody>
          <a:bodyPr wrap="square">
            <a:spAutoFit/>
          </a:bodyPr>
          <a:lstStyle/>
          <a:p>
            <a:pPr algn="ctr" defTabSz="914363" fontAlgn="auto">
              <a:lnSpc>
                <a:spcPct val="70000"/>
              </a:lnSpc>
              <a:spcBef>
                <a:spcPts val="0"/>
              </a:spcBef>
              <a:spcAft>
                <a:spcPts val="0"/>
              </a:spcAft>
              <a:defRPr/>
            </a:pPr>
            <a:r>
              <a:rPr lang="en-US" sz="1600" b="1" dirty="0">
                <a:solidFill>
                  <a:schemeClr val="bg1"/>
                </a:solidFill>
                <a:effectLst>
                  <a:outerShdw blurRad="38100" dist="38100" dir="2700000" algn="tl">
                    <a:srgbClr val="000000">
                      <a:alpha val="43137"/>
                    </a:srgbClr>
                  </a:outerShdw>
                </a:effectLst>
                <a:latin typeface="Arial" pitchFamily="34" charset="0"/>
              </a:rPr>
              <a:t>Cracks</a:t>
            </a:r>
          </a:p>
        </p:txBody>
      </p:sp>
      <p:sp>
        <p:nvSpPr>
          <p:cNvPr id="29" name="Text Box 15">
            <a:extLst>
              <a:ext uri="{FF2B5EF4-FFF2-40B4-BE49-F238E27FC236}">
                <a16:creationId xmlns:a16="http://schemas.microsoft.com/office/drawing/2014/main" id="{71D6B4A9-9E26-4599-A782-28DBFFBF1983}"/>
              </a:ext>
            </a:extLst>
          </p:cNvPr>
          <p:cNvSpPr txBox="1">
            <a:spLocks noChangeArrowheads="1"/>
          </p:cNvSpPr>
          <p:nvPr/>
        </p:nvSpPr>
        <p:spPr bwMode="auto">
          <a:xfrm>
            <a:off x="5894389" y="5783263"/>
            <a:ext cx="1489075" cy="277812"/>
          </a:xfrm>
          <a:prstGeom prst="rect">
            <a:avLst/>
          </a:prstGeom>
          <a:noFill/>
          <a:ln w="12700">
            <a:noFill/>
            <a:miter lim="800000"/>
            <a:headEnd/>
            <a:tailEnd/>
          </a:ln>
          <a:effectLst/>
        </p:spPr>
        <p:txBody>
          <a:bodyPr wrap="square">
            <a:spAutoFit/>
          </a:bodyPr>
          <a:lstStyle/>
          <a:p>
            <a:pPr algn="ctr" defTabSz="914363" fontAlgn="auto">
              <a:lnSpc>
                <a:spcPct val="70000"/>
              </a:lnSpc>
              <a:spcBef>
                <a:spcPts val="0"/>
              </a:spcBef>
              <a:spcAft>
                <a:spcPts val="0"/>
              </a:spcAft>
              <a:defRPr/>
            </a:pPr>
            <a:r>
              <a:rPr lang="en-US" sz="1600" b="1" dirty="0">
                <a:solidFill>
                  <a:schemeClr val="bg1"/>
                </a:solidFill>
                <a:effectLst>
                  <a:outerShdw blurRad="38100" dist="38100" dir="2700000" algn="tl">
                    <a:srgbClr val="000000">
                      <a:alpha val="43137"/>
                    </a:srgbClr>
                  </a:outerShdw>
                </a:effectLst>
                <a:latin typeface="Arial" pitchFamily="34" charset="0"/>
              </a:rPr>
              <a:t>Backlash</a:t>
            </a:r>
          </a:p>
        </p:txBody>
      </p:sp>
      <p:sp>
        <p:nvSpPr>
          <p:cNvPr id="30" name="Text Box 15">
            <a:extLst>
              <a:ext uri="{FF2B5EF4-FFF2-40B4-BE49-F238E27FC236}">
                <a16:creationId xmlns:a16="http://schemas.microsoft.com/office/drawing/2014/main" id="{B5DF6984-9E44-412C-81FB-6C27E60EDECD}"/>
              </a:ext>
            </a:extLst>
          </p:cNvPr>
          <p:cNvSpPr txBox="1">
            <a:spLocks noChangeArrowheads="1"/>
          </p:cNvSpPr>
          <p:nvPr/>
        </p:nvSpPr>
        <p:spPr bwMode="auto">
          <a:xfrm>
            <a:off x="5824538" y="5175251"/>
            <a:ext cx="1644650" cy="449263"/>
          </a:xfrm>
          <a:prstGeom prst="rect">
            <a:avLst/>
          </a:prstGeom>
          <a:noFill/>
          <a:ln w="12700">
            <a:noFill/>
            <a:miter lim="800000"/>
            <a:headEnd/>
            <a:tailEnd/>
          </a:ln>
          <a:effectLst/>
        </p:spPr>
        <p:txBody>
          <a:bodyPr wrap="square">
            <a:spAutoFit/>
          </a:bodyPr>
          <a:lstStyle/>
          <a:p>
            <a:pPr algn="ctr" defTabSz="914363" fontAlgn="auto">
              <a:lnSpc>
                <a:spcPct val="70000"/>
              </a:lnSpc>
              <a:spcBef>
                <a:spcPts val="0"/>
              </a:spcBef>
              <a:spcAft>
                <a:spcPts val="0"/>
              </a:spcAft>
              <a:defRPr/>
            </a:pPr>
            <a:r>
              <a:rPr lang="en-US" sz="1600" b="1" dirty="0">
                <a:solidFill>
                  <a:schemeClr val="bg1"/>
                </a:solidFill>
                <a:effectLst>
                  <a:outerShdw blurRad="38100" dist="38100" dir="2700000" algn="tl">
                    <a:srgbClr val="000000">
                      <a:alpha val="43137"/>
                    </a:srgbClr>
                  </a:outerShdw>
                </a:effectLst>
                <a:latin typeface="Arial" pitchFamily="34" charset="0"/>
              </a:rPr>
              <a:t>Improper</a:t>
            </a:r>
          </a:p>
          <a:p>
            <a:pPr algn="ctr" defTabSz="914363" fontAlgn="auto">
              <a:lnSpc>
                <a:spcPct val="70000"/>
              </a:lnSpc>
              <a:spcBef>
                <a:spcPts val="0"/>
              </a:spcBef>
              <a:spcAft>
                <a:spcPts val="0"/>
              </a:spcAft>
              <a:defRPr/>
            </a:pPr>
            <a:r>
              <a:rPr lang="en-US" sz="1600" b="1" dirty="0">
                <a:solidFill>
                  <a:schemeClr val="bg1"/>
                </a:solidFill>
                <a:effectLst>
                  <a:outerShdw blurRad="38100" dist="38100" dir="2700000" algn="tl">
                    <a:srgbClr val="000000">
                      <a:alpha val="43137"/>
                    </a:srgbClr>
                  </a:outerShdw>
                </a:effectLst>
                <a:latin typeface="Arial" pitchFamily="34" charset="0"/>
              </a:rPr>
              <a:t>Temperature</a:t>
            </a:r>
          </a:p>
        </p:txBody>
      </p:sp>
      <p:sp>
        <p:nvSpPr>
          <p:cNvPr id="31" name="Text Box 15">
            <a:extLst>
              <a:ext uri="{FF2B5EF4-FFF2-40B4-BE49-F238E27FC236}">
                <a16:creationId xmlns:a16="http://schemas.microsoft.com/office/drawing/2014/main" id="{A70C8C86-BBE3-4E20-BFBE-8A697CD3489A}"/>
              </a:ext>
            </a:extLst>
          </p:cNvPr>
          <p:cNvSpPr txBox="1">
            <a:spLocks noChangeArrowheads="1"/>
          </p:cNvSpPr>
          <p:nvPr/>
        </p:nvSpPr>
        <p:spPr bwMode="auto">
          <a:xfrm>
            <a:off x="4940301" y="3195638"/>
            <a:ext cx="1571625" cy="268279"/>
          </a:xfrm>
          <a:prstGeom prst="rect">
            <a:avLst/>
          </a:prstGeom>
          <a:noFill/>
          <a:ln w="12700">
            <a:noFill/>
            <a:miter lim="800000"/>
            <a:headEnd/>
            <a:tailEnd/>
          </a:ln>
          <a:effectLst/>
        </p:spPr>
        <p:txBody>
          <a:bodyPr wrap="square">
            <a:spAutoFit/>
          </a:bodyPr>
          <a:lstStyle/>
          <a:p>
            <a:pPr algn="ctr" defTabSz="914363" fontAlgn="auto">
              <a:lnSpc>
                <a:spcPct val="70000"/>
              </a:lnSpc>
              <a:spcBef>
                <a:spcPts val="0"/>
              </a:spcBef>
              <a:spcAft>
                <a:spcPts val="0"/>
              </a:spcAft>
              <a:defRPr/>
            </a:pPr>
            <a:r>
              <a:rPr lang="en-US" sz="1600" b="1" dirty="0">
                <a:solidFill>
                  <a:schemeClr val="bg1"/>
                </a:solidFill>
                <a:effectLst>
                  <a:outerShdw blurRad="38100" dist="38100" dir="2700000" algn="tl">
                    <a:srgbClr val="000000">
                      <a:alpha val="43137"/>
                    </a:srgbClr>
                  </a:outerShdw>
                </a:effectLst>
                <a:latin typeface="Arial" pitchFamily="34" charset="0"/>
              </a:rPr>
              <a:t>Wear</a:t>
            </a:r>
          </a:p>
        </p:txBody>
      </p:sp>
      <p:sp>
        <p:nvSpPr>
          <p:cNvPr id="33" name="Text Box 25">
            <a:extLst>
              <a:ext uri="{FF2B5EF4-FFF2-40B4-BE49-F238E27FC236}">
                <a16:creationId xmlns:a16="http://schemas.microsoft.com/office/drawing/2014/main" id="{73691DF9-A622-4ED1-BD4B-46B865213DA6}"/>
              </a:ext>
            </a:extLst>
          </p:cNvPr>
          <p:cNvSpPr txBox="1">
            <a:spLocks noChangeArrowheads="1"/>
          </p:cNvSpPr>
          <p:nvPr/>
        </p:nvSpPr>
        <p:spPr bwMode="auto">
          <a:xfrm>
            <a:off x="8747125" y="3646488"/>
            <a:ext cx="1422400" cy="762000"/>
          </a:xfrm>
          <a:prstGeom prst="rect">
            <a:avLst/>
          </a:prstGeom>
          <a:noFill/>
          <a:ln w="12700">
            <a:noFill/>
            <a:miter lim="800000"/>
            <a:headEnd/>
            <a:tailEnd/>
          </a:ln>
          <a:effectLst/>
        </p:spPr>
        <p:txBody>
          <a:bodyPr wrap="square">
            <a:spAutoFit/>
          </a:bodyPr>
          <a:lstStyle/>
          <a:p>
            <a:pPr algn="ctr" defTabSz="914363" fontAlgn="auto">
              <a:lnSpc>
                <a:spcPct val="90000"/>
              </a:lnSpc>
              <a:spcBef>
                <a:spcPts val="0"/>
              </a:spcBef>
              <a:spcAft>
                <a:spcPts val="0"/>
              </a:spcAft>
              <a:defRPr/>
            </a:pPr>
            <a:r>
              <a:rPr lang="en-US" sz="2400" b="1" dirty="0">
                <a:solidFill>
                  <a:schemeClr val="bg1"/>
                </a:solidFill>
                <a:latin typeface="+mj-lt"/>
                <a:cs typeface="+mn-cs"/>
              </a:rPr>
              <a:t>Less</a:t>
            </a:r>
          </a:p>
          <a:p>
            <a:pPr algn="ctr" defTabSz="914363" fontAlgn="auto">
              <a:lnSpc>
                <a:spcPct val="90000"/>
              </a:lnSpc>
              <a:spcBef>
                <a:spcPts val="0"/>
              </a:spcBef>
              <a:spcAft>
                <a:spcPts val="0"/>
              </a:spcAft>
              <a:defRPr/>
            </a:pPr>
            <a:r>
              <a:rPr lang="en-US" sz="2400" b="1" dirty="0">
                <a:solidFill>
                  <a:schemeClr val="bg1"/>
                </a:solidFill>
                <a:latin typeface="+mj-lt"/>
                <a:cs typeface="+mn-cs"/>
              </a:rPr>
              <a:t>Visible</a:t>
            </a:r>
          </a:p>
        </p:txBody>
      </p:sp>
      <p:sp>
        <p:nvSpPr>
          <p:cNvPr id="37" name="Text Box 26">
            <a:extLst>
              <a:ext uri="{FF2B5EF4-FFF2-40B4-BE49-F238E27FC236}">
                <a16:creationId xmlns:a16="http://schemas.microsoft.com/office/drawing/2014/main" id="{D4EC9B7D-7F4E-4BAC-A72F-E8E4D365F4C5}"/>
              </a:ext>
            </a:extLst>
          </p:cNvPr>
          <p:cNvSpPr txBox="1">
            <a:spLocks noChangeArrowheads="1"/>
          </p:cNvSpPr>
          <p:nvPr/>
        </p:nvSpPr>
        <p:spPr bwMode="auto">
          <a:xfrm>
            <a:off x="8821739" y="1976439"/>
            <a:ext cx="1273175" cy="356251"/>
          </a:xfrm>
          <a:prstGeom prst="rect">
            <a:avLst/>
          </a:prstGeom>
          <a:noFill/>
          <a:ln w="12700">
            <a:noFill/>
            <a:miter lim="800000"/>
            <a:headEnd/>
            <a:tailEnd/>
          </a:ln>
          <a:effectLst/>
        </p:spPr>
        <p:txBody>
          <a:bodyPr wrap="square">
            <a:spAutoFit/>
          </a:bodyPr>
          <a:lstStyle/>
          <a:p>
            <a:pPr algn="ctr" defTabSz="914363" fontAlgn="auto">
              <a:lnSpc>
                <a:spcPct val="70000"/>
              </a:lnSpc>
              <a:spcBef>
                <a:spcPts val="0"/>
              </a:spcBef>
              <a:spcAft>
                <a:spcPts val="0"/>
              </a:spcAft>
              <a:defRPr/>
            </a:pPr>
            <a:r>
              <a:rPr lang="en-US" sz="2400" b="1" dirty="0">
                <a:latin typeface="+mj-lt"/>
                <a:cs typeface="+mn-cs"/>
              </a:rPr>
              <a:t>Visible</a:t>
            </a:r>
          </a:p>
        </p:txBody>
      </p:sp>
      <p:sp>
        <p:nvSpPr>
          <p:cNvPr id="38" name="Rounded Rectangular Callout 37">
            <a:extLst>
              <a:ext uri="{FF2B5EF4-FFF2-40B4-BE49-F238E27FC236}">
                <a16:creationId xmlns:a16="http://schemas.microsoft.com/office/drawing/2014/main" id="{3F33E15D-E650-49F0-8CF5-9C89BAFEC47D}"/>
              </a:ext>
            </a:extLst>
          </p:cNvPr>
          <p:cNvSpPr/>
          <p:nvPr/>
        </p:nvSpPr>
        <p:spPr>
          <a:xfrm>
            <a:off x="2439989" y="1439863"/>
            <a:ext cx="2020887" cy="919162"/>
          </a:xfrm>
          <a:prstGeom prst="wedgeRoundRectCallout">
            <a:avLst>
              <a:gd name="adj1" fmla="val 110678"/>
              <a:gd name="adj2" fmla="val 38083"/>
              <a:gd name="adj3" fmla="val 16667"/>
            </a:avLst>
          </a:prstGeom>
          <a:solidFill>
            <a:schemeClr val="accent6"/>
          </a:solidFill>
          <a:ln>
            <a:noFill/>
          </a:ln>
        </p:spPr>
        <p:style>
          <a:lnRef idx="1">
            <a:schemeClr val="accent1"/>
          </a:lnRef>
          <a:fillRef idx="3">
            <a:schemeClr val="accent1"/>
          </a:fillRef>
          <a:effectRef idx="2">
            <a:schemeClr val="accent1"/>
          </a:effectRef>
          <a:fontRef idx="minor">
            <a:schemeClr val="lt1"/>
          </a:fontRef>
        </p:style>
        <p:txBody>
          <a:bodyPr anchor="ctr"/>
          <a:lstStyle/>
          <a:p>
            <a:pPr algn="ctr" defTabSz="914363" fontAlgn="auto">
              <a:spcBef>
                <a:spcPts val="0"/>
              </a:spcBef>
              <a:spcAft>
                <a:spcPts val="0"/>
              </a:spcAft>
              <a:defRPr/>
            </a:pPr>
            <a:r>
              <a:rPr lang="en-US" sz="1600" dirty="0">
                <a:solidFill>
                  <a:schemeClr val="tx1"/>
                </a:solidFill>
              </a:rPr>
              <a:t>Failure is what we see but is only the tip of the iceberg</a:t>
            </a:r>
          </a:p>
        </p:txBody>
      </p:sp>
      <p:sp>
        <p:nvSpPr>
          <p:cNvPr id="40" name="Rounded Rectangular Callout 39">
            <a:extLst>
              <a:ext uri="{FF2B5EF4-FFF2-40B4-BE49-F238E27FC236}">
                <a16:creationId xmlns:a16="http://schemas.microsoft.com/office/drawing/2014/main" id="{712AC8C1-A32F-4C02-A3D2-339369B9FEE1}"/>
              </a:ext>
            </a:extLst>
          </p:cNvPr>
          <p:cNvSpPr/>
          <p:nvPr/>
        </p:nvSpPr>
        <p:spPr>
          <a:xfrm>
            <a:off x="1962151" y="3255963"/>
            <a:ext cx="2187575" cy="1657350"/>
          </a:xfrm>
          <a:prstGeom prst="wedgeRoundRectCallout">
            <a:avLst>
              <a:gd name="adj1" fmla="val 109663"/>
              <a:gd name="adj2" fmla="val -27200"/>
              <a:gd name="adj3" fmla="val 16667"/>
            </a:avLst>
          </a:prstGeom>
          <a:solidFill>
            <a:schemeClr val="accent6"/>
          </a:solidFill>
          <a:ln>
            <a:noFill/>
          </a:ln>
        </p:spPr>
        <p:style>
          <a:lnRef idx="1">
            <a:schemeClr val="accent1"/>
          </a:lnRef>
          <a:fillRef idx="3">
            <a:schemeClr val="accent1"/>
          </a:fillRef>
          <a:effectRef idx="2">
            <a:schemeClr val="accent1"/>
          </a:effectRef>
          <a:fontRef idx="minor">
            <a:schemeClr val="lt1"/>
          </a:fontRef>
        </p:style>
        <p:txBody>
          <a:bodyPr anchor="ctr"/>
          <a:lstStyle/>
          <a:p>
            <a:pPr algn="ctr" defTabSz="914363" fontAlgn="auto">
              <a:spcBef>
                <a:spcPts val="0"/>
              </a:spcBef>
              <a:spcAft>
                <a:spcPts val="0"/>
              </a:spcAft>
              <a:defRPr/>
            </a:pPr>
            <a:r>
              <a:rPr lang="en-US" sz="1600" dirty="0">
                <a:solidFill>
                  <a:schemeClr val="tx1"/>
                </a:solidFill>
              </a:rPr>
              <a:t>Minor machine defects are generally unnoticed but are the cause of almost all machine failures</a:t>
            </a:r>
          </a:p>
        </p:txBody>
      </p:sp>
      <p:sp>
        <p:nvSpPr>
          <p:cNvPr id="2" name="Rectangle 1">
            <a:extLst>
              <a:ext uri="{FF2B5EF4-FFF2-40B4-BE49-F238E27FC236}">
                <a16:creationId xmlns:a16="http://schemas.microsoft.com/office/drawing/2014/main" id="{39933338-7B89-4953-9EEE-7228A55043FE}"/>
              </a:ext>
            </a:extLst>
          </p:cNvPr>
          <p:cNvSpPr/>
          <p:nvPr/>
        </p:nvSpPr>
        <p:spPr>
          <a:xfrm>
            <a:off x="4460876" y="6577022"/>
            <a:ext cx="3119367" cy="258771"/>
          </a:xfrm>
          <a:prstGeom prst="rect">
            <a:avLst/>
          </a:prstGeom>
          <a:solidFill>
            <a:schemeClr val="tx2"/>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ZW"/>
          </a:p>
        </p:txBody>
      </p:sp>
    </p:spTree>
    <p:extLst>
      <p:ext uri="{BB962C8B-B14F-4D97-AF65-F5344CB8AC3E}">
        <p14:creationId xmlns:p14="http://schemas.microsoft.com/office/powerpoint/2010/main" val="1916157233"/>
      </p:ext>
    </p:extLst>
  </p:cSld>
  <p:clrMapOvr>
    <a:masterClrMapping/>
  </p:clrMapOvr>
  <p:transition/>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a:extLst>
              <a:ext uri="{FF2B5EF4-FFF2-40B4-BE49-F238E27FC236}">
                <a16:creationId xmlns:a16="http://schemas.microsoft.com/office/drawing/2014/main" id="{79B426CB-C127-44A6-870E-4EA9215D87E6}"/>
              </a:ext>
            </a:extLst>
          </p:cNvPr>
          <p:cNvSpPr>
            <a:spLocks noGrp="1" noChangeArrowheads="1"/>
          </p:cNvSpPr>
          <p:nvPr>
            <p:ph type="title"/>
          </p:nvPr>
        </p:nvSpPr>
        <p:spPr>
          <a:xfrm>
            <a:off x="1209261" y="516834"/>
            <a:ext cx="5562600" cy="933450"/>
          </a:xfrm>
        </p:spPr>
        <p:txBody>
          <a:bodyPr/>
          <a:lstStyle/>
          <a:p>
            <a:pPr>
              <a:buClr>
                <a:srgbClr val="0000FF"/>
              </a:buClr>
              <a:buSzPct val="60000"/>
              <a:buFont typeface="Wingdings" panose="05000000000000000000" pitchFamily="2" charset="2"/>
              <a:buNone/>
            </a:pPr>
            <a:r>
              <a:rPr lang="en-GB" altLang="en-US" sz="4400" dirty="0"/>
              <a:t>ISO 9000</a:t>
            </a:r>
          </a:p>
        </p:txBody>
      </p:sp>
      <p:sp>
        <p:nvSpPr>
          <p:cNvPr id="43011" name="Rectangle 3">
            <a:extLst>
              <a:ext uri="{FF2B5EF4-FFF2-40B4-BE49-F238E27FC236}">
                <a16:creationId xmlns:a16="http://schemas.microsoft.com/office/drawing/2014/main" id="{AF09F86B-6C74-4889-B3F2-ABFC314CF928}"/>
              </a:ext>
            </a:extLst>
          </p:cNvPr>
          <p:cNvSpPr>
            <a:spLocks noGrp="1" noChangeArrowheads="1"/>
          </p:cNvSpPr>
          <p:nvPr>
            <p:ph sz="half" idx="1"/>
          </p:nvPr>
        </p:nvSpPr>
        <p:spPr>
          <a:xfrm>
            <a:off x="1083366" y="1865243"/>
            <a:ext cx="8382000" cy="4191000"/>
          </a:xfrm>
        </p:spPr>
        <p:txBody>
          <a:bodyPr/>
          <a:lstStyle/>
          <a:p>
            <a:pPr algn="just">
              <a:lnSpc>
                <a:spcPct val="90000"/>
              </a:lnSpc>
            </a:pPr>
            <a:r>
              <a:rPr lang="en-GB" altLang="en-US" sz="2600" dirty="0"/>
              <a:t>Based on BS5750, originally developed and administered by the British Standards Institute (BSI).</a:t>
            </a:r>
          </a:p>
          <a:p>
            <a:pPr algn="just">
              <a:lnSpc>
                <a:spcPct val="90000"/>
              </a:lnSpc>
            </a:pPr>
            <a:r>
              <a:rPr lang="en-GB" altLang="en-US" sz="2600" dirty="0"/>
              <a:t>BS 5750 laid the foundation for the international standard office (ISO) equivalent, ISO 9000.</a:t>
            </a:r>
          </a:p>
          <a:p>
            <a:pPr algn="just">
              <a:lnSpc>
                <a:spcPct val="90000"/>
              </a:lnSpc>
            </a:pPr>
            <a:r>
              <a:rPr lang="en-GB" altLang="en-US" sz="2600" dirty="0"/>
              <a:t>Now some companies and government departments' policy only to deal with companies possessing ISO9000 accreditation.</a:t>
            </a:r>
          </a:p>
          <a:p>
            <a:pPr algn="just">
              <a:lnSpc>
                <a:spcPct val="90000"/>
              </a:lnSpc>
            </a:pPr>
            <a:r>
              <a:rPr lang="en-GB" altLang="en-US" sz="2600" dirty="0"/>
              <a:t>Caution: ISO9000 is a certification of quality assurance procedures, not a guarantee of product quality!</a:t>
            </a:r>
          </a:p>
        </p:txBody>
      </p:sp>
    </p:spTree>
    <p:extLst>
      <p:ext uri="{BB962C8B-B14F-4D97-AF65-F5344CB8AC3E}">
        <p14:creationId xmlns:p14="http://schemas.microsoft.com/office/powerpoint/2010/main" val="769917626"/>
      </p:ext>
    </p:extLst>
  </p:cSld>
  <p:clrMapOvr>
    <a:masterClrMapping/>
  </p:clrMapOvr>
  <p:transition>
    <p:split orient="vert" dir="in"/>
  </p:transition>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a:extLst>
              <a:ext uri="{FF2B5EF4-FFF2-40B4-BE49-F238E27FC236}">
                <a16:creationId xmlns:a16="http://schemas.microsoft.com/office/drawing/2014/main" id="{326F426F-DA60-475D-9964-D3280CB3C26C}"/>
              </a:ext>
            </a:extLst>
          </p:cNvPr>
          <p:cNvSpPr>
            <a:spLocks noGrp="1" noChangeArrowheads="1"/>
          </p:cNvSpPr>
          <p:nvPr>
            <p:ph type="title"/>
          </p:nvPr>
        </p:nvSpPr>
        <p:spPr/>
        <p:txBody>
          <a:bodyPr/>
          <a:lstStyle/>
          <a:p>
            <a:r>
              <a:rPr lang="en-US" altLang="en-US" sz="3600"/>
              <a:t>Advantages of ISO 9000</a:t>
            </a:r>
          </a:p>
        </p:txBody>
      </p:sp>
      <p:sp>
        <p:nvSpPr>
          <p:cNvPr id="44035" name="Rectangle 3">
            <a:extLst>
              <a:ext uri="{FF2B5EF4-FFF2-40B4-BE49-F238E27FC236}">
                <a16:creationId xmlns:a16="http://schemas.microsoft.com/office/drawing/2014/main" id="{BD5673D1-E814-47C8-AAA9-B2C9C2CCEAB4}"/>
              </a:ext>
            </a:extLst>
          </p:cNvPr>
          <p:cNvSpPr>
            <a:spLocks noGrp="1" noChangeArrowheads="1"/>
          </p:cNvSpPr>
          <p:nvPr>
            <p:ph idx="1"/>
          </p:nvPr>
        </p:nvSpPr>
        <p:spPr/>
        <p:txBody>
          <a:bodyPr>
            <a:normAutofit lnSpcReduction="10000"/>
          </a:bodyPr>
          <a:lstStyle/>
          <a:p>
            <a:pPr>
              <a:lnSpc>
                <a:spcPct val="90000"/>
              </a:lnSpc>
              <a:buFont typeface="Wingdings" panose="05000000000000000000" pitchFamily="2" charset="2"/>
              <a:buNone/>
            </a:pPr>
            <a:r>
              <a:rPr lang="en-US" altLang="en-US" sz="2400"/>
              <a:t>According to </a:t>
            </a:r>
            <a:r>
              <a:rPr lang="en-US" altLang="en-US" sz="2400" i="1"/>
              <a:t>The Providence Business News</a:t>
            </a:r>
            <a:r>
              <a:rPr lang="en-US" altLang="en-US" sz="2400"/>
              <a:t>,</a:t>
            </a:r>
          </a:p>
          <a:p>
            <a:pPr>
              <a:lnSpc>
                <a:spcPct val="90000"/>
              </a:lnSpc>
              <a:buFont typeface="Wingdings" panose="05000000000000000000" pitchFamily="2" charset="2"/>
              <a:buNone/>
            </a:pPr>
            <a:r>
              <a:rPr lang="en-US" altLang="en-US" sz="2400"/>
              <a:t>implementing ISO has the following</a:t>
            </a:r>
          </a:p>
          <a:p>
            <a:pPr>
              <a:lnSpc>
                <a:spcPct val="90000"/>
              </a:lnSpc>
              <a:buFont typeface="Wingdings" panose="05000000000000000000" pitchFamily="2" charset="2"/>
              <a:buNone/>
            </a:pPr>
            <a:r>
              <a:rPr lang="en-US" altLang="en-US" sz="2400"/>
              <a:t>advantages:</a:t>
            </a:r>
          </a:p>
          <a:p>
            <a:pPr>
              <a:lnSpc>
                <a:spcPct val="90000"/>
              </a:lnSpc>
            </a:pPr>
            <a:r>
              <a:rPr lang="en-US" altLang="en-US" sz="2400"/>
              <a:t>Create a more efficient &amp; effective operation</a:t>
            </a:r>
          </a:p>
          <a:p>
            <a:pPr>
              <a:lnSpc>
                <a:spcPct val="90000"/>
              </a:lnSpc>
            </a:pPr>
            <a:r>
              <a:rPr lang="en-US" altLang="en-US" sz="2400"/>
              <a:t>Increases customer satisfaction &amp; retention</a:t>
            </a:r>
          </a:p>
          <a:p>
            <a:pPr>
              <a:lnSpc>
                <a:spcPct val="90000"/>
              </a:lnSpc>
            </a:pPr>
            <a:r>
              <a:rPr lang="en-US" altLang="en-US" sz="2400"/>
              <a:t>Reduces audits</a:t>
            </a:r>
          </a:p>
          <a:p>
            <a:pPr>
              <a:lnSpc>
                <a:spcPct val="90000"/>
              </a:lnSpc>
            </a:pPr>
            <a:r>
              <a:rPr lang="en-US" altLang="en-US" sz="2400"/>
              <a:t>Enhances marketing</a:t>
            </a:r>
          </a:p>
          <a:p>
            <a:pPr>
              <a:lnSpc>
                <a:spcPct val="90000"/>
              </a:lnSpc>
            </a:pPr>
            <a:r>
              <a:rPr lang="en-US" altLang="en-US" sz="2400"/>
              <a:t>Improves employee motivation, quality awareness &amp; morale</a:t>
            </a:r>
          </a:p>
          <a:p>
            <a:pPr>
              <a:lnSpc>
                <a:spcPct val="90000"/>
              </a:lnSpc>
            </a:pPr>
            <a:r>
              <a:rPr lang="en-US" altLang="en-US" sz="2400"/>
              <a:t>Promotes international trade</a:t>
            </a:r>
          </a:p>
        </p:txBody>
      </p:sp>
    </p:spTree>
    <p:extLst>
      <p:ext uri="{BB962C8B-B14F-4D97-AF65-F5344CB8AC3E}">
        <p14:creationId xmlns:p14="http://schemas.microsoft.com/office/powerpoint/2010/main" val="553637149"/>
      </p:ext>
    </p:extLst>
  </p:cSld>
  <p:clrMapOvr>
    <a:masterClrMapping/>
  </p:clrMapOvr>
  <p:transition>
    <p:split orient="vert" dir="in"/>
  </p:transition>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1026">
            <a:extLst>
              <a:ext uri="{FF2B5EF4-FFF2-40B4-BE49-F238E27FC236}">
                <a16:creationId xmlns:a16="http://schemas.microsoft.com/office/drawing/2014/main" id="{7B740A21-4EF6-4513-8D36-20314680A511}"/>
              </a:ext>
            </a:extLst>
          </p:cNvPr>
          <p:cNvSpPr>
            <a:spLocks noGrp="1" noChangeArrowheads="1"/>
          </p:cNvSpPr>
          <p:nvPr>
            <p:ph type="title"/>
          </p:nvPr>
        </p:nvSpPr>
        <p:spPr>
          <a:xfrm>
            <a:off x="1030091" y="246093"/>
            <a:ext cx="10058400" cy="1609344"/>
          </a:xfrm>
        </p:spPr>
        <p:txBody>
          <a:bodyPr/>
          <a:lstStyle/>
          <a:p>
            <a:r>
              <a:rPr lang="en-US" altLang="en-US" sz="3600" dirty="0"/>
              <a:t>FUNCTIONS OF THE STANDARDS ASSOCIATION OF ZIMBABWE</a:t>
            </a:r>
          </a:p>
        </p:txBody>
      </p:sp>
      <p:sp>
        <p:nvSpPr>
          <p:cNvPr id="45059" name="Rectangle 1027">
            <a:extLst>
              <a:ext uri="{FF2B5EF4-FFF2-40B4-BE49-F238E27FC236}">
                <a16:creationId xmlns:a16="http://schemas.microsoft.com/office/drawing/2014/main" id="{82F0EB20-9189-4C35-AA7A-2C4D04F64F9D}"/>
              </a:ext>
            </a:extLst>
          </p:cNvPr>
          <p:cNvSpPr>
            <a:spLocks noGrp="1" noChangeArrowheads="1"/>
          </p:cNvSpPr>
          <p:nvPr>
            <p:ph idx="1"/>
          </p:nvPr>
        </p:nvSpPr>
        <p:spPr>
          <a:xfrm>
            <a:off x="937326" y="1737095"/>
            <a:ext cx="10058400" cy="4050792"/>
          </a:xfrm>
        </p:spPr>
        <p:txBody>
          <a:bodyPr/>
          <a:lstStyle/>
          <a:p>
            <a:pPr>
              <a:lnSpc>
                <a:spcPct val="80000"/>
              </a:lnSpc>
            </a:pPr>
            <a:r>
              <a:rPr lang="en-US" altLang="en-US" sz="2000" dirty="0"/>
              <a:t>Prepares and publishes Zimbabwe Standards,</a:t>
            </a:r>
          </a:p>
          <a:p>
            <a:pPr>
              <a:lnSpc>
                <a:spcPct val="80000"/>
              </a:lnSpc>
            </a:pPr>
            <a:r>
              <a:rPr lang="en-US" altLang="en-US" sz="2000" dirty="0"/>
              <a:t>Promotes an understanding of standards requirements by offering standards-based training </a:t>
            </a:r>
            <a:r>
              <a:rPr lang="en-US" altLang="en-US" sz="2000" dirty="0" err="1"/>
              <a:t>programmes</a:t>
            </a:r>
            <a:r>
              <a:rPr lang="en-US" altLang="en-US" sz="2000" dirty="0"/>
              <a:t>,</a:t>
            </a:r>
          </a:p>
          <a:p>
            <a:pPr>
              <a:lnSpc>
                <a:spcPct val="80000"/>
              </a:lnSpc>
            </a:pPr>
            <a:r>
              <a:rPr lang="en-US" altLang="en-US" sz="2000" dirty="0"/>
              <a:t>Provides technical services for the testing of raw material and manufactured goods</a:t>
            </a:r>
          </a:p>
          <a:p>
            <a:pPr>
              <a:lnSpc>
                <a:spcPct val="80000"/>
              </a:lnSpc>
            </a:pPr>
            <a:r>
              <a:rPr lang="en-US" altLang="en-US" sz="2000" dirty="0"/>
              <a:t>Promotes the widespread use of standards by operating various certification schemes, </a:t>
            </a:r>
            <a:r>
              <a:rPr lang="en-US" altLang="en-US" sz="2000" dirty="0">
                <a:solidFill>
                  <a:srgbClr val="0070C0"/>
                </a:solidFill>
              </a:rPr>
              <a:t>(e.g. ISO 9001, ISO 14001, OHSAS,18001, Hazard Analysis Critical Control Point and Product Mark Certification schemes)</a:t>
            </a:r>
          </a:p>
          <a:p>
            <a:pPr>
              <a:lnSpc>
                <a:spcPct val="80000"/>
              </a:lnSpc>
            </a:pPr>
            <a:r>
              <a:rPr lang="en-US" altLang="en-US" sz="2000" dirty="0"/>
              <a:t>Provides information services on national, foreign national, regional and international standards and technical regulations</a:t>
            </a:r>
            <a:endParaRPr lang="en-GB" altLang="en-US" sz="2000" dirty="0"/>
          </a:p>
          <a:p>
            <a:pPr>
              <a:lnSpc>
                <a:spcPct val="80000"/>
              </a:lnSpc>
            </a:pPr>
            <a:r>
              <a:rPr lang="en-GB" altLang="en-US" sz="2000" dirty="0"/>
              <a:t>Provides a World Trade Organization Technical Barriers To Trade enquiry point for standards and conformity assessment procedures information</a:t>
            </a:r>
            <a:r>
              <a:rPr lang="en-US" altLang="en-US" sz="2000" dirty="0"/>
              <a:t> </a:t>
            </a:r>
          </a:p>
        </p:txBody>
      </p:sp>
    </p:spTree>
    <p:extLst>
      <p:ext uri="{BB962C8B-B14F-4D97-AF65-F5344CB8AC3E}">
        <p14:creationId xmlns:p14="http://schemas.microsoft.com/office/powerpoint/2010/main" val="2395583780"/>
      </p:ext>
    </p:extLst>
  </p:cSld>
  <p:clrMapOvr>
    <a:masterClrMapping/>
  </p:clrMapOvr>
  <p:transition>
    <p:split orient="vert" dir="in"/>
  </p:transition>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a:extLst>
              <a:ext uri="{FF2B5EF4-FFF2-40B4-BE49-F238E27FC236}">
                <a16:creationId xmlns:a16="http://schemas.microsoft.com/office/drawing/2014/main" id="{3EB5BF6F-98AC-4B27-9F45-7EFDD9C98B6E}"/>
              </a:ext>
            </a:extLst>
          </p:cNvPr>
          <p:cNvSpPr>
            <a:spLocks noGrp="1" noChangeArrowheads="1"/>
          </p:cNvSpPr>
          <p:nvPr>
            <p:ph type="title"/>
          </p:nvPr>
        </p:nvSpPr>
        <p:spPr>
          <a:xfrm>
            <a:off x="609600" y="640645"/>
            <a:ext cx="11300178" cy="838200"/>
          </a:xfrm>
        </p:spPr>
        <p:txBody>
          <a:bodyPr/>
          <a:lstStyle/>
          <a:p>
            <a:pPr>
              <a:lnSpc>
                <a:spcPct val="80000"/>
              </a:lnSpc>
              <a:buClr>
                <a:srgbClr val="0000FF"/>
              </a:buClr>
              <a:buSzPct val="60000"/>
              <a:buFont typeface="Wingdings" panose="05000000000000000000" pitchFamily="2" charset="2"/>
              <a:buNone/>
            </a:pPr>
            <a:r>
              <a:rPr lang="en-GB" altLang="en-US" sz="3600" dirty="0"/>
              <a:t>Criticisms of Quality Standards and Accreditation Schemes</a:t>
            </a:r>
            <a:endParaRPr lang="en-GB" altLang="en-US" dirty="0"/>
          </a:p>
        </p:txBody>
      </p:sp>
      <p:sp>
        <p:nvSpPr>
          <p:cNvPr id="46083" name="Rectangle 3">
            <a:extLst>
              <a:ext uri="{FF2B5EF4-FFF2-40B4-BE49-F238E27FC236}">
                <a16:creationId xmlns:a16="http://schemas.microsoft.com/office/drawing/2014/main" id="{07344B24-C3B8-4E11-9FBB-3C05BD47C176}"/>
              </a:ext>
            </a:extLst>
          </p:cNvPr>
          <p:cNvSpPr>
            <a:spLocks noGrp="1" noChangeArrowheads="1"/>
          </p:cNvSpPr>
          <p:nvPr>
            <p:ph sz="half" idx="1"/>
          </p:nvPr>
        </p:nvSpPr>
        <p:spPr>
          <a:xfrm>
            <a:off x="711200" y="1752600"/>
            <a:ext cx="10814756" cy="4267200"/>
          </a:xfrm>
        </p:spPr>
        <p:txBody>
          <a:bodyPr/>
          <a:lstStyle/>
          <a:p>
            <a:pPr>
              <a:lnSpc>
                <a:spcPct val="90000"/>
              </a:lnSpc>
            </a:pPr>
            <a:r>
              <a:rPr lang="en-GB" altLang="en-US" sz="2200" dirty="0"/>
              <a:t>Only an indication, not a guarantee of product or service quality.</a:t>
            </a:r>
          </a:p>
          <a:p>
            <a:pPr>
              <a:lnSpc>
                <a:spcPct val="90000"/>
              </a:lnSpc>
            </a:pPr>
            <a:r>
              <a:rPr lang="en-GB" altLang="en-US" sz="2200" dirty="0"/>
              <a:t>Many organizations forced or feel obliged to register and receive such awards by their own customers.</a:t>
            </a:r>
          </a:p>
          <a:p>
            <a:pPr>
              <a:lnSpc>
                <a:spcPct val="90000"/>
              </a:lnSpc>
            </a:pPr>
            <a:r>
              <a:rPr lang="en-GB" altLang="en-US" sz="2200" dirty="0"/>
              <a:t>The procedures and, in particular, documentation demanded by BS5750/ISO9000 is widely criticised as being overly bureaucratic.  </a:t>
            </a:r>
          </a:p>
          <a:p>
            <a:pPr>
              <a:lnSpc>
                <a:spcPct val="90000"/>
              </a:lnSpc>
            </a:pPr>
            <a:r>
              <a:rPr lang="en-GB" altLang="en-US" sz="2200" dirty="0"/>
              <a:t>Does physical existence of documentation and manuals necessarily mean that these procedures are followed?</a:t>
            </a:r>
          </a:p>
          <a:p>
            <a:pPr>
              <a:lnSpc>
                <a:spcPct val="90000"/>
              </a:lnSpc>
            </a:pPr>
            <a:r>
              <a:rPr lang="en-GB" altLang="en-US" sz="2200" dirty="0"/>
              <a:t>Does the outside external auditor readily understand the operations in the organizations he/she visits?</a:t>
            </a:r>
          </a:p>
          <a:p>
            <a:pPr>
              <a:lnSpc>
                <a:spcPct val="90000"/>
              </a:lnSpc>
            </a:pPr>
            <a:r>
              <a:rPr lang="en-GB" altLang="en-US" sz="2200" dirty="0"/>
              <a:t>The "gong mentality" - the pursuit of prizes for PR.</a:t>
            </a:r>
          </a:p>
        </p:txBody>
      </p:sp>
    </p:spTree>
    <p:extLst>
      <p:ext uri="{BB962C8B-B14F-4D97-AF65-F5344CB8AC3E}">
        <p14:creationId xmlns:p14="http://schemas.microsoft.com/office/powerpoint/2010/main" val="1863537763"/>
      </p:ext>
    </p:extLst>
  </p:cSld>
  <p:clrMapOvr>
    <a:masterClrMapping/>
  </p:clrMapOvr>
  <p:transition>
    <p:split orient="vert" dir="in"/>
  </p:transition>
</p:sld>
</file>

<file path=ppt/slides/slide4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7106" name="Rectangle 2">
            <a:extLst>
              <a:ext uri="{FF2B5EF4-FFF2-40B4-BE49-F238E27FC236}">
                <a16:creationId xmlns:a16="http://schemas.microsoft.com/office/drawing/2014/main" id="{5F15C7AF-6854-4AF5-812F-37D06CE48299}"/>
              </a:ext>
            </a:extLst>
          </p:cNvPr>
          <p:cNvSpPr>
            <a:spLocks noGrp="1" noChangeArrowheads="1"/>
          </p:cNvSpPr>
          <p:nvPr>
            <p:ph type="title"/>
          </p:nvPr>
        </p:nvSpPr>
        <p:spPr>
          <a:xfrm>
            <a:off x="1080911" y="685800"/>
            <a:ext cx="7772400" cy="838200"/>
          </a:xfrm>
        </p:spPr>
        <p:txBody>
          <a:bodyPr/>
          <a:lstStyle/>
          <a:p>
            <a:pPr>
              <a:buClr>
                <a:srgbClr val="0000FF"/>
              </a:buClr>
              <a:buSzPct val="60000"/>
              <a:buFont typeface="Wingdings" panose="05000000000000000000" pitchFamily="2" charset="2"/>
              <a:buNone/>
            </a:pPr>
            <a:r>
              <a:rPr lang="en-GB" altLang="en-US" dirty="0"/>
              <a:t>TQM: Critical Issue 1</a:t>
            </a:r>
            <a:endParaRPr lang="en-GB" altLang="en-US" sz="3600" dirty="0"/>
          </a:p>
        </p:txBody>
      </p:sp>
      <p:sp>
        <p:nvSpPr>
          <p:cNvPr id="47107" name="Rectangle 3">
            <a:extLst>
              <a:ext uri="{FF2B5EF4-FFF2-40B4-BE49-F238E27FC236}">
                <a16:creationId xmlns:a16="http://schemas.microsoft.com/office/drawing/2014/main" id="{21EFB09E-C8CF-4C35-9263-EC804E2563FF}"/>
              </a:ext>
            </a:extLst>
          </p:cNvPr>
          <p:cNvSpPr>
            <a:spLocks noGrp="1" noChangeArrowheads="1"/>
          </p:cNvSpPr>
          <p:nvPr>
            <p:ph sz="half" idx="1"/>
          </p:nvPr>
        </p:nvSpPr>
        <p:spPr>
          <a:xfrm>
            <a:off x="1080911" y="1443567"/>
            <a:ext cx="9880600" cy="3200400"/>
          </a:xfrm>
        </p:spPr>
        <p:txBody>
          <a:bodyPr>
            <a:normAutofit lnSpcReduction="10000"/>
          </a:bodyPr>
          <a:lstStyle/>
          <a:p>
            <a:pPr marL="0" indent="0" algn="just">
              <a:buFont typeface="Wingdings" panose="05000000000000000000" pitchFamily="2" charset="2"/>
              <a:buNone/>
            </a:pPr>
            <a:endParaRPr lang="en-GB" altLang="en-US" sz="3200" dirty="0"/>
          </a:p>
          <a:p>
            <a:pPr marL="0" indent="0" algn="just">
              <a:buFont typeface="Wingdings" panose="05000000000000000000" pitchFamily="2" charset="2"/>
              <a:buNone/>
            </a:pPr>
            <a:r>
              <a:rPr lang="en-GB" altLang="en-US" sz="3200" dirty="0"/>
              <a:t>What comprises TQM varies considerably between different organizations - different programmes and emphases.</a:t>
            </a:r>
          </a:p>
          <a:p>
            <a:pPr marL="847725" lvl="1" indent="-457200">
              <a:lnSpc>
                <a:spcPct val="110000"/>
              </a:lnSpc>
              <a:spcBef>
                <a:spcPct val="0"/>
              </a:spcBef>
              <a:buClr>
                <a:srgbClr val="0000FF"/>
              </a:buClr>
              <a:buFont typeface="Arial" panose="020B0604020202020204" pitchFamily="34" charset="0"/>
              <a:buChar char="•"/>
            </a:pPr>
            <a:r>
              <a:rPr lang="en-GB" altLang="en-US" sz="2800" dirty="0"/>
              <a:t>So, it is often difficult to link causes with effects when assessing the success of TQM programmes in some organizations.</a:t>
            </a:r>
            <a:endParaRPr lang="en-GB" altLang="en-US" dirty="0"/>
          </a:p>
        </p:txBody>
      </p:sp>
    </p:spTree>
    <p:extLst>
      <p:ext uri="{BB962C8B-B14F-4D97-AF65-F5344CB8AC3E}">
        <p14:creationId xmlns:p14="http://schemas.microsoft.com/office/powerpoint/2010/main" val="2055149011"/>
      </p:ext>
    </p:extLst>
  </p:cSld>
  <p:clrMapOvr>
    <a:masterClrMapping/>
  </p:clrMapOvr>
  <p:transition>
    <p:split orient="vert" dir="in"/>
  </p:transition>
</p:sld>
</file>

<file path=ppt/slides/slide4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8130" name="Rectangle 2">
            <a:extLst>
              <a:ext uri="{FF2B5EF4-FFF2-40B4-BE49-F238E27FC236}">
                <a16:creationId xmlns:a16="http://schemas.microsoft.com/office/drawing/2014/main" id="{E7BBDF6C-E15F-4B98-A8F8-9F2F6157BF04}"/>
              </a:ext>
            </a:extLst>
          </p:cNvPr>
          <p:cNvSpPr>
            <a:spLocks noGrp="1" noChangeArrowheads="1"/>
          </p:cNvSpPr>
          <p:nvPr>
            <p:ph type="title"/>
          </p:nvPr>
        </p:nvSpPr>
        <p:spPr>
          <a:xfrm>
            <a:off x="887895" y="771632"/>
            <a:ext cx="7772400" cy="704850"/>
          </a:xfrm>
        </p:spPr>
        <p:txBody>
          <a:bodyPr>
            <a:normAutofit fontScale="90000"/>
          </a:bodyPr>
          <a:lstStyle/>
          <a:p>
            <a:pPr>
              <a:buClr>
                <a:srgbClr val="0000FF"/>
              </a:buClr>
              <a:buSzPct val="60000"/>
              <a:buFont typeface="Wingdings" panose="05000000000000000000" pitchFamily="2" charset="2"/>
              <a:buNone/>
            </a:pPr>
            <a:r>
              <a:rPr lang="en-GB" altLang="en-US" dirty="0"/>
              <a:t>TQM: Critical Issue 2</a:t>
            </a:r>
            <a:endParaRPr lang="en-GB" altLang="en-US" sz="3600" dirty="0"/>
          </a:p>
        </p:txBody>
      </p:sp>
      <p:sp>
        <p:nvSpPr>
          <p:cNvPr id="48131" name="Rectangle 3">
            <a:extLst>
              <a:ext uri="{FF2B5EF4-FFF2-40B4-BE49-F238E27FC236}">
                <a16:creationId xmlns:a16="http://schemas.microsoft.com/office/drawing/2014/main" id="{28F63D66-AA5E-4FC8-8665-1FE02C119C3F}"/>
              </a:ext>
            </a:extLst>
          </p:cNvPr>
          <p:cNvSpPr>
            <a:spLocks noGrp="1" noChangeArrowheads="1"/>
          </p:cNvSpPr>
          <p:nvPr>
            <p:ph sz="half" idx="1"/>
          </p:nvPr>
        </p:nvSpPr>
        <p:spPr>
          <a:xfrm>
            <a:off x="887895" y="1729317"/>
            <a:ext cx="10482470" cy="4419600"/>
          </a:xfrm>
        </p:spPr>
        <p:txBody>
          <a:bodyPr/>
          <a:lstStyle/>
          <a:p>
            <a:pPr algn="just">
              <a:buFont typeface="Wingdings" panose="05000000000000000000" pitchFamily="2" charset="2"/>
              <a:buNone/>
            </a:pPr>
            <a:r>
              <a:rPr lang="en-GB" altLang="en-US" sz="3000" dirty="0"/>
              <a:t>The ease with which some companies have claimed to have changed their organization cultures can be questioned:</a:t>
            </a:r>
            <a:endParaRPr lang="en-GB" altLang="en-US" sz="3000" b="1" dirty="0"/>
          </a:p>
          <a:p>
            <a:pPr lvl="1" algn="just">
              <a:buFont typeface="Arial" panose="020B0604020202020204" pitchFamily="34" charset="0"/>
              <a:buChar char="•"/>
            </a:pPr>
            <a:r>
              <a:rPr lang="en-GB" altLang="en-US" sz="2600" dirty="0"/>
              <a:t>Culture runs deeper than attitudes: it relates to the underlying assumptions, beliefs and values of people.</a:t>
            </a:r>
          </a:p>
          <a:p>
            <a:pPr lvl="1" algn="just">
              <a:buFont typeface="Arial" panose="020B0604020202020204" pitchFamily="34" charset="0"/>
              <a:buChar char="•"/>
            </a:pPr>
            <a:r>
              <a:rPr lang="en-GB" altLang="en-US" sz="2600" dirty="0"/>
              <a:t>Culture is, in any case, used rather too loosely by supporters of TQM: do they always understand exactly what is meant by the term corporate culture?</a:t>
            </a:r>
          </a:p>
        </p:txBody>
      </p:sp>
    </p:spTree>
    <p:extLst>
      <p:ext uri="{BB962C8B-B14F-4D97-AF65-F5344CB8AC3E}">
        <p14:creationId xmlns:p14="http://schemas.microsoft.com/office/powerpoint/2010/main" val="197003882"/>
      </p:ext>
    </p:extLst>
  </p:cSld>
  <p:clrMapOvr>
    <a:masterClrMapping/>
  </p:clrMapOvr>
  <p:transition>
    <p:split orient="vert" dir="in"/>
  </p:transition>
</p:sld>
</file>

<file path=ppt/slides/slide4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9154" name="Rectangle 2">
            <a:extLst>
              <a:ext uri="{FF2B5EF4-FFF2-40B4-BE49-F238E27FC236}">
                <a16:creationId xmlns:a16="http://schemas.microsoft.com/office/drawing/2014/main" id="{6944C6A1-612F-46CC-99F5-0BE9DDD9F309}"/>
              </a:ext>
            </a:extLst>
          </p:cNvPr>
          <p:cNvSpPr>
            <a:spLocks noGrp="1" noChangeArrowheads="1"/>
          </p:cNvSpPr>
          <p:nvPr>
            <p:ph type="title"/>
          </p:nvPr>
        </p:nvSpPr>
        <p:spPr>
          <a:xfrm>
            <a:off x="481741" y="833139"/>
            <a:ext cx="7772400" cy="762000"/>
          </a:xfrm>
        </p:spPr>
        <p:txBody>
          <a:bodyPr>
            <a:normAutofit fontScale="90000"/>
          </a:bodyPr>
          <a:lstStyle/>
          <a:p>
            <a:pPr>
              <a:buClr>
                <a:srgbClr val="0000FF"/>
              </a:buClr>
              <a:buSzPct val="60000"/>
              <a:buFont typeface="Wingdings" panose="05000000000000000000" pitchFamily="2" charset="2"/>
              <a:buNone/>
            </a:pPr>
            <a:r>
              <a:rPr lang="en-GB" altLang="en-US" dirty="0"/>
              <a:t>TQM: Critical Issue 3</a:t>
            </a:r>
            <a:endParaRPr lang="en-GB" altLang="en-US" sz="3600" dirty="0"/>
          </a:p>
        </p:txBody>
      </p:sp>
      <p:sp>
        <p:nvSpPr>
          <p:cNvPr id="49155" name="Rectangle 3">
            <a:extLst>
              <a:ext uri="{FF2B5EF4-FFF2-40B4-BE49-F238E27FC236}">
                <a16:creationId xmlns:a16="http://schemas.microsoft.com/office/drawing/2014/main" id="{FB41B653-3BA9-4033-BADE-87822AE32A02}"/>
              </a:ext>
            </a:extLst>
          </p:cNvPr>
          <p:cNvSpPr>
            <a:spLocks noGrp="1" noChangeArrowheads="1"/>
          </p:cNvSpPr>
          <p:nvPr>
            <p:ph sz="half" idx="1"/>
          </p:nvPr>
        </p:nvSpPr>
        <p:spPr>
          <a:xfrm>
            <a:off x="481741" y="1766836"/>
            <a:ext cx="10358537" cy="4309899"/>
          </a:xfrm>
        </p:spPr>
        <p:txBody>
          <a:bodyPr/>
          <a:lstStyle/>
          <a:p>
            <a:pPr algn="just">
              <a:lnSpc>
                <a:spcPct val="90000"/>
              </a:lnSpc>
              <a:buFont typeface="Wingdings" panose="05000000000000000000" pitchFamily="2" charset="2"/>
              <a:buNone/>
            </a:pPr>
            <a:r>
              <a:rPr lang="en-GB" altLang="en-US" sz="3000" dirty="0"/>
              <a:t>Co-ordinators of TQM programmes can often appear very patronising to others in the organization:</a:t>
            </a:r>
          </a:p>
          <a:p>
            <a:pPr marL="978217" indent="-457200" algn="just">
              <a:buClr>
                <a:srgbClr val="0000FF"/>
              </a:buClr>
              <a:buFont typeface="Arial" panose="020B0604020202020204" pitchFamily="34" charset="0"/>
              <a:buChar char="•"/>
            </a:pPr>
            <a:r>
              <a:rPr lang="en-GB" altLang="en-US" sz="2800" dirty="0"/>
              <a:t>for example, they often state that the "operators are the real experts in their work and so should be the ones to suggest improvements".</a:t>
            </a:r>
          </a:p>
          <a:p>
            <a:pPr marL="978217" indent="-457200" algn="just">
              <a:buClr>
                <a:srgbClr val="0000FF"/>
              </a:buClr>
              <a:buFont typeface="Arial" panose="020B0604020202020204" pitchFamily="34" charset="0"/>
              <a:buChar char="•"/>
            </a:pPr>
            <a:r>
              <a:rPr lang="en-GB" altLang="en-US" sz="2800" dirty="0"/>
              <a:t>might be the case, but is self-evident to the operators themselves - they may have had years of frustration not having had their voices heard!</a:t>
            </a:r>
            <a:endParaRPr lang="en-GB" altLang="en-US" dirty="0"/>
          </a:p>
        </p:txBody>
      </p:sp>
    </p:spTree>
    <p:extLst>
      <p:ext uri="{BB962C8B-B14F-4D97-AF65-F5344CB8AC3E}">
        <p14:creationId xmlns:p14="http://schemas.microsoft.com/office/powerpoint/2010/main" val="3685832330"/>
      </p:ext>
    </p:extLst>
  </p:cSld>
  <p:clrMapOvr>
    <a:masterClrMapping/>
  </p:clrMapOvr>
  <p:transition>
    <p:split orient="vert" dir="in"/>
  </p:transition>
</p:sld>
</file>

<file path=ppt/slides/slide4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50178" name="Rectangle 2">
            <a:extLst>
              <a:ext uri="{FF2B5EF4-FFF2-40B4-BE49-F238E27FC236}">
                <a16:creationId xmlns:a16="http://schemas.microsoft.com/office/drawing/2014/main" id="{3C8262F0-F1C1-487D-B6BB-552597A8DFF9}"/>
              </a:ext>
            </a:extLst>
          </p:cNvPr>
          <p:cNvSpPr>
            <a:spLocks noGrp="1" noChangeArrowheads="1"/>
          </p:cNvSpPr>
          <p:nvPr>
            <p:ph type="title"/>
          </p:nvPr>
        </p:nvSpPr>
        <p:spPr>
          <a:xfrm>
            <a:off x="682978" y="892956"/>
            <a:ext cx="7772400" cy="800100"/>
          </a:xfrm>
        </p:spPr>
        <p:txBody>
          <a:bodyPr>
            <a:normAutofit fontScale="90000"/>
          </a:bodyPr>
          <a:lstStyle/>
          <a:p>
            <a:pPr>
              <a:buClr>
                <a:srgbClr val="0000FF"/>
              </a:buClr>
              <a:buSzPct val="60000"/>
              <a:buFont typeface="Wingdings" panose="05000000000000000000" pitchFamily="2" charset="2"/>
              <a:buNone/>
            </a:pPr>
            <a:r>
              <a:rPr lang="en-GB" altLang="en-US" dirty="0"/>
              <a:t>TQM: Critical Issue 4</a:t>
            </a:r>
            <a:endParaRPr lang="en-GB" altLang="en-US" sz="3600" dirty="0"/>
          </a:p>
        </p:txBody>
      </p:sp>
      <p:sp>
        <p:nvSpPr>
          <p:cNvPr id="50179" name="Rectangle 3">
            <a:extLst>
              <a:ext uri="{FF2B5EF4-FFF2-40B4-BE49-F238E27FC236}">
                <a16:creationId xmlns:a16="http://schemas.microsoft.com/office/drawing/2014/main" id="{144912B1-0955-4A9A-A3F0-0FEED700935F}"/>
              </a:ext>
            </a:extLst>
          </p:cNvPr>
          <p:cNvSpPr>
            <a:spLocks noGrp="1" noChangeArrowheads="1"/>
          </p:cNvSpPr>
          <p:nvPr>
            <p:ph sz="half" idx="1"/>
          </p:nvPr>
        </p:nvSpPr>
        <p:spPr>
          <a:xfrm>
            <a:off x="682978" y="1830456"/>
            <a:ext cx="10157300" cy="4114800"/>
          </a:xfrm>
        </p:spPr>
        <p:txBody>
          <a:bodyPr/>
          <a:lstStyle/>
          <a:p>
            <a:pPr algn="just">
              <a:lnSpc>
                <a:spcPct val="90000"/>
              </a:lnSpc>
              <a:buFont typeface="Wingdings" panose="05000000000000000000" pitchFamily="2" charset="2"/>
              <a:buNone/>
            </a:pPr>
            <a:r>
              <a:rPr lang="en-GB" altLang="en-US" sz="3000" dirty="0"/>
              <a:t>TQM an umbrella term - its implementation involves the introduction of the various quality improvement - criticisms of these:</a:t>
            </a:r>
            <a:endParaRPr lang="en-GB" altLang="en-US" b="1" dirty="0"/>
          </a:p>
          <a:p>
            <a:pPr marL="1027112" lvl="1" indent="-457200" algn="just">
              <a:lnSpc>
                <a:spcPct val="90000"/>
              </a:lnSpc>
              <a:buClr>
                <a:srgbClr val="0000FF"/>
              </a:buClr>
              <a:buFont typeface="Arial" panose="020B0604020202020204" pitchFamily="34" charset="0"/>
              <a:buChar char="•"/>
            </a:pPr>
            <a:r>
              <a:rPr lang="en-GB" altLang="en-US" sz="2600" dirty="0"/>
              <a:t>quality initiatives are frequently introduced with a veneer of developing customer focus/ increased industrial democracy, but often the motivation is to increase their relative power over workers and trade unions.</a:t>
            </a:r>
          </a:p>
          <a:p>
            <a:pPr marL="914400" lvl="1" indent="-344488" algn="just">
              <a:lnSpc>
                <a:spcPct val="90000"/>
              </a:lnSpc>
              <a:buClr>
                <a:srgbClr val="0000FF"/>
              </a:buClr>
            </a:pPr>
            <a:r>
              <a:rPr lang="en-GB" altLang="en-US" sz="2600" dirty="0"/>
              <a:t>Hence, </a:t>
            </a:r>
            <a:r>
              <a:rPr lang="en-GB" altLang="en-US" sz="2600" i="1" dirty="0"/>
              <a:t>quality</a:t>
            </a:r>
            <a:r>
              <a:rPr lang="en-GB" altLang="en-US" sz="2600" dirty="0"/>
              <a:t> in itself is difficult to argue against, but much (probably valid) scepticism.</a:t>
            </a:r>
          </a:p>
        </p:txBody>
      </p:sp>
    </p:spTree>
    <p:extLst>
      <p:ext uri="{BB962C8B-B14F-4D97-AF65-F5344CB8AC3E}">
        <p14:creationId xmlns:p14="http://schemas.microsoft.com/office/powerpoint/2010/main" val="4203855776"/>
      </p:ext>
    </p:extLst>
  </p:cSld>
  <p:clrMapOvr>
    <a:masterClrMapping/>
  </p:clrMapOvr>
  <p:transition>
    <p:split orient="vert" dir="in"/>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D5557B-96C2-43EC-990F-7D619206986A}"/>
              </a:ext>
            </a:extLst>
          </p:cNvPr>
          <p:cNvSpPr>
            <a:spLocks noGrp="1"/>
          </p:cNvSpPr>
          <p:nvPr>
            <p:ph type="title"/>
          </p:nvPr>
        </p:nvSpPr>
        <p:spPr/>
        <p:txBody>
          <a:bodyPr/>
          <a:lstStyle/>
          <a:p>
            <a:r>
              <a:rPr lang="en-ZW" dirty="0"/>
              <a:t>What is TPM?</a:t>
            </a:r>
          </a:p>
        </p:txBody>
      </p:sp>
      <p:sp>
        <p:nvSpPr>
          <p:cNvPr id="3" name="Content Placeholder 2">
            <a:extLst>
              <a:ext uri="{FF2B5EF4-FFF2-40B4-BE49-F238E27FC236}">
                <a16:creationId xmlns:a16="http://schemas.microsoft.com/office/drawing/2014/main" id="{460FBFEE-7316-40BC-BBF2-02A0D302C43F}"/>
              </a:ext>
            </a:extLst>
          </p:cNvPr>
          <p:cNvSpPr>
            <a:spLocks noGrp="1"/>
          </p:cNvSpPr>
          <p:nvPr>
            <p:ph sz="half" idx="1"/>
          </p:nvPr>
        </p:nvSpPr>
        <p:spPr>
          <a:xfrm>
            <a:off x="838200" y="1825625"/>
            <a:ext cx="10515600" cy="4787210"/>
          </a:xfrm>
        </p:spPr>
        <p:txBody>
          <a:bodyPr>
            <a:normAutofit fontScale="92500" lnSpcReduction="20000"/>
          </a:bodyPr>
          <a:lstStyle/>
          <a:p>
            <a:pPr marL="107950" indent="0" algn="ctr">
              <a:spcBef>
                <a:spcPct val="0"/>
              </a:spcBef>
              <a:spcAft>
                <a:spcPts val="1800"/>
              </a:spcAft>
              <a:buFont typeface="Georgia" panose="02040502050405020303" pitchFamily="18" charset="0"/>
              <a:buNone/>
            </a:pPr>
            <a:r>
              <a:rPr lang="en-US" altLang="en-US" b="1" dirty="0"/>
              <a:t>Total Productive Maintenance (TPM) is a method to achieve maximum equipment effectiveness through employee involvement</a:t>
            </a:r>
          </a:p>
          <a:p>
            <a:pPr marL="107950" indent="0" algn="ctr">
              <a:spcBef>
                <a:spcPct val="0"/>
              </a:spcBef>
              <a:spcAft>
                <a:spcPts val="1800"/>
              </a:spcAft>
              <a:buFont typeface="Georgia" panose="02040502050405020303" pitchFamily="18" charset="0"/>
              <a:buNone/>
            </a:pPr>
            <a:endParaRPr lang="en-US" altLang="en-US" b="1" dirty="0"/>
          </a:p>
          <a:p>
            <a:pPr marL="107950" indent="0" algn="ctr">
              <a:spcBef>
                <a:spcPct val="0"/>
              </a:spcBef>
              <a:spcAft>
                <a:spcPts val="1800"/>
              </a:spcAft>
              <a:buFont typeface="Georgia" panose="02040502050405020303" pitchFamily="18" charset="0"/>
              <a:buNone/>
            </a:pPr>
            <a:endParaRPr lang="en-US" altLang="en-US" b="1" dirty="0"/>
          </a:p>
          <a:p>
            <a:pPr marL="107950" indent="0" algn="ctr">
              <a:spcBef>
                <a:spcPct val="0"/>
              </a:spcBef>
              <a:spcAft>
                <a:spcPts val="1800"/>
              </a:spcAft>
              <a:buFont typeface="Georgia" panose="02040502050405020303" pitchFamily="18" charset="0"/>
              <a:buNone/>
            </a:pPr>
            <a:endParaRPr lang="en-US" altLang="en-US" b="1" dirty="0"/>
          </a:p>
          <a:p>
            <a:pPr marL="107950" indent="0" algn="ctr">
              <a:spcBef>
                <a:spcPct val="0"/>
              </a:spcBef>
              <a:spcAft>
                <a:spcPts val="1800"/>
              </a:spcAft>
              <a:buFont typeface="Georgia" panose="02040502050405020303" pitchFamily="18" charset="0"/>
              <a:buNone/>
            </a:pPr>
            <a:endParaRPr lang="en-US" altLang="en-US" b="1" dirty="0"/>
          </a:p>
          <a:p>
            <a:pPr marL="107950" indent="0" algn="ctr">
              <a:spcBef>
                <a:spcPct val="0"/>
              </a:spcBef>
              <a:spcAft>
                <a:spcPts val="1800"/>
              </a:spcAft>
              <a:buFont typeface="Georgia" panose="02040502050405020303" pitchFamily="18" charset="0"/>
              <a:buNone/>
            </a:pPr>
            <a:endParaRPr lang="en-US" altLang="en-US" b="1" dirty="0"/>
          </a:p>
          <a:p>
            <a:pPr marL="107950" indent="0" algn="ctr">
              <a:spcBef>
                <a:spcPct val="0"/>
              </a:spcBef>
              <a:spcAft>
                <a:spcPts val="1800"/>
              </a:spcAft>
              <a:buFont typeface="Georgia" panose="02040502050405020303" pitchFamily="18" charset="0"/>
              <a:buNone/>
            </a:pPr>
            <a:endParaRPr lang="en-US" altLang="en-US" b="1" dirty="0"/>
          </a:p>
          <a:p>
            <a:pPr marL="107950" indent="0" algn="ctr">
              <a:spcBef>
                <a:spcPct val="0"/>
              </a:spcBef>
              <a:spcAft>
                <a:spcPts val="1800"/>
              </a:spcAft>
              <a:buFont typeface="Georgia" panose="02040502050405020303" pitchFamily="18" charset="0"/>
              <a:buNone/>
            </a:pPr>
            <a:endParaRPr lang="en-US" altLang="en-US" b="1" dirty="0"/>
          </a:p>
          <a:p>
            <a:pPr marL="107950" indent="0" algn="ctr">
              <a:spcBef>
                <a:spcPct val="0"/>
              </a:spcBef>
              <a:spcAft>
                <a:spcPts val="1800"/>
              </a:spcAft>
              <a:buFont typeface="Georgia" panose="02040502050405020303" pitchFamily="18" charset="0"/>
              <a:buNone/>
            </a:pPr>
            <a:endParaRPr lang="en-US" altLang="en-US" b="1" dirty="0"/>
          </a:p>
          <a:p>
            <a:pPr marL="107950" indent="0" algn="ctr">
              <a:spcBef>
                <a:spcPct val="0"/>
              </a:spcBef>
              <a:spcAft>
                <a:spcPts val="1800"/>
              </a:spcAft>
              <a:buFont typeface="Georgia" panose="02040502050405020303" pitchFamily="18" charset="0"/>
              <a:buNone/>
            </a:pPr>
            <a:r>
              <a:rPr lang="en-US" altLang="en-US" b="1" dirty="0"/>
              <a:t>Management + Operators + Maintenance</a:t>
            </a:r>
          </a:p>
          <a:p>
            <a:endParaRPr lang="en-ZW" dirty="0"/>
          </a:p>
        </p:txBody>
      </p:sp>
      <p:pic>
        <p:nvPicPr>
          <p:cNvPr id="5" name="Picture 2" descr="http://newwebdesign.com/images/website%20maintenance.png">
            <a:extLst>
              <a:ext uri="{FF2B5EF4-FFF2-40B4-BE49-F238E27FC236}">
                <a16:creationId xmlns:a16="http://schemas.microsoft.com/office/drawing/2014/main" id="{A772383C-3A61-4FF0-AAF9-966FE135DFE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183064" y="2820988"/>
            <a:ext cx="3665537" cy="2686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473188698"/>
      </p:ext>
    </p:extLst>
  </p:cSld>
  <p:clrMapOvr>
    <a:masterClrMapping/>
  </p:clrMapOvr>
  <p:transition>
    <p:split orient="vert" dir="in"/>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5">
            <a:extLst>
              <a:ext uri="{FF2B5EF4-FFF2-40B4-BE49-F238E27FC236}">
                <a16:creationId xmlns:a16="http://schemas.microsoft.com/office/drawing/2014/main" id="{1EEC6C1A-FD21-4B57-8159-A0CEB413447C}"/>
              </a:ext>
            </a:extLst>
          </p:cNvPr>
          <p:cNvPicPr>
            <a:picLocks noChangeAspect="1"/>
          </p:cNvPicPr>
          <p:nvPr/>
        </p:nvPicPr>
        <p:blipFill>
          <a:blip r:embed="rId2">
            <a:lum bright="70000" contrast="-70000"/>
            <a:extLst>
              <a:ext uri="{28A0092B-C50C-407E-A947-70E740481C1C}">
                <a14:useLocalDpi xmlns:a14="http://schemas.microsoft.com/office/drawing/2010/main" val="0"/>
              </a:ext>
            </a:extLst>
          </a:blip>
          <a:srcRect/>
          <a:stretch>
            <a:fillRect/>
          </a:stretch>
        </p:blipFill>
        <p:spPr bwMode="auto">
          <a:xfrm>
            <a:off x="2817675" y="1707461"/>
            <a:ext cx="3752434" cy="37524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a:extLst>
              <a:ext uri="{FF2B5EF4-FFF2-40B4-BE49-F238E27FC236}">
                <a16:creationId xmlns:a16="http://schemas.microsoft.com/office/drawing/2014/main" id="{F9AE7A79-7D8E-4FCF-831B-DE24AB151A32}"/>
              </a:ext>
            </a:extLst>
          </p:cNvPr>
          <p:cNvSpPr>
            <a:spLocks noGrp="1"/>
          </p:cNvSpPr>
          <p:nvPr>
            <p:ph type="title"/>
          </p:nvPr>
        </p:nvSpPr>
        <p:spPr/>
        <p:txBody>
          <a:bodyPr/>
          <a:lstStyle/>
          <a:p>
            <a:r>
              <a:rPr lang="en-ZW" dirty="0"/>
              <a:t>What TPM is not?</a:t>
            </a:r>
          </a:p>
        </p:txBody>
      </p:sp>
      <p:sp>
        <p:nvSpPr>
          <p:cNvPr id="3" name="Content Placeholder 2">
            <a:extLst>
              <a:ext uri="{FF2B5EF4-FFF2-40B4-BE49-F238E27FC236}">
                <a16:creationId xmlns:a16="http://schemas.microsoft.com/office/drawing/2014/main" id="{6D83084B-8428-4DA3-B297-E28F3776520C}"/>
              </a:ext>
            </a:extLst>
          </p:cNvPr>
          <p:cNvSpPr>
            <a:spLocks noGrp="1"/>
          </p:cNvSpPr>
          <p:nvPr>
            <p:ph sz="half" idx="1"/>
          </p:nvPr>
        </p:nvSpPr>
        <p:spPr>
          <a:xfrm>
            <a:off x="838200" y="2279373"/>
            <a:ext cx="9875520" cy="3897589"/>
          </a:xfrm>
        </p:spPr>
        <p:txBody>
          <a:bodyPr>
            <a:normAutofit/>
          </a:bodyPr>
          <a:lstStyle/>
          <a:p>
            <a:pPr algn="just">
              <a:spcBef>
                <a:spcPct val="0"/>
              </a:spcBef>
              <a:spcAft>
                <a:spcPts val="2400"/>
              </a:spcAft>
            </a:pPr>
            <a:r>
              <a:rPr lang="en-US" altLang="en-US" dirty="0"/>
              <a:t>A maintenance department program</a:t>
            </a:r>
          </a:p>
          <a:p>
            <a:pPr algn="just">
              <a:spcBef>
                <a:spcPct val="0"/>
              </a:spcBef>
              <a:spcAft>
                <a:spcPts val="2400"/>
              </a:spcAft>
            </a:pPr>
            <a:r>
              <a:rPr lang="en-US" altLang="en-US" dirty="0"/>
              <a:t>Just a workshop or kaizen event</a:t>
            </a:r>
          </a:p>
          <a:p>
            <a:pPr algn="just">
              <a:spcBef>
                <a:spcPct val="0"/>
              </a:spcBef>
              <a:spcAft>
                <a:spcPts val="2400"/>
              </a:spcAft>
            </a:pPr>
            <a:r>
              <a:rPr lang="en-US" altLang="en-US" dirty="0"/>
              <a:t>A way to eliminate skilled trades (maintenance staff, technicians, etc.)</a:t>
            </a:r>
          </a:p>
          <a:p>
            <a:pPr algn="just">
              <a:spcBef>
                <a:spcPct val="0"/>
              </a:spcBef>
              <a:spcAft>
                <a:spcPts val="2400"/>
              </a:spcAft>
            </a:pPr>
            <a:r>
              <a:rPr lang="en-US" altLang="en-US" dirty="0"/>
              <a:t>Making operators and office staff into skilled tradesman</a:t>
            </a:r>
          </a:p>
          <a:p>
            <a:endParaRPr lang="en-ZW" dirty="0"/>
          </a:p>
        </p:txBody>
      </p:sp>
    </p:spTree>
    <p:extLst>
      <p:ext uri="{BB962C8B-B14F-4D97-AF65-F5344CB8AC3E}">
        <p14:creationId xmlns:p14="http://schemas.microsoft.com/office/powerpoint/2010/main" val="1482423882"/>
      </p:ext>
    </p:extLst>
  </p:cSld>
  <p:clrMapOvr>
    <a:masterClrMapping/>
  </p:clrMapOvr>
  <p:transition>
    <p:split orient="vert" dir="in"/>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CA1F30-4A00-4B6F-ADE2-19A1427DF5A9}"/>
              </a:ext>
            </a:extLst>
          </p:cNvPr>
          <p:cNvSpPr>
            <a:spLocks noGrp="1"/>
          </p:cNvSpPr>
          <p:nvPr>
            <p:ph type="title"/>
          </p:nvPr>
        </p:nvSpPr>
        <p:spPr/>
        <p:txBody>
          <a:bodyPr/>
          <a:lstStyle/>
          <a:p>
            <a:r>
              <a:rPr lang="en-ZW" dirty="0"/>
              <a:t>Introduction to OEE</a:t>
            </a:r>
          </a:p>
        </p:txBody>
      </p:sp>
      <p:sp>
        <p:nvSpPr>
          <p:cNvPr id="3" name="Content Placeholder 2">
            <a:extLst>
              <a:ext uri="{FF2B5EF4-FFF2-40B4-BE49-F238E27FC236}">
                <a16:creationId xmlns:a16="http://schemas.microsoft.com/office/drawing/2014/main" id="{8503F50F-400C-4E88-ACF2-99B79525F48C}"/>
              </a:ext>
            </a:extLst>
          </p:cNvPr>
          <p:cNvSpPr>
            <a:spLocks noGrp="1"/>
          </p:cNvSpPr>
          <p:nvPr>
            <p:ph sz="half" idx="1"/>
          </p:nvPr>
        </p:nvSpPr>
        <p:spPr>
          <a:xfrm>
            <a:off x="838200" y="1825625"/>
            <a:ext cx="10515600" cy="4351338"/>
          </a:xfrm>
        </p:spPr>
        <p:txBody>
          <a:bodyPr>
            <a:normAutofit/>
          </a:bodyPr>
          <a:lstStyle/>
          <a:p>
            <a:pPr algn="just">
              <a:spcBef>
                <a:spcPct val="0"/>
              </a:spcBef>
              <a:spcAft>
                <a:spcPts val="1800"/>
              </a:spcAft>
            </a:pPr>
            <a:r>
              <a:rPr lang="en-US" altLang="en-US" b="1" dirty="0"/>
              <a:t>OEE (Overall Equipment Effectiveness) </a:t>
            </a:r>
            <a:r>
              <a:rPr lang="en-US" altLang="en-US" dirty="0"/>
              <a:t>is a metric that identifies the percentage of planned production time that is truly productive</a:t>
            </a:r>
          </a:p>
          <a:p>
            <a:pPr algn="just">
              <a:spcBef>
                <a:spcPct val="0"/>
              </a:spcBef>
              <a:spcAft>
                <a:spcPts val="1800"/>
              </a:spcAft>
            </a:pPr>
            <a:r>
              <a:rPr lang="en-US" altLang="en-US" dirty="0"/>
              <a:t>How to understand OEE score?</a:t>
            </a:r>
          </a:p>
          <a:p>
            <a:pPr lvl="1" algn="just">
              <a:spcBef>
                <a:spcPct val="0"/>
              </a:spcBef>
            </a:pPr>
            <a:r>
              <a:rPr lang="en-US" altLang="en-US" dirty="0"/>
              <a:t>An OEE score of 100% is perfect production</a:t>
            </a:r>
          </a:p>
          <a:p>
            <a:pPr lvl="1" algn="just">
              <a:spcBef>
                <a:spcPct val="0"/>
              </a:spcBef>
            </a:pPr>
            <a:r>
              <a:rPr lang="en-US" altLang="en-US" dirty="0"/>
              <a:t>An OEE score of 85% is world class for discrete manufacturers</a:t>
            </a:r>
          </a:p>
          <a:p>
            <a:pPr lvl="1" algn="just">
              <a:spcBef>
                <a:spcPct val="0"/>
              </a:spcBef>
            </a:pPr>
            <a:r>
              <a:rPr lang="en-US" altLang="en-US" dirty="0"/>
              <a:t>An OEE score of 60% is fairly typical for discrete manufacturers</a:t>
            </a:r>
          </a:p>
          <a:p>
            <a:pPr lvl="1" algn="just">
              <a:spcBef>
                <a:spcPct val="0"/>
              </a:spcBef>
            </a:pPr>
            <a:r>
              <a:rPr lang="en-US" altLang="en-US" dirty="0"/>
              <a:t>An OEE score of 40% is not uncommon for manufacturers without TPM and/or lean programs</a:t>
            </a:r>
          </a:p>
          <a:p>
            <a:endParaRPr lang="en-ZW" dirty="0"/>
          </a:p>
        </p:txBody>
      </p:sp>
      <p:sp>
        <p:nvSpPr>
          <p:cNvPr id="5" name="Rounded Rectangle 3">
            <a:extLst>
              <a:ext uri="{FF2B5EF4-FFF2-40B4-BE49-F238E27FC236}">
                <a16:creationId xmlns:a16="http://schemas.microsoft.com/office/drawing/2014/main" id="{E9830EA8-642A-4128-B22A-1D05C83E92FE}"/>
              </a:ext>
            </a:extLst>
          </p:cNvPr>
          <p:cNvSpPr/>
          <p:nvPr/>
        </p:nvSpPr>
        <p:spPr>
          <a:xfrm>
            <a:off x="4095045" y="5752644"/>
            <a:ext cx="6019800" cy="609600"/>
          </a:xfrm>
          <a:prstGeom prst="roundRect">
            <a:avLst/>
          </a:prstGeom>
          <a:solidFill>
            <a:schemeClr val="tx1">
              <a:lumMod val="50000"/>
              <a:lumOff val="50000"/>
            </a:schemeClr>
          </a:solidFill>
          <a:ln>
            <a:solidFill>
              <a:srgbClr val="000000"/>
            </a:solidFill>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2000" b="1" i="1" dirty="0">
                <a:effectLst>
                  <a:outerShdw blurRad="38100" dist="38100" dir="2700000" algn="tl">
                    <a:srgbClr val="000000">
                      <a:alpha val="43137"/>
                    </a:srgbClr>
                  </a:outerShdw>
                </a:effectLst>
                <a:cs typeface="Arial" pitchFamily="34" charset="0"/>
              </a:rPr>
              <a:t>What is your organization’s OEE score?</a:t>
            </a:r>
          </a:p>
        </p:txBody>
      </p:sp>
    </p:spTree>
    <p:extLst>
      <p:ext uri="{BB962C8B-B14F-4D97-AF65-F5344CB8AC3E}">
        <p14:creationId xmlns:p14="http://schemas.microsoft.com/office/powerpoint/2010/main" val="2860064974"/>
      </p:ext>
    </p:extLst>
  </p:cSld>
  <p:clrMapOvr>
    <a:masterClrMapping/>
  </p:clrMapOvr>
  <p:transition>
    <p:split orient="vert" dir="in"/>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62733E-DA65-440C-9D3E-A957B99E5242}"/>
              </a:ext>
            </a:extLst>
          </p:cNvPr>
          <p:cNvSpPr>
            <a:spLocks noGrp="1"/>
          </p:cNvSpPr>
          <p:nvPr>
            <p:ph type="title"/>
          </p:nvPr>
        </p:nvSpPr>
        <p:spPr/>
        <p:txBody>
          <a:bodyPr/>
          <a:lstStyle/>
          <a:p>
            <a:r>
              <a:rPr lang="en-ZW" b="1" dirty="0"/>
              <a:t>World Class OEE</a:t>
            </a:r>
          </a:p>
        </p:txBody>
      </p:sp>
      <p:sp>
        <p:nvSpPr>
          <p:cNvPr id="6" name="Content Placeholder 5">
            <a:extLst>
              <a:ext uri="{FF2B5EF4-FFF2-40B4-BE49-F238E27FC236}">
                <a16:creationId xmlns:a16="http://schemas.microsoft.com/office/drawing/2014/main" id="{96828370-A8DE-4F54-8B8E-DBD3F0440E9E}"/>
              </a:ext>
            </a:extLst>
          </p:cNvPr>
          <p:cNvSpPr>
            <a:spLocks noGrp="1"/>
          </p:cNvSpPr>
          <p:nvPr>
            <p:ph sz="half" idx="1"/>
          </p:nvPr>
        </p:nvSpPr>
        <p:spPr>
          <a:xfrm>
            <a:off x="838200" y="1825625"/>
            <a:ext cx="10515600" cy="4351338"/>
          </a:xfrm>
        </p:spPr>
        <p:txBody>
          <a:bodyPr>
            <a:normAutofit/>
          </a:bodyPr>
          <a:lstStyle/>
          <a:p>
            <a:pPr>
              <a:spcBef>
                <a:spcPct val="0"/>
              </a:spcBef>
            </a:pPr>
            <a:r>
              <a:rPr lang="en-US" altLang="en-US" dirty="0"/>
              <a:t>“World class” OEE is a standard which is used for comparison or benchmarking</a:t>
            </a:r>
          </a:p>
          <a:p>
            <a:pPr marL="0" indent="0">
              <a:spcBef>
                <a:spcPct val="0"/>
              </a:spcBef>
              <a:buNone/>
            </a:pPr>
            <a:r>
              <a:rPr lang="en-US" altLang="en-US" b="1" i="1" dirty="0">
                <a:solidFill>
                  <a:srgbClr val="800000"/>
                </a:solidFill>
              </a:rPr>
              <a:t>For discrete manufacturing industry:</a:t>
            </a:r>
          </a:p>
          <a:p>
            <a:pPr marL="0" indent="0">
              <a:spcBef>
                <a:spcPct val="0"/>
              </a:spcBef>
              <a:buNone/>
            </a:pPr>
            <a:endParaRPr lang="en-US" altLang="en-US" dirty="0"/>
          </a:p>
          <a:p>
            <a:pPr>
              <a:spcBef>
                <a:spcPct val="0"/>
              </a:spcBef>
            </a:pPr>
            <a:endParaRPr lang="en-US" altLang="en-US" dirty="0"/>
          </a:p>
          <a:p>
            <a:pPr>
              <a:spcBef>
                <a:spcPct val="0"/>
              </a:spcBef>
            </a:pPr>
            <a:endParaRPr lang="en-US" altLang="en-US" dirty="0"/>
          </a:p>
          <a:p>
            <a:pPr>
              <a:spcBef>
                <a:spcPct val="0"/>
              </a:spcBef>
            </a:pPr>
            <a:endParaRPr lang="en-US" altLang="en-US" dirty="0"/>
          </a:p>
          <a:p>
            <a:pPr>
              <a:spcBef>
                <a:spcPct val="0"/>
              </a:spcBef>
            </a:pPr>
            <a:endParaRPr lang="en-US" altLang="en-US" dirty="0"/>
          </a:p>
          <a:p>
            <a:pPr>
              <a:spcBef>
                <a:spcPct val="0"/>
              </a:spcBef>
            </a:pPr>
            <a:endParaRPr lang="en-US" altLang="en-US" dirty="0"/>
          </a:p>
          <a:p>
            <a:pPr>
              <a:spcBef>
                <a:spcPct val="0"/>
              </a:spcBef>
            </a:pPr>
            <a:endParaRPr lang="en-US" altLang="en-US" dirty="0"/>
          </a:p>
          <a:p>
            <a:pPr>
              <a:spcBef>
                <a:spcPct val="0"/>
              </a:spcBef>
            </a:pPr>
            <a:endParaRPr lang="en-US" altLang="en-US" dirty="0"/>
          </a:p>
          <a:p>
            <a:pPr>
              <a:spcBef>
                <a:spcPct val="0"/>
              </a:spcBef>
            </a:pPr>
            <a:endParaRPr lang="en-US" altLang="en-US" dirty="0"/>
          </a:p>
          <a:p>
            <a:pPr>
              <a:spcBef>
                <a:spcPct val="0"/>
              </a:spcBef>
            </a:pPr>
            <a:endParaRPr lang="en-US" altLang="en-US" dirty="0"/>
          </a:p>
          <a:p>
            <a:pPr>
              <a:spcBef>
                <a:spcPct val="0"/>
              </a:spcBef>
            </a:pPr>
            <a:r>
              <a:rPr lang="en-US" altLang="en-US" dirty="0"/>
              <a:t>It should be cautioned that the “world class” OEE standard may not be applicable to all types of industries</a:t>
            </a:r>
          </a:p>
        </p:txBody>
      </p:sp>
      <p:pic>
        <p:nvPicPr>
          <p:cNvPr id="7" name="Picture 6">
            <a:extLst>
              <a:ext uri="{FF2B5EF4-FFF2-40B4-BE49-F238E27FC236}">
                <a16:creationId xmlns:a16="http://schemas.microsoft.com/office/drawing/2014/main" id="{8FD5D72E-6C5A-4F34-BB87-7A65956259AA}"/>
              </a:ext>
            </a:extLst>
          </p:cNvPr>
          <p:cNvPicPr>
            <a:picLocks noChangeAspect="1"/>
          </p:cNvPicPr>
          <p:nvPr/>
        </p:nvPicPr>
        <p:blipFill>
          <a:blip r:embed="rId2"/>
          <a:stretch>
            <a:fillRect/>
          </a:stretch>
        </p:blipFill>
        <p:spPr>
          <a:xfrm>
            <a:off x="838200" y="2745409"/>
            <a:ext cx="7358510" cy="2511770"/>
          </a:xfrm>
          <a:prstGeom prst="rect">
            <a:avLst/>
          </a:prstGeom>
        </p:spPr>
      </p:pic>
    </p:spTree>
    <p:extLst>
      <p:ext uri="{BB962C8B-B14F-4D97-AF65-F5344CB8AC3E}">
        <p14:creationId xmlns:p14="http://schemas.microsoft.com/office/powerpoint/2010/main" val="3742052780"/>
      </p:ext>
    </p:extLst>
  </p:cSld>
  <p:clrMapOvr>
    <a:masterClrMapping/>
  </p:clrMapOvr>
  <p:transition>
    <p:split orient="vert" dir="in"/>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D51A0D-814B-4DAA-862C-B32D83DAF7B0}"/>
              </a:ext>
            </a:extLst>
          </p:cNvPr>
          <p:cNvSpPr>
            <a:spLocks noGrp="1"/>
          </p:cNvSpPr>
          <p:nvPr>
            <p:ph type="title"/>
          </p:nvPr>
        </p:nvSpPr>
        <p:spPr>
          <a:xfrm>
            <a:off x="1056595" y="113571"/>
            <a:ext cx="10058400" cy="1609344"/>
          </a:xfrm>
        </p:spPr>
        <p:txBody>
          <a:bodyPr/>
          <a:lstStyle/>
          <a:p>
            <a:r>
              <a:rPr lang="en-US" altLang="en-US" b="1" dirty="0"/>
              <a:t>3 Key Components of OEE</a:t>
            </a:r>
            <a:endParaRPr lang="en-ZW" b="1" dirty="0"/>
          </a:p>
        </p:txBody>
      </p:sp>
      <p:graphicFrame>
        <p:nvGraphicFramePr>
          <p:cNvPr id="5" name="Table 4">
            <a:extLst>
              <a:ext uri="{FF2B5EF4-FFF2-40B4-BE49-F238E27FC236}">
                <a16:creationId xmlns:a16="http://schemas.microsoft.com/office/drawing/2014/main" id="{3BF76882-6701-4940-BC81-B43B42F0D856}"/>
              </a:ext>
            </a:extLst>
          </p:cNvPr>
          <p:cNvGraphicFramePr>
            <a:graphicFrameLocks noGrp="1"/>
          </p:cNvGraphicFramePr>
          <p:nvPr>
            <p:extLst>
              <p:ext uri="{D42A27DB-BD31-4B8C-83A1-F6EECF244321}">
                <p14:modId xmlns:p14="http://schemas.microsoft.com/office/powerpoint/2010/main" val="1870226296"/>
              </p:ext>
            </p:extLst>
          </p:nvPr>
        </p:nvGraphicFramePr>
        <p:xfrm>
          <a:off x="1905000" y="1431236"/>
          <a:ext cx="8382000" cy="4965852"/>
        </p:xfrm>
        <a:graphic>
          <a:graphicData uri="http://schemas.openxmlformats.org/drawingml/2006/table">
            <a:tbl>
              <a:tblPr firstRow="1" bandRow="1">
                <a:tableStyleId>{5C22544A-7EE6-4342-B048-85BDC9FD1C3A}</a:tableStyleId>
              </a:tblPr>
              <a:tblGrid>
                <a:gridCol w="1676400">
                  <a:extLst>
                    <a:ext uri="{9D8B030D-6E8A-4147-A177-3AD203B41FA5}">
                      <a16:colId xmlns:a16="http://schemas.microsoft.com/office/drawing/2014/main" val="20000"/>
                    </a:ext>
                  </a:extLst>
                </a:gridCol>
                <a:gridCol w="1905000">
                  <a:extLst>
                    <a:ext uri="{9D8B030D-6E8A-4147-A177-3AD203B41FA5}">
                      <a16:colId xmlns:a16="http://schemas.microsoft.com/office/drawing/2014/main" val="20001"/>
                    </a:ext>
                  </a:extLst>
                </a:gridCol>
                <a:gridCol w="4800600">
                  <a:extLst>
                    <a:ext uri="{9D8B030D-6E8A-4147-A177-3AD203B41FA5}">
                      <a16:colId xmlns:a16="http://schemas.microsoft.com/office/drawing/2014/main" val="20002"/>
                    </a:ext>
                  </a:extLst>
                </a:gridCol>
              </a:tblGrid>
              <a:tr h="521730">
                <a:tc>
                  <a:txBody>
                    <a:bodyPr/>
                    <a:lstStyle/>
                    <a:p>
                      <a:pPr algn="ctr"/>
                      <a:r>
                        <a:rPr lang="en-US" sz="1800" dirty="0"/>
                        <a:t>Component</a:t>
                      </a:r>
                      <a:endParaRPr lang="en-US" sz="1800" dirty="0">
                        <a:latin typeface="Arial" pitchFamily="34" charset="0"/>
                        <a:cs typeface="Arial" pitchFamily="34" charset="0"/>
                      </a:endParaRPr>
                    </a:p>
                  </a:txBody>
                  <a:tcPr anchor="ctr">
                    <a:solidFill>
                      <a:schemeClr val="tx2"/>
                    </a:solidFill>
                  </a:tcPr>
                </a:tc>
                <a:tc>
                  <a:txBody>
                    <a:bodyPr/>
                    <a:lstStyle/>
                    <a:p>
                      <a:pPr algn="ctr"/>
                      <a:r>
                        <a:rPr lang="en-US" sz="1800" dirty="0"/>
                        <a:t>TPM Goal</a:t>
                      </a:r>
                      <a:endParaRPr lang="en-US" sz="1800" dirty="0">
                        <a:latin typeface="Arial" pitchFamily="34" charset="0"/>
                        <a:cs typeface="Arial" pitchFamily="34" charset="0"/>
                      </a:endParaRPr>
                    </a:p>
                  </a:txBody>
                  <a:tcPr anchor="ctr">
                    <a:solidFill>
                      <a:schemeClr val="tx2"/>
                    </a:solidFill>
                  </a:tcPr>
                </a:tc>
                <a:tc>
                  <a:txBody>
                    <a:bodyPr/>
                    <a:lstStyle/>
                    <a:p>
                      <a:pPr algn="ctr"/>
                      <a:r>
                        <a:rPr lang="en-US" sz="1800" dirty="0"/>
                        <a:t>Type of Productivity Loss</a:t>
                      </a:r>
                      <a:endParaRPr lang="en-US" sz="1800" dirty="0">
                        <a:latin typeface="Arial" pitchFamily="34" charset="0"/>
                        <a:cs typeface="Arial" pitchFamily="34" charset="0"/>
                      </a:endParaRPr>
                    </a:p>
                  </a:txBody>
                  <a:tcPr anchor="ctr">
                    <a:solidFill>
                      <a:schemeClr val="tx2"/>
                    </a:solidFill>
                  </a:tcPr>
                </a:tc>
                <a:extLst>
                  <a:ext uri="{0D108BD9-81ED-4DB2-BD59-A6C34878D82A}">
                    <a16:rowId xmlns:a16="http://schemas.microsoft.com/office/drawing/2014/main" val="10000"/>
                  </a:ext>
                </a:extLst>
              </a:tr>
              <a:tr h="1159641">
                <a:tc>
                  <a:txBody>
                    <a:bodyPr/>
                    <a:lstStyle/>
                    <a:p>
                      <a:pPr algn="ctr"/>
                      <a:r>
                        <a:rPr lang="en-US" sz="1800" b="1" dirty="0"/>
                        <a:t>Availability</a:t>
                      </a:r>
                      <a:endParaRPr lang="en-US" sz="1800" b="1" dirty="0">
                        <a:latin typeface="Arial" pitchFamily="34" charset="0"/>
                        <a:cs typeface="Arial" pitchFamily="34" charset="0"/>
                      </a:endParaRPr>
                    </a:p>
                  </a:txBody>
                  <a:tcPr anchor="ctr"/>
                </a:tc>
                <a:tc>
                  <a:txBody>
                    <a:bodyPr/>
                    <a:lstStyle/>
                    <a:p>
                      <a:pPr algn="ctr"/>
                      <a:r>
                        <a:rPr lang="en-US" sz="1600" dirty="0"/>
                        <a:t>No Breakdowns</a:t>
                      </a:r>
                      <a:endParaRPr lang="en-US" sz="1600" dirty="0">
                        <a:latin typeface="Arial" pitchFamily="34" charset="0"/>
                        <a:cs typeface="Arial" pitchFamily="34" charset="0"/>
                      </a:endParaRPr>
                    </a:p>
                  </a:txBody>
                  <a:tcPr anchor="ctr"/>
                </a:tc>
                <a:tc>
                  <a:txBody>
                    <a:bodyPr/>
                    <a:lstStyle/>
                    <a:p>
                      <a:r>
                        <a:rPr lang="en-US" sz="1600" dirty="0"/>
                        <a:t>Availability takes into account Downtime Loss, which includes all events that stop planned production for an appreciable length of time (typically several minutes or longer)</a:t>
                      </a:r>
                      <a:endParaRPr lang="en-US" sz="1600" dirty="0">
                        <a:latin typeface="Arial" pitchFamily="34" charset="0"/>
                        <a:cs typeface="Arial" pitchFamily="34" charset="0"/>
                      </a:endParaRPr>
                    </a:p>
                  </a:txBody>
                  <a:tcPr anchor="ctr"/>
                </a:tc>
                <a:extLst>
                  <a:ext uri="{0D108BD9-81ED-4DB2-BD59-A6C34878D82A}">
                    <a16:rowId xmlns:a16="http://schemas.microsoft.com/office/drawing/2014/main" val="10001"/>
                  </a:ext>
                </a:extLst>
              </a:tr>
              <a:tr h="1159641">
                <a:tc>
                  <a:txBody>
                    <a:bodyPr/>
                    <a:lstStyle/>
                    <a:p>
                      <a:pPr algn="ctr"/>
                      <a:r>
                        <a:rPr lang="en-US" sz="1800" b="1" dirty="0"/>
                        <a:t>Performance</a:t>
                      </a:r>
                      <a:endParaRPr lang="en-US" sz="1800" b="1" dirty="0">
                        <a:latin typeface="Arial" pitchFamily="34" charset="0"/>
                        <a:cs typeface="Arial" pitchFamily="34" charset="0"/>
                      </a:endParaRPr>
                    </a:p>
                  </a:txBody>
                  <a:tcPr anchor="ctr"/>
                </a:tc>
                <a:tc>
                  <a:txBody>
                    <a:bodyPr/>
                    <a:lstStyle/>
                    <a:p>
                      <a:pPr algn="ctr"/>
                      <a:r>
                        <a:rPr lang="en-US" sz="1600" dirty="0"/>
                        <a:t>No Small Stops or Slow Running</a:t>
                      </a:r>
                      <a:endParaRPr lang="en-US" sz="1600" dirty="0">
                        <a:latin typeface="Arial" pitchFamily="34" charset="0"/>
                        <a:cs typeface="Arial" pitchFamily="34" charset="0"/>
                      </a:endParaRPr>
                    </a:p>
                  </a:txBody>
                  <a:tcPr anchor="ctr"/>
                </a:tc>
                <a:tc>
                  <a:txBody>
                    <a:bodyPr/>
                    <a:lstStyle/>
                    <a:p>
                      <a:r>
                        <a:rPr lang="en-US" sz="1600" dirty="0"/>
                        <a:t>Performance takes into account Speed Loss, which includes all factors that cause production to operate at less than the maximum possible speed when running</a:t>
                      </a:r>
                      <a:endParaRPr lang="en-US" sz="1600" dirty="0">
                        <a:latin typeface="Arial" pitchFamily="34" charset="0"/>
                        <a:cs typeface="Arial" pitchFamily="34" charset="0"/>
                      </a:endParaRPr>
                    </a:p>
                  </a:txBody>
                  <a:tcPr anchor="ctr"/>
                </a:tc>
                <a:extLst>
                  <a:ext uri="{0D108BD9-81ED-4DB2-BD59-A6C34878D82A}">
                    <a16:rowId xmlns:a16="http://schemas.microsoft.com/office/drawing/2014/main" val="10002"/>
                  </a:ext>
                </a:extLst>
              </a:tr>
              <a:tr h="1159641">
                <a:tc>
                  <a:txBody>
                    <a:bodyPr/>
                    <a:lstStyle/>
                    <a:p>
                      <a:pPr algn="ctr"/>
                      <a:r>
                        <a:rPr lang="en-US" sz="1800" b="1" dirty="0"/>
                        <a:t>Quality</a:t>
                      </a:r>
                      <a:endParaRPr lang="en-US" sz="1800" b="1" dirty="0">
                        <a:latin typeface="Arial" pitchFamily="34" charset="0"/>
                        <a:cs typeface="Arial" pitchFamily="34" charset="0"/>
                      </a:endParaRPr>
                    </a:p>
                  </a:txBody>
                  <a:tcPr anchor="ctr"/>
                </a:tc>
                <a:tc>
                  <a:txBody>
                    <a:bodyPr/>
                    <a:lstStyle/>
                    <a:p>
                      <a:pPr algn="ctr"/>
                      <a:r>
                        <a:rPr lang="en-US" sz="1600" dirty="0"/>
                        <a:t>No Defects</a:t>
                      </a:r>
                      <a:endParaRPr lang="en-US" sz="1600" dirty="0">
                        <a:latin typeface="Arial" pitchFamily="34" charset="0"/>
                        <a:cs typeface="Arial" pitchFamily="34" charset="0"/>
                      </a:endParaRPr>
                    </a:p>
                  </a:txBody>
                  <a:tcPr anchor="ctr"/>
                </a:tc>
                <a:tc>
                  <a:txBody>
                    <a:bodyPr/>
                    <a:lstStyle/>
                    <a:p>
                      <a:r>
                        <a:rPr lang="en-US" sz="1600" dirty="0"/>
                        <a:t>Quality takes into account Quality Loss, which factors out manufactured pieces that do not meet quality standards, including pieces that require rework</a:t>
                      </a:r>
                      <a:endParaRPr lang="en-US" sz="1600" dirty="0">
                        <a:latin typeface="Arial" pitchFamily="34" charset="0"/>
                        <a:cs typeface="Arial" pitchFamily="34" charset="0"/>
                      </a:endParaRPr>
                    </a:p>
                  </a:txBody>
                  <a:tcPr anchor="ctr"/>
                </a:tc>
                <a:extLst>
                  <a:ext uri="{0D108BD9-81ED-4DB2-BD59-A6C34878D82A}">
                    <a16:rowId xmlns:a16="http://schemas.microsoft.com/office/drawing/2014/main" val="10003"/>
                  </a:ext>
                </a:extLst>
              </a:tr>
              <a:tr h="965199">
                <a:tc>
                  <a:txBody>
                    <a:bodyPr/>
                    <a:lstStyle/>
                    <a:p>
                      <a:pPr algn="ctr"/>
                      <a:r>
                        <a:rPr lang="en-US" sz="1800" b="1" dirty="0">
                          <a:effectLst/>
                        </a:rPr>
                        <a:t>OEE</a:t>
                      </a:r>
                      <a:endParaRPr lang="en-US" sz="1800" b="1" dirty="0">
                        <a:solidFill>
                          <a:srgbClr val="0066FF"/>
                        </a:solidFill>
                        <a:effectLst/>
                        <a:latin typeface="Arial" pitchFamily="34" charset="0"/>
                        <a:cs typeface="Arial" pitchFamily="34" charset="0"/>
                      </a:endParaRPr>
                    </a:p>
                  </a:txBody>
                  <a:tcPr anchor="ctr"/>
                </a:tc>
                <a:tc>
                  <a:txBody>
                    <a:bodyPr/>
                    <a:lstStyle/>
                    <a:p>
                      <a:pPr algn="ctr"/>
                      <a:r>
                        <a:rPr lang="en-US" sz="1600" dirty="0">
                          <a:effectLst/>
                        </a:rPr>
                        <a:t>Perfect Production</a:t>
                      </a:r>
                      <a:endParaRPr lang="en-US" sz="1600" dirty="0">
                        <a:solidFill>
                          <a:srgbClr val="0066FF"/>
                        </a:solidFill>
                        <a:effectLst/>
                        <a:latin typeface="Arial" pitchFamily="34" charset="0"/>
                        <a:cs typeface="Arial" pitchFamily="34" charset="0"/>
                      </a:endParaRPr>
                    </a:p>
                  </a:txBody>
                  <a:tcPr anchor="ctr"/>
                </a:tc>
                <a:tc>
                  <a:txBody>
                    <a:bodyPr/>
                    <a:lstStyle/>
                    <a:p>
                      <a:r>
                        <a:rPr lang="en-US" sz="1600" dirty="0">
                          <a:effectLst/>
                        </a:rPr>
                        <a:t>OEE takes into account all losses (Downtime Loss, Speed Loss, and Quality Loss), resulting in a measure of truly productive manufacturing time</a:t>
                      </a:r>
                      <a:endParaRPr lang="en-US" sz="1600" dirty="0">
                        <a:solidFill>
                          <a:srgbClr val="0066FF"/>
                        </a:solidFill>
                        <a:effectLst/>
                        <a:latin typeface="Arial" pitchFamily="34" charset="0"/>
                        <a:cs typeface="Arial" pitchFamily="34" charset="0"/>
                      </a:endParaRPr>
                    </a:p>
                  </a:txBody>
                  <a:tcPr anchor="ctr"/>
                </a:tc>
                <a:extLst>
                  <a:ext uri="{0D108BD9-81ED-4DB2-BD59-A6C34878D82A}">
                    <a16:rowId xmlns:a16="http://schemas.microsoft.com/office/drawing/2014/main" val="10004"/>
                  </a:ext>
                </a:extLst>
              </a:tr>
            </a:tbl>
          </a:graphicData>
        </a:graphic>
      </p:graphicFrame>
    </p:spTree>
    <p:extLst>
      <p:ext uri="{BB962C8B-B14F-4D97-AF65-F5344CB8AC3E}">
        <p14:creationId xmlns:p14="http://schemas.microsoft.com/office/powerpoint/2010/main" val="3456813093"/>
      </p:ext>
    </p:extLst>
  </p:cSld>
  <p:clrMapOvr>
    <a:masterClrMapping/>
  </p:clrMapOvr>
  <p:transition>
    <p:split orient="vert" dir="in"/>
  </p:transition>
</p:sld>
</file>

<file path=ppt/theme/_rels/theme2.xml.rels><?xml version="1.0" encoding="UTF-8" standalone="yes"?>
<Relationships xmlns="http://schemas.openxmlformats.org/package/2006/relationships"><Relationship Id="rId1" Type="http://schemas.openxmlformats.org/officeDocument/2006/relationships/image" Target="../media/image2.jpeg"/></Relationships>
</file>

<file path=ppt/theme/_rels/theme3.xml.rels><?xml version="1.0" encoding="UTF-8" standalone="yes"?>
<Relationships xmlns="http://schemas.openxmlformats.org/package/2006/relationships"><Relationship Id="rId1" Type="http://schemas.openxmlformats.org/officeDocument/2006/relationships/image" Target="../media/image3.jpeg"/></Relationships>
</file>

<file path=ppt/theme/theme1.xml><?xml version="1.0" encoding="utf-8"?>
<a:theme xmlns:a="http://schemas.openxmlformats.org/drawingml/2006/main" name="A4 Landscape Document">
  <a:themeElements>
    <a:clrScheme name="BDO new 2017">
      <a:dk1>
        <a:srgbClr val="404040"/>
      </a:dk1>
      <a:lt1>
        <a:srgbClr val="FFFFFF"/>
      </a:lt1>
      <a:dk2>
        <a:srgbClr val="ED1A3B"/>
      </a:dk2>
      <a:lt2>
        <a:srgbClr val="218F8B"/>
      </a:lt2>
      <a:accent1>
        <a:srgbClr val="02A5E2"/>
      </a:accent1>
      <a:accent2>
        <a:srgbClr val="DF8639"/>
      </a:accent2>
      <a:accent3>
        <a:srgbClr val="98002E"/>
      </a:accent3>
      <a:accent4>
        <a:srgbClr val="657C91"/>
      </a:accent4>
      <a:accent5>
        <a:srgbClr val="E7E7E7"/>
      </a:accent5>
      <a:accent6>
        <a:srgbClr val="FFFFFF"/>
      </a:accent6>
      <a:hlink>
        <a:srgbClr val="FFFFFF"/>
      </a:hlink>
      <a:folHlink>
        <a:srgbClr val="FFFFFF"/>
      </a:folHlink>
    </a:clrScheme>
    <a:fontScheme name="BDO Template">
      <a:majorFont>
        <a:latin typeface="Trebuchet MS"/>
        <a:ea typeface=""/>
        <a:cs typeface=""/>
      </a:majorFont>
      <a:minorFont>
        <a:latin typeface="Trebuchet MS"/>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A4 Landscape Document_global_040517.potx" id="{B6C74164-96A1-48EE-A30D-F4766E04FC2E}" vid="{F42FD3D3-CCBF-4345-9D13-E8E21E520CA0}"/>
    </a:ext>
  </a:extLst>
</a:theme>
</file>

<file path=ppt/theme/theme2.xml><?xml version="1.0" encoding="utf-8"?>
<a:theme xmlns:a="http://schemas.openxmlformats.org/drawingml/2006/main" name="The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100000">
              <a:schemeClr val="phClr">
                <a:tint val="80000"/>
                <a:satMod val="250000"/>
              </a:schemeClr>
            </a:gs>
            <a:gs pos="60000">
              <a:schemeClr val="phClr">
                <a:shade val="38000"/>
                <a:satMod val="175000"/>
              </a:schemeClr>
            </a:gs>
            <a:gs pos="0">
              <a:schemeClr val="phClr">
                <a:shade val="30000"/>
                <a:satMod val="175000"/>
              </a:schemeClr>
            </a:gs>
          </a:gsLst>
          <a:lin ang="5400000" scaled="0"/>
        </a:gradFill>
        <a:blipFill>
          <a:blip xmlns:r="http://schemas.openxmlformats.org/officeDocument/2006/relationships" r:embed="rId1">
            <a:duotone>
              <a:schemeClr val="phClr">
                <a:shade val="48000"/>
              </a:schemeClr>
              <a:schemeClr val="phClr">
                <a:tint val="96000"/>
                <a:satMod val="150000"/>
              </a:schemeClr>
            </a:duotone>
          </a:blip>
          <a:tile tx="0" ty="0" sx="80000" sy="80000" flip="none" algn="tl"/>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Wood Type">
  <a:themeElements>
    <a:clrScheme name="Wood Type">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Wood Type">
      <a:majorFont>
        <a:latin typeface="Rockwell Condensed" panose="02060603050405020104"/>
        <a:ea typeface=""/>
        <a:cs typeface=""/>
        <a:font script="Grek" typeface="Cambria"/>
        <a:font script="Cyrl" typeface="Cambria"/>
        <a:font script="Jpan" typeface="HG明朝B"/>
        <a:font script="Hang" typeface="바탕"/>
        <a:font script="Hans" typeface="方正姚体"/>
        <a:font script="Hant" typeface="微軟正黑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Rockwell" panose="02060603020205020403"/>
        <a:ea typeface=""/>
        <a:cs typeface=""/>
        <a:font script="Grek" typeface="Cambria"/>
        <a:font script="Cyrl" typeface="Cambria"/>
        <a:font script="Jpan" typeface="HG明朝B"/>
        <a:font script="Hang" typeface="바탕"/>
        <a:font script="Hans" typeface="方正姚体"/>
        <a:font script="Hant" typeface="標楷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Wood Type">
      <a:fillStyleLst>
        <a:solidFill>
          <a:schemeClr val="phClr"/>
        </a:solidFill>
        <a:blipFill rotWithShape="1">
          <a:blip xmlns:r="http://schemas.openxmlformats.org/officeDocument/2006/relationships" r:embed="rId1">
            <a:duotone>
              <a:schemeClr val="phClr">
                <a:tint val="70000"/>
                <a:shade val="63000"/>
              </a:schemeClr>
              <a:schemeClr val="phClr">
                <a:tint val="10000"/>
                <a:satMod val="150000"/>
              </a:schemeClr>
            </a:duotone>
          </a:blip>
          <a:tile tx="0" ty="0" sx="60000" sy="59000" flip="none" algn="tl"/>
        </a:blipFill>
        <a:blipFill rotWithShape="1">
          <a:blip xmlns:r="http://schemas.openxmlformats.org/officeDocument/2006/relationships" r:embed="rId1">
            <a:duotone>
              <a:schemeClr val="phClr">
                <a:shade val="36000"/>
                <a:satMod val="120000"/>
              </a:schemeClr>
              <a:schemeClr val="phClr">
                <a:tint val="40000"/>
              </a:schemeClr>
            </a:duotone>
          </a:blip>
          <a:tile tx="0" ty="0" sx="60000" sy="59000" flip="none" algn="tl"/>
        </a:blip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softEdge rad="12700"/>
          </a:effectLst>
        </a:effectStyle>
        <a:effectStyle>
          <a:effectLst>
            <a:outerShdw blurRad="50800" dist="19050" dir="5400000" algn="tl" rotWithShape="0">
              <a:srgbClr val="000000">
                <a:alpha val="60000"/>
              </a:srgbClr>
            </a:outerShdw>
            <a:softEdge rad="12700"/>
          </a:effectLst>
        </a:effectStyle>
      </a:effectStyleLst>
      <a:bgFillStyleLst>
        <a:solidFill>
          <a:schemeClr val="phClr"/>
        </a:solidFill>
        <a:solidFill>
          <a:schemeClr val="phClr">
            <a:shade val="97000"/>
            <a:satMod val="150000"/>
          </a:schemeClr>
        </a:solidFill>
        <a:blipFill rotWithShape="1">
          <a:blip xmlns:r="http://schemas.openxmlformats.org/officeDocument/2006/relationships" r:embed="rId1">
            <a:duotone>
              <a:schemeClr val="phClr">
                <a:tint val="75000"/>
                <a:shade val="58000"/>
                <a:satMod val="120000"/>
              </a:schemeClr>
              <a:schemeClr val="phClr">
                <a:tint val="50000"/>
                <a:shade val="96000"/>
              </a:schemeClr>
            </a:duotone>
          </a:blip>
          <a:tile tx="0" ty="0" sx="100000" sy="100000" flip="none" algn="tl"/>
        </a:blipFill>
      </a:bgFillStyleLst>
    </a:fmtScheme>
  </a:themeElements>
  <a:objectDefaults/>
  <a:extraClrSchemeLst/>
  <a:extLst>
    <a:ext uri="{05A4C25C-085E-4340-85A3-A5531E510DB2}">
      <thm15:themeFamily xmlns:thm15="http://schemas.microsoft.com/office/thememl/2012/main" name="Wood Type" id="{7ACABC62-BF99-48CF-A9DC-4DB89C7B13DC}" vid="{142A1326-48AB-42A9-8428-CB14AA30176D}"/>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7717</TotalTime>
  <Words>2871</Words>
  <Application>Microsoft Office PowerPoint</Application>
  <PresentationFormat>Widescreen</PresentationFormat>
  <Paragraphs>518</Paragraphs>
  <Slides>47</Slides>
  <Notes>1</Notes>
  <HiddenSlides>4</HiddenSlides>
  <MMClips>0</MMClips>
  <ScaleCrop>false</ScaleCrop>
  <HeadingPairs>
    <vt:vector size="8" baseType="variant">
      <vt:variant>
        <vt:lpstr>Fonts Used</vt:lpstr>
      </vt:variant>
      <vt:variant>
        <vt:i4>12</vt:i4>
      </vt:variant>
      <vt:variant>
        <vt:lpstr>Theme</vt:lpstr>
      </vt:variant>
      <vt:variant>
        <vt:i4>3</vt:i4>
      </vt:variant>
      <vt:variant>
        <vt:lpstr>Embedded OLE Servers</vt:lpstr>
      </vt:variant>
      <vt:variant>
        <vt:i4>1</vt:i4>
      </vt:variant>
      <vt:variant>
        <vt:lpstr>Slide Titles</vt:lpstr>
      </vt:variant>
      <vt:variant>
        <vt:i4>47</vt:i4>
      </vt:variant>
    </vt:vector>
  </HeadingPairs>
  <TitlesOfParts>
    <vt:vector size="63" baseType="lpstr">
      <vt:lpstr>Arial</vt:lpstr>
      <vt:lpstr>Arial Narrow</vt:lpstr>
      <vt:lpstr>Calibri</vt:lpstr>
      <vt:lpstr>Comic Sans MS</vt:lpstr>
      <vt:lpstr>Georgia</vt:lpstr>
      <vt:lpstr>Nunito Sans</vt:lpstr>
      <vt:lpstr>Rockwell</vt:lpstr>
      <vt:lpstr>Rockwell Condensed</vt:lpstr>
      <vt:lpstr>Tahoma</vt:lpstr>
      <vt:lpstr>Times New Roman</vt:lpstr>
      <vt:lpstr>Trebuchet MS</vt:lpstr>
      <vt:lpstr>Wingdings</vt:lpstr>
      <vt:lpstr>A4 Landscape Document</vt:lpstr>
      <vt:lpstr>Theme1</vt:lpstr>
      <vt:lpstr>Wood Type</vt:lpstr>
      <vt:lpstr>Document</vt:lpstr>
      <vt:lpstr>TOTAL PRODUCTIVE MAINTENANCE &amp; TqM  Looking after your equipment</vt:lpstr>
      <vt:lpstr>Learning Objectives</vt:lpstr>
      <vt:lpstr>PowerPoint Presentation</vt:lpstr>
      <vt:lpstr>Machine failures have many hidden causes</vt:lpstr>
      <vt:lpstr>What is TPM?</vt:lpstr>
      <vt:lpstr>What TPM is not?</vt:lpstr>
      <vt:lpstr>Introduction to OEE</vt:lpstr>
      <vt:lpstr>World Class OEE</vt:lpstr>
      <vt:lpstr>3 Key Components of OEE</vt:lpstr>
      <vt:lpstr>Six Big Equipment Losses</vt:lpstr>
      <vt:lpstr>Visualizing OEE &amp; the Six Big Losses</vt:lpstr>
      <vt:lpstr>Equipment Losses &amp; OEE </vt:lpstr>
      <vt:lpstr>Improvement Goals for the 6 Big Losses</vt:lpstr>
      <vt:lpstr>Breakdown losses</vt:lpstr>
      <vt:lpstr>Set up and adjustment losses</vt:lpstr>
      <vt:lpstr>Minor Stoppage Losses</vt:lpstr>
      <vt:lpstr>Speed Losses</vt:lpstr>
      <vt:lpstr>Quality Defect and Rework Losses</vt:lpstr>
      <vt:lpstr>Start-up (Yield) Losses</vt:lpstr>
      <vt:lpstr>Sample OEE Calculation Using Excel</vt:lpstr>
      <vt:lpstr>The Goal TPM</vt:lpstr>
      <vt:lpstr>TPM: Sharing responsibilities </vt:lpstr>
      <vt:lpstr>How Does TPM Differ From Regular Maintenance?</vt:lpstr>
      <vt:lpstr>TPM Principles</vt:lpstr>
      <vt:lpstr>TPM Provides Basic Stability for Lean Transformation</vt:lpstr>
      <vt:lpstr>TPM is a Paradigm Shift</vt:lpstr>
      <vt:lpstr>TPM Facilitates a Culture Change</vt:lpstr>
      <vt:lpstr>TPM Approach</vt:lpstr>
      <vt:lpstr>Eight Pillars (Strategies) of TPM</vt:lpstr>
      <vt:lpstr>TPM Pillars &amp; Activities 1</vt:lpstr>
      <vt:lpstr>TPM Pillars &amp; Activities 2</vt:lpstr>
      <vt:lpstr>Total Quality Management</vt:lpstr>
      <vt:lpstr>Introduction to TQM Concepts</vt:lpstr>
      <vt:lpstr>TQM</vt:lpstr>
      <vt:lpstr>Total Quality Management Defined</vt:lpstr>
      <vt:lpstr>TQM Philosophy</vt:lpstr>
      <vt:lpstr>Three Axioms of TQM (The Joiner Triangle)</vt:lpstr>
      <vt:lpstr>The Organizational Features of TQM</vt:lpstr>
      <vt:lpstr>Quality Certification &amp; Accreditation</vt:lpstr>
      <vt:lpstr>ISO 9000</vt:lpstr>
      <vt:lpstr>Advantages of ISO 9000</vt:lpstr>
      <vt:lpstr>FUNCTIONS OF THE STANDARDS ASSOCIATION OF ZIMBABWE</vt:lpstr>
      <vt:lpstr>Criticisms of Quality Standards and Accreditation Schemes</vt:lpstr>
      <vt:lpstr>TQM: Critical Issue 1</vt:lpstr>
      <vt:lpstr>TQM: Critical Issue 2</vt:lpstr>
      <vt:lpstr>TQM: Critical Issue 3</vt:lpstr>
      <vt:lpstr>TQM: Critical Issue 4</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Total Productive Maintenance and TQM</dc:title>
  <dc:creator>Natalie Musvaire</dc:creator>
  <cp:lastModifiedBy>Natalie Musvaire</cp:lastModifiedBy>
  <cp:revision>36</cp:revision>
  <dcterms:created xsi:type="dcterms:W3CDTF">2020-02-11T10:45:04Z</dcterms:created>
  <dcterms:modified xsi:type="dcterms:W3CDTF">2023-02-16T11:07:20Z</dcterms:modified>
</cp:coreProperties>
</file>