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705" r:id="rId2"/>
  </p:sldMasterIdLst>
  <p:sldIdLst>
    <p:sldId id="264" r:id="rId3"/>
    <p:sldId id="263" r:id="rId4"/>
    <p:sldId id="259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C0867F-DEBD-4C20-B104-6514B11BBE3E}">
          <p14:sldIdLst>
            <p14:sldId id="264"/>
            <p14:sldId id="263"/>
            <p14:sldId id="259"/>
            <p14:sldId id="258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410451" y="655131"/>
            <a:ext cx="10962044" cy="4863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05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19920" y="2691382"/>
            <a:ext cx="8865264" cy="19540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270" b="0">
                <a:solidFill>
                  <a:schemeClr val="bg1"/>
                </a:solidFill>
              </a:defRPr>
            </a:lvl1pPr>
            <a:lvl2pPr marL="473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5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8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1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4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819920" y="2198652"/>
            <a:ext cx="8865264" cy="290317"/>
          </a:xfrm>
        </p:spPr>
        <p:txBody>
          <a:bodyPr wrap="square" anchor="t">
            <a:spAutoFit/>
          </a:bodyPr>
          <a:lstStyle>
            <a:lvl1pPr algn="l">
              <a:defRPr sz="2358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819920" y="1966834"/>
            <a:ext cx="5277865" cy="15632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46052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27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270" b="0" cap="all" baseline="0">
                <a:solidFill>
                  <a:schemeClr val="bg1"/>
                </a:solidFill>
              </a:defRPr>
            </a:lvl2pPr>
            <a:lvl3pPr>
              <a:defRPr sz="1270" b="0" cap="all" baseline="0">
                <a:solidFill>
                  <a:schemeClr val="bg1"/>
                </a:solidFill>
              </a:defRPr>
            </a:lvl3pPr>
            <a:lvl4pPr>
              <a:defRPr sz="1270" b="0" cap="all" baseline="0">
                <a:solidFill>
                  <a:schemeClr val="bg1"/>
                </a:solidFill>
              </a:defRPr>
            </a:lvl4pPr>
            <a:lvl5pPr>
              <a:defRPr sz="127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sp>
        <p:nvSpPr>
          <p:cNvPr id="31" name="Rectangle 30"/>
          <p:cNvSpPr/>
          <p:nvPr userDrawn="1"/>
        </p:nvSpPr>
        <p:spPr bwMode="gray">
          <a:xfrm>
            <a:off x="410452" y="325407"/>
            <a:ext cx="11371096" cy="6203821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05" dirty="0"/>
          </a:p>
        </p:txBody>
      </p:sp>
      <p:pic>
        <p:nvPicPr>
          <p:cNvPr id="1026" name="Picture 2" descr="G:\Office97\_GRAPHICS\hb@BDO\Library\Logos\BDO\BDO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562" y="5862474"/>
            <a:ext cx="1108219" cy="33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/>
          <p:cNvGrpSpPr/>
          <p:nvPr userDrawn="1"/>
        </p:nvGrpSpPr>
        <p:grpSpPr>
          <a:xfrm>
            <a:off x="1096847" y="326846"/>
            <a:ext cx="184618" cy="1383695"/>
            <a:chOff x="1079175" y="360363"/>
            <a:chExt cx="161925" cy="1525588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1096847" y="5100076"/>
            <a:ext cx="184618" cy="1429152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21743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87953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219274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188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322087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45685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440811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842247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0709329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8C0EC-CA95-48BB-87F8-DC5DCDADA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2B87F-2C41-466A-BA48-7A0577FC2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A7CDA-A313-4A78-AD68-C372377A0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319AD-5BD8-4BCA-B60B-58FE68B60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D1784-EC67-4F14-8C06-70BD1F393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60120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228065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1929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716301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029055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50169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973445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81783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B353F-5D3B-46C1-B8FD-5C148E783872}" type="datetimeFigureOut">
              <a:rPr lang="en-ZW" smtClean="0"/>
              <a:t>16/2/2023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F4BB-29E3-494C-A7FA-D248893D3445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1862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15749" y="800556"/>
            <a:ext cx="10959050" cy="2708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615392" y="489775"/>
            <a:ext cx="1095905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776539" y="6434890"/>
            <a:ext cx="638922" cy="97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B8186998-85CC-4FAE-B5DF-3D8FF224E2EC}" type="slidenum">
              <a:rPr lang="en-GB" sz="635" b="1" smtClean="0">
                <a:solidFill>
                  <a:schemeClr val="tx2"/>
                </a:solidFill>
              </a:rPr>
              <a:pPr algn="ctr"/>
              <a:t>‹#›</a:t>
            </a:fld>
            <a:endParaRPr lang="en-GB" sz="635" b="1" dirty="0">
              <a:solidFill>
                <a:schemeClr val="tx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615392" y="6369469"/>
            <a:ext cx="1095905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63" y="1966833"/>
            <a:ext cx="10972076" cy="3992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0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043056" rtl="0" eaLnBrk="1" latinLnBrk="0" hangingPunct="1">
        <a:lnSpc>
          <a:spcPct val="80000"/>
        </a:lnSpc>
        <a:spcBef>
          <a:spcPct val="0"/>
        </a:spcBef>
        <a:buNone/>
        <a:defRPr sz="2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780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536575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̵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lang="en-GB" sz="9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36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54B48-930A-4C14-9482-8A66A6E056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W" dirty="0"/>
              <a:t>Push and Pull systems in Lean Manufacturing</a:t>
            </a:r>
          </a:p>
        </p:txBody>
      </p:sp>
    </p:spTree>
    <p:extLst>
      <p:ext uri="{BB962C8B-B14F-4D97-AF65-F5344CB8AC3E}">
        <p14:creationId xmlns:p14="http://schemas.microsoft.com/office/powerpoint/2010/main" val="3864197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9129F-B765-4F2F-B5B5-C9EC4D80A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0C0D0-D89D-4B2C-A6E0-884A510344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Imagine, you are on the way to a subway station and trying to pass the turnstile, you notice your travel card is empty. What are you going to do?</a:t>
            </a:r>
          </a:p>
          <a:p>
            <a:pPr algn="just"/>
            <a:r>
              <a:rPr lang="en-US" dirty="0"/>
              <a:t>Sure, you will go to the ticket machine and refill the card. In doing so, you are already a part of a pull system based on a certain signal.</a:t>
            </a:r>
          </a:p>
          <a:p>
            <a:pPr algn="just"/>
            <a:r>
              <a:rPr lang="en-US" dirty="0"/>
              <a:t>In other words, a pull system lets you consume only when you have a demand, at the right time.</a:t>
            </a:r>
          </a:p>
          <a:p>
            <a:pPr algn="just"/>
            <a:r>
              <a:rPr lang="en-US" dirty="0"/>
              <a:t>Aside from your trip to the subway, let’s explore more about pull systems and their application.</a:t>
            </a:r>
          </a:p>
          <a:p>
            <a:pPr algn="just"/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86757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17888-8CD0-4CFF-9FB3-F08DB7064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dirty="0"/>
              <a:t>Why is Pull better than Push?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A3276-84D9-44CF-B662-E61D77000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base"/>
            <a:r>
              <a:rPr lang="en-US" dirty="0"/>
              <a:t>Pull systems are part of the Lean manufacturing principles, born in the late 1940’s. A lean pull system has the purpose of creating a workflow where work is pulled only if there is a demand for it.</a:t>
            </a:r>
          </a:p>
          <a:p>
            <a:pPr algn="just" fontAlgn="base"/>
            <a:r>
              <a:rPr lang="en-US" dirty="0"/>
              <a:t>Essentially, the purpose of implementing a pull system is to build products based on actual demand and not on forecasts. By doing so, your company can focus on eliminating waste activities in the production process. As a result, you’ll be able to optimize your resources and reduce the possibility of overstocking.</a:t>
            </a:r>
          </a:p>
          <a:p>
            <a:pPr algn="just" fontAlgn="base"/>
            <a:r>
              <a:rPr lang="en-US" dirty="0"/>
              <a:t>Furthermore, applying a pull system will allow you to deliver work just in time.</a:t>
            </a:r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1048377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F0847-BF15-4A9E-839F-C44F3DAF8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393360" cy="1325563"/>
          </a:xfrm>
        </p:spPr>
        <p:txBody>
          <a:bodyPr>
            <a:normAutofit/>
          </a:bodyPr>
          <a:lstStyle/>
          <a:p>
            <a:r>
              <a:rPr lang="en-ZW" dirty="0"/>
              <a:t>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7A2CB-3DE2-4B42-8F74-8BFFBD280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3361" cy="4351338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en-US" sz="2000" b="1" dirty="0"/>
              <a:t>Push System</a:t>
            </a:r>
            <a:r>
              <a:rPr lang="en-US" sz="2000" dirty="0"/>
              <a:t>: is a system in which we produce goods based on our best projections of what the market wants. Essentially the production of goods is scheduled and based on a plan with deadlines. We then push these goods to the market.</a:t>
            </a:r>
          </a:p>
          <a:p>
            <a:pPr fontAlgn="base"/>
            <a:r>
              <a:rPr lang="en-US" sz="2000" b="1" dirty="0"/>
              <a:t>Pull System</a:t>
            </a:r>
            <a:r>
              <a:rPr lang="en-US" sz="2000" dirty="0"/>
              <a:t>: is a system in which the production of goods is initiated by the person or organization who consumes that good.</a:t>
            </a:r>
          </a:p>
          <a:p>
            <a:pPr fontAlgn="base"/>
            <a:r>
              <a:rPr lang="en-US" sz="2000" dirty="0"/>
              <a:t>Essentially, push describes a situation where inventory is pushed to the consumer of the good and pull describes a situation where inventory is pulled from the producer by the consumer.</a:t>
            </a:r>
          </a:p>
          <a:p>
            <a:endParaRPr lang="en-ZW" sz="2000" dirty="0"/>
          </a:p>
        </p:txBody>
      </p:sp>
      <p:pic>
        <p:nvPicPr>
          <p:cNvPr id="1026" name="Picture 2" descr="Pull System ">
            <a:extLst>
              <a:ext uri="{FF2B5EF4-FFF2-40B4-BE49-F238E27FC236}">
                <a16:creationId xmlns:a16="http://schemas.microsoft.com/office/drawing/2014/main" id="{9ABC2624-FF55-488A-8106-DB228D16CA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5" r="12675"/>
          <a:stretch/>
        </p:blipFill>
        <p:spPr bwMode="auto">
          <a:xfrm>
            <a:off x="7751975" y="1075239"/>
            <a:ext cx="4128603" cy="4128603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190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6E762-1990-49AB-8A5E-3E05AD8A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Advantages of Using a Pull System</a:t>
            </a:r>
            <a:br>
              <a:rPr lang="en-US" b="1" dirty="0"/>
            </a:br>
            <a:endParaRPr lang="en-ZW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09A54-DF1C-4B9C-8B15-98DCBEE5F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en-US" dirty="0"/>
              <a:t>Unlike push systems, which force team members to work on multiple tasks, a pull system lets team members focus on a single work item at a time. This approach allows a work unit to:</a:t>
            </a:r>
          </a:p>
          <a:p>
            <a:pPr fontAlgn="base"/>
            <a:r>
              <a:rPr lang="en-US" dirty="0"/>
              <a:t>Quickly adapt to changes that may occur in the work process</a:t>
            </a:r>
          </a:p>
          <a:p>
            <a:pPr fontAlgn="base"/>
            <a:r>
              <a:rPr lang="en-US" dirty="0"/>
              <a:t>Scale the optimal capacity of your team</a:t>
            </a:r>
          </a:p>
          <a:p>
            <a:pPr fontAlgn="base"/>
            <a:r>
              <a:rPr lang="en-US" dirty="0"/>
              <a:t>Deliver work items much faster</a:t>
            </a:r>
          </a:p>
          <a:p>
            <a:pPr fontAlgn="base"/>
            <a:r>
              <a:rPr lang="en-US" dirty="0"/>
              <a:t>Reduce waste of resources</a:t>
            </a:r>
          </a:p>
          <a:p>
            <a:pPr fontAlgn="base"/>
            <a:r>
              <a:rPr lang="en-US" dirty="0"/>
              <a:t>Increase productivity</a:t>
            </a:r>
          </a:p>
          <a:p>
            <a:pPr fontAlgn="base"/>
            <a:r>
              <a:rPr lang="en-US" dirty="0"/>
              <a:t>Improve flow efficiency</a:t>
            </a:r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540735116"/>
      </p:ext>
    </p:extLst>
  </p:cSld>
  <p:clrMapOvr>
    <a:masterClrMapping/>
  </p:clrMapOvr>
</p:sld>
</file>

<file path=ppt/theme/theme1.xml><?xml version="1.0" encoding="utf-8"?>
<a:theme xmlns:a="http://schemas.openxmlformats.org/drawingml/2006/main" name="A4 Landscape Document">
  <a:themeElements>
    <a:clrScheme name="BDO new 2017">
      <a:dk1>
        <a:srgbClr val="404040"/>
      </a:dk1>
      <a:lt1>
        <a:srgbClr val="FFFFFF"/>
      </a:lt1>
      <a:dk2>
        <a:srgbClr val="ED1A3B"/>
      </a:dk2>
      <a:lt2>
        <a:srgbClr val="218F8B"/>
      </a:lt2>
      <a:accent1>
        <a:srgbClr val="02A5E2"/>
      </a:accent1>
      <a:accent2>
        <a:srgbClr val="DF8639"/>
      </a:accent2>
      <a:accent3>
        <a:srgbClr val="98002E"/>
      </a:accent3>
      <a:accent4>
        <a:srgbClr val="657C91"/>
      </a:accent4>
      <a:accent5>
        <a:srgbClr val="E7E7E7"/>
      </a:accent5>
      <a:accent6>
        <a:srgbClr val="FFFFFF"/>
      </a:accent6>
      <a:hlink>
        <a:srgbClr val="FFFFFF"/>
      </a:hlink>
      <a:folHlink>
        <a:srgbClr val="FFFFFF"/>
      </a:folHlink>
    </a:clrScheme>
    <a:fontScheme name="BDO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4 Landscape Document_global_040517.potx" id="{B6C74164-96A1-48EE-A30D-F4766E04FC2E}" vid="{F42FD3D3-CCBF-4345-9D13-E8E21E520CA0}"/>
    </a:ext>
  </a:extLst>
</a:theme>
</file>

<file path=ppt/theme/theme2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4761</TotalTime>
  <Words>414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Trebuchet MS</vt:lpstr>
      <vt:lpstr>Tw Cen MT</vt:lpstr>
      <vt:lpstr>A4 Landscape Document</vt:lpstr>
      <vt:lpstr>Droplet</vt:lpstr>
      <vt:lpstr>Push and Pull systems in Lean Manufacturing</vt:lpstr>
      <vt:lpstr>Introduction</vt:lpstr>
      <vt:lpstr>Why is Pull better than Push?</vt:lpstr>
      <vt:lpstr>Definitions</vt:lpstr>
      <vt:lpstr>Advantages of Using a Pull System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Push and Pull systems in Lean Manufacturing</dc:title>
  <dc:creator>Natalie Musvaire</dc:creator>
  <cp:lastModifiedBy>Natalie Musvaire</cp:lastModifiedBy>
  <cp:revision>18</cp:revision>
  <dcterms:created xsi:type="dcterms:W3CDTF">2020-02-13T14:50:30Z</dcterms:created>
  <dcterms:modified xsi:type="dcterms:W3CDTF">2023-02-16T06:48:32Z</dcterms:modified>
</cp:coreProperties>
</file>